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72" r:id="rId8"/>
    <p:sldId id="262" r:id="rId9"/>
    <p:sldId id="276" r:id="rId10"/>
    <p:sldId id="263" r:id="rId11"/>
    <p:sldId id="265" r:id="rId12"/>
    <p:sldId id="269" r:id="rId13"/>
    <p:sldId id="267" r:id="rId14"/>
    <p:sldId id="271" r:id="rId15"/>
    <p:sldId id="270" r:id="rId16"/>
    <p:sldId id="273" r:id="rId17"/>
    <p:sldId id="278" r:id="rId18"/>
    <p:sldId id="277" r:id="rId19"/>
    <p:sldId id="274" r:id="rId20"/>
    <p:sldId id="279" r:id="rId21"/>
    <p:sldId id="275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1762" y="2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254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126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12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5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72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10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8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44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64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52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870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30864-D9AF-42BD-805E-05492F058FCD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619C6-64BC-496B-8724-33B5E43065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0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" name="Rectangle 125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8485" y="1122363"/>
            <a:ext cx="3017520" cy="3204134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Projekt "rodového statku" v rozsahu projektové dokumentace pro stavební povolení s ohledem na prostorové uspořádání objektů podle </a:t>
            </a:r>
            <a:r>
              <a:rPr lang="cs-CZ" sz="23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Feng</a:t>
            </a:r>
            <a:r>
              <a:rPr lang="cs-CZ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23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shui</a:t>
            </a:r>
            <a:br>
              <a:rPr lang="cs-CZ" sz="23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cs-CZ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8485" y="4872922"/>
            <a:ext cx="3017519" cy="1208141"/>
          </a:xfrm>
        </p:spPr>
        <p:txBody>
          <a:bodyPr>
            <a:normAutofit/>
          </a:bodyPr>
          <a:lstStyle/>
          <a:p>
            <a:pPr lvl="0" algn="l"/>
            <a:r>
              <a:rPr lang="cs-CZ" sz="1700">
                <a:latin typeface="Calibri Light" panose="020F0302020204030204" pitchFamily="34" charset="0"/>
                <a:cs typeface="Calibri Light" panose="020F0302020204030204" pitchFamily="34" charset="0"/>
              </a:rPr>
              <a:t>Bc. Kristýna Holá 14431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406316E6-6B0F-4930-86B3-09C2505E13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64" b="95644" l="2000" r="97800">
                        <a14:foregroundMark x1="16200" y1="17822" x2="18600" y2="35248"/>
                        <a14:foregroundMark x1="43000" y1="47723" x2="48600" y2="50099"/>
                        <a14:foregroundMark x1="20600" y1="73069" x2="11200" y2="83564"/>
                        <a14:foregroundMark x1="42600" y1="80792" x2="84800" y2="70297"/>
                        <a14:foregroundMark x1="81200" y1="87921" x2="40600" y2="70297"/>
                        <a14:foregroundMark x1="57200" y1="74653" x2="48200" y2="82376"/>
                        <a14:foregroundMark x1="63000" y1="87921" x2="69400" y2="68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5" r="10308"/>
          <a:stretch/>
        </p:blipFill>
        <p:spPr>
          <a:xfrm>
            <a:off x="7380312" y="118033"/>
            <a:ext cx="1440160" cy="1798154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6F7854A8-0CCE-4BFD-B451-F88866D7C5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6083"/>
          <a:stretch/>
        </p:blipFill>
        <p:spPr>
          <a:xfrm>
            <a:off x="6367117" y="4941813"/>
            <a:ext cx="2406836" cy="191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5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5FD921-369F-4986-BEB2-63E85CC8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121" y="641778"/>
            <a:ext cx="3877371" cy="55744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Rozložení pozemku dle 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permakultury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C2B78E2-BD7F-4519-8355-AC509BC3647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88640"/>
            <a:ext cx="4824536" cy="64087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F17A234-AAD8-4CF8-B03A-1C337DF72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943" y="116637"/>
            <a:ext cx="18573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5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" y="5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50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DD3157-E29D-4960-80D4-4C0A0E18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95" y="4482028"/>
            <a:ext cx="7553652" cy="9297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Návrh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půdorysu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 1.NP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879CBF-CD40-494D-BECF-C9255F2BC0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3293" y="1030163"/>
            <a:ext cx="7355097" cy="32629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EDA3763-5DBE-44FD-BB60-C1E117B50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344" y="4160858"/>
            <a:ext cx="1312963" cy="12456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DD3880-22F1-4DDF-A2C4-797F5452C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20" y="325309"/>
            <a:ext cx="904875" cy="7048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34CF252-7C92-4619-AF25-6D02D41F4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823" y="383739"/>
            <a:ext cx="647700" cy="657225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8D95A09-2C22-4B7E-A0AC-258567B71B28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283057" y="1030158"/>
            <a:ext cx="452437" cy="1102699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5535AFB6-2C88-410C-BD3A-B487C62307A2}"/>
              </a:ext>
            </a:extLst>
          </p:cNvPr>
          <p:cNvCxnSpPr>
            <a:cxnSpLocks/>
          </p:cNvCxnSpPr>
          <p:nvPr/>
        </p:nvCxnSpPr>
        <p:spPr>
          <a:xfrm flipH="1">
            <a:off x="3419872" y="1040965"/>
            <a:ext cx="648072" cy="1091897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59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" y="5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50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DD3157-E29D-4960-80D4-4C0A0E18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95" y="4482028"/>
            <a:ext cx="7553652" cy="9297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Návrh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půdorysu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.NP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879CBF-CD40-494D-BECF-C9255F2BC0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80" y="1030159"/>
            <a:ext cx="6697880" cy="32151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EDA3763-5DBE-44FD-BB60-C1E117B50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344" y="4160858"/>
            <a:ext cx="1312963" cy="12456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C091916-09CC-4D6C-A856-C32396962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823" y="383739"/>
            <a:ext cx="647700" cy="6572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7D7809C-9DC9-4996-B1ED-71D153958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7" y="373711"/>
            <a:ext cx="628651" cy="571500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E0E0FC1-AB41-4C7E-BD9E-AB2E25401A76}"/>
              </a:ext>
            </a:extLst>
          </p:cNvPr>
          <p:cNvCxnSpPr>
            <a:cxnSpLocks/>
          </p:cNvCxnSpPr>
          <p:nvPr/>
        </p:nvCxnSpPr>
        <p:spPr>
          <a:xfrm flipH="1">
            <a:off x="1835696" y="945216"/>
            <a:ext cx="72008" cy="1547685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A3B894C0-AE62-4A50-91FA-E47A4AF675AD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3680824" y="1040965"/>
            <a:ext cx="323851" cy="1739969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159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" y="5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50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696404-9406-4BE5-8020-6F101820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75" y="3941207"/>
            <a:ext cx="7553652" cy="9297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Pohledy</a:t>
            </a:r>
            <a:endParaRPr lang="en-US" sz="4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71BC56-6452-4248-92A4-2070DA965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22" y="519379"/>
            <a:ext cx="7067065" cy="3021169"/>
          </a:xfrm>
          <a:prstGeom prst="rect">
            <a:avLst/>
          </a:prstGeom>
        </p:spPr>
      </p:pic>
      <p:sp>
        <p:nvSpPr>
          <p:cNvPr id="4" name="AutoShape 2" descr="https://email.seznam.cz/imageresize/?width=1920&amp;height=883&amp;mid=55685&amp;aid=1&amp;uid=14934035&amp;default=%2Fstatic%2Fwm%2Fimg%2Fdefault-image.svg">
            <a:extLst>
              <a:ext uri="{FF2B5EF4-FFF2-40B4-BE49-F238E27FC236}">
                <a16:creationId xmlns:a16="http://schemas.microsoft.com/office/drawing/2014/main" id="{FE9F340A-6231-4C3A-92EA-C951EAA9C3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FDE295-3CB6-4312-9626-D41CC90E7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025" y="3404187"/>
            <a:ext cx="2320395" cy="2170407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05DD365-6691-4534-9830-F3FCC177B964}"/>
              </a:ext>
            </a:extLst>
          </p:cNvPr>
          <p:cNvCxnSpPr>
            <a:cxnSpLocks/>
          </p:cNvCxnSpPr>
          <p:nvPr/>
        </p:nvCxnSpPr>
        <p:spPr>
          <a:xfrm>
            <a:off x="4569635" y="2276874"/>
            <a:ext cx="1989440" cy="1761919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27A34675-B7D1-4D21-B1FD-8249E4926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383" y="3847640"/>
            <a:ext cx="1394904" cy="1433901"/>
          </a:xfrm>
          <a:prstGeom prst="flowChartConnector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B56D8961-6A8F-49B8-927B-D309AC71E693}"/>
              </a:ext>
            </a:extLst>
          </p:cNvPr>
          <p:cNvSpPr txBox="1"/>
          <p:nvPr/>
        </p:nvSpPr>
        <p:spPr>
          <a:xfrm>
            <a:off x="649626" y="5158944"/>
            <a:ext cx="18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Domovní</a:t>
            </a:r>
            <a:r>
              <a:rPr lang="cs-CZ" dirty="0"/>
              <a:t> 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znamení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B231C21-1EE1-4DEE-BB2F-FD3F6E25375D}"/>
              </a:ext>
            </a:extLst>
          </p:cNvPr>
          <p:cNvSpPr txBox="1"/>
          <p:nvPr/>
        </p:nvSpPr>
        <p:spPr>
          <a:xfrm>
            <a:off x="7058396" y="530678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Mandala</a:t>
            </a:r>
          </a:p>
        </p:txBody>
      </p:sp>
    </p:spTree>
    <p:extLst>
      <p:ext uri="{BB962C8B-B14F-4D97-AF65-F5344CB8AC3E}">
        <p14:creationId xmlns:p14="http://schemas.microsoft.com/office/powerpoint/2010/main" val="3238036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" y="5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50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696404-9406-4BE5-8020-6F101820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75" y="3941207"/>
            <a:ext cx="7553652" cy="9297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Pohledy</a:t>
            </a:r>
            <a:endParaRPr lang="en-US" sz="4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71BC56-6452-4248-92A4-2070DA965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" b="-1258"/>
          <a:stretch/>
        </p:blipFill>
        <p:spPr>
          <a:xfrm>
            <a:off x="957994" y="514714"/>
            <a:ext cx="7532823" cy="3336883"/>
          </a:xfrm>
          <a:prstGeom prst="rect">
            <a:avLst/>
          </a:prstGeom>
        </p:spPr>
      </p:pic>
      <p:sp>
        <p:nvSpPr>
          <p:cNvPr id="4" name="AutoShape 2" descr="https://email.seznam.cz/imageresize/?width=1920&amp;height=883&amp;mid=55685&amp;aid=1&amp;uid=14934035&amp;default=%2Fstatic%2Fwm%2Fimg%2Fdefault-image.svg">
            <a:extLst>
              <a:ext uri="{FF2B5EF4-FFF2-40B4-BE49-F238E27FC236}">
                <a16:creationId xmlns:a16="http://schemas.microsoft.com/office/drawing/2014/main" id="{FE9F340A-6231-4C3A-92EA-C951EAA9C3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3490AB5-A436-4A9C-83DF-57D56FCD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344" y="4160858"/>
            <a:ext cx="1312963" cy="124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73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A56D9D-9EA5-442B-95D0-6C80BFCB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Materiálové řešení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84CAB16-3C38-46CC-A0FD-D8C1C1EC6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923" y="4184881"/>
            <a:ext cx="1179742" cy="1058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8CD6DFB-3031-438A-AA7F-3E97F3C50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380" y="1689091"/>
            <a:ext cx="1273823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EBB2D40-4C41-45B7-86AD-190BDA070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230" y="4257365"/>
            <a:ext cx="1254335" cy="1103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AD8DC950-2154-4381-BB0A-06077C09A7E2}"/>
              </a:ext>
            </a:extLst>
          </p:cNvPr>
          <p:cNvSpPr txBox="1"/>
          <p:nvPr/>
        </p:nvSpPr>
        <p:spPr>
          <a:xfrm>
            <a:off x="7434790" y="2006601"/>
            <a:ext cx="1191352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INTERIER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6605F49-2248-4A86-8EA1-C24810085747}"/>
              </a:ext>
            </a:extLst>
          </p:cNvPr>
          <p:cNvSpPr txBox="1"/>
          <p:nvPr/>
        </p:nvSpPr>
        <p:spPr>
          <a:xfrm>
            <a:off x="4515292" y="5440362"/>
            <a:ext cx="1136850" cy="743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CIHELNÁ</a:t>
            </a:r>
          </a:p>
          <a:p>
            <a:pPr algn="ctr"/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TAŠKA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30069BC-ACE8-474B-9D29-27305532408C}"/>
              </a:ext>
            </a:extLst>
          </p:cNvPr>
          <p:cNvSpPr txBox="1"/>
          <p:nvPr/>
        </p:nvSpPr>
        <p:spPr>
          <a:xfrm>
            <a:off x="404645" y="2865667"/>
            <a:ext cx="1522224" cy="106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SVĚTLÁ KERAMICKÁ DLAŽBA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3EA1CBA-5BAE-4607-B195-325D30D646E1}"/>
              </a:ext>
            </a:extLst>
          </p:cNvPr>
          <p:cNvSpPr txBox="1"/>
          <p:nvPr/>
        </p:nvSpPr>
        <p:spPr>
          <a:xfrm>
            <a:off x="2255587" y="3219936"/>
            <a:ext cx="1327761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117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dirty="0"/>
              <a:t>DŘEVO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FBEE9AA7-3BEC-40F8-8C91-917106427420}"/>
              </a:ext>
            </a:extLst>
          </p:cNvPr>
          <p:cNvSpPr txBox="1"/>
          <p:nvPr/>
        </p:nvSpPr>
        <p:spPr>
          <a:xfrm>
            <a:off x="5456612" y="3057039"/>
            <a:ext cx="1522224" cy="743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POKOJOVÉ</a:t>
            </a:r>
            <a:r>
              <a:rPr lang="cs-CZ" sz="2117" dirty="0"/>
              <a:t> </a:t>
            </a:r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KVĚTINY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AB121A4-9DD8-46E3-8CCA-8C44250DF0D6}"/>
              </a:ext>
            </a:extLst>
          </p:cNvPr>
          <p:cNvSpPr txBox="1"/>
          <p:nvPr/>
        </p:nvSpPr>
        <p:spPr>
          <a:xfrm>
            <a:off x="7448177" y="4505108"/>
            <a:ext cx="1221809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EXTERIER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C0235BD0-0B8F-49A0-A4EC-4742E42FD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26" y="1661089"/>
            <a:ext cx="1273823" cy="1109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C67189E-E98E-4CFD-BF8F-BF89EF9FE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223" y="1662004"/>
            <a:ext cx="1244249" cy="1175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CDD50889-79CB-4C8F-BF49-E12CDBBB1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75" y="4267652"/>
            <a:ext cx="1271773" cy="1069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E523F96E-850F-4606-AC0F-40FBDE19C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422" y="4164800"/>
            <a:ext cx="1179742" cy="1145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2BA03C42-681C-4F0B-B138-AFBEDFF5CF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6951" y="1676436"/>
            <a:ext cx="934531" cy="1180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CE4C2D4F-C06C-4FEA-B0B8-A48CAD0D8ECD}"/>
              </a:ext>
            </a:extLst>
          </p:cNvPr>
          <p:cNvSpPr txBox="1"/>
          <p:nvPr/>
        </p:nvSpPr>
        <p:spPr>
          <a:xfrm>
            <a:off x="3904326" y="3077256"/>
            <a:ext cx="1231308" cy="743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SVĚTLÉ</a:t>
            </a:r>
            <a:r>
              <a:rPr lang="cs-CZ" sz="2117" dirty="0"/>
              <a:t> </a:t>
            </a:r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OMÍTKY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6C7C4F13-F7B0-4899-8906-A1408DFC44FB}"/>
              </a:ext>
            </a:extLst>
          </p:cNvPr>
          <p:cNvSpPr txBox="1"/>
          <p:nvPr/>
        </p:nvSpPr>
        <p:spPr>
          <a:xfrm>
            <a:off x="223455" y="5497501"/>
            <a:ext cx="1231308" cy="743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CIHLENÁ</a:t>
            </a:r>
            <a:r>
              <a:rPr lang="cs-CZ" sz="2117" dirty="0"/>
              <a:t> </a:t>
            </a:r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DLAŽBA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E5C20CB5-0419-41F8-A564-86874D826901}"/>
              </a:ext>
            </a:extLst>
          </p:cNvPr>
          <p:cNvSpPr txBox="1"/>
          <p:nvPr/>
        </p:nvSpPr>
        <p:spPr>
          <a:xfrm>
            <a:off x="1552016" y="5481644"/>
            <a:ext cx="1491907" cy="743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VEGETAČNÍ</a:t>
            </a:r>
            <a:r>
              <a:rPr lang="cs-CZ" sz="2117" dirty="0"/>
              <a:t> </a:t>
            </a:r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STŘECHA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1C896A3E-7299-40D2-B325-A2EC4A1709B9}"/>
              </a:ext>
            </a:extLst>
          </p:cNvPr>
          <p:cNvSpPr txBox="1"/>
          <p:nvPr/>
        </p:nvSpPr>
        <p:spPr>
          <a:xfrm>
            <a:off x="3141569" y="5526108"/>
            <a:ext cx="1231308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TERASA</a:t>
            </a: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720166B1-61F4-450C-BDF7-D4EF7789C2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6398" y="4123692"/>
            <a:ext cx="1258917" cy="1162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ovéPole 38">
            <a:extLst>
              <a:ext uri="{FF2B5EF4-FFF2-40B4-BE49-F238E27FC236}">
                <a16:creationId xmlns:a16="http://schemas.microsoft.com/office/drawing/2014/main" id="{946355A1-C9E3-4E38-BCD1-7418F5888135}"/>
              </a:ext>
            </a:extLst>
          </p:cNvPr>
          <p:cNvSpPr txBox="1"/>
          <p:nvPr/>
        </p:nvSpPr>
        <p:spPr>
          <a:xfrm>
            <a:off x="5708694" y="5318747"/>
            <a:ext cx="1656184" cy="10697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SOKL Z CIHELNÝCH</a:t>
            </a:r>
            <a:r>
              <a:rPr lang="cs-CZ" sz="2117" dirty="0"/>
              <a:t> </a:t>
            </a:r>
            <a:r>
              <a:rPr lang="cs-CZ" sz="2117" dirty="0">
                <a:latin typeface="Calibri Light" panose="020F0302020204030204" pitchFamily="34" charset="0"/>
                <a:cs typeface="Calibri Light" panose="020F0302020204030204" pitchFamily="34" charset="0"/>
              </a:rPr>
              <a:t>PÁSKŮ</a:t>
            </a:r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BBCD7B64-00CA-4F9B-8359-CE9757B88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790" y="172007"/>
            <a:ext cx="1312963" cy="124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40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E605C9-BC87-40A2-A69A-BD99B2BA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428318"/>
            <a:ext cx="7003039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Materiálové</a:t>
            </a:r>
            <a:r>
              <a:rPr lang="en-US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řešení</a:t>
            </a:r>
            <a:endParaRPr lang="en-US" sz="6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D30FEE-8B6E-463B-8A04-1F2F980441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2600" y="1493471"/>
            <a:ext cx="1956618" cy="18832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F7C329-A0ED-4FEE-8931-8437347217E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29111" y="1692914"/>
            <a:ext cx="1965537" cy="14643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C73AA49-4C64-4654-BFB0-D6084680440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34165" y="1515316"/>
            <a:ext cx="1965536" cy="18351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E07A539-A868-47E6-BCBC-E2865A897E0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442072" y="1572074"/>
            <a:ext cx="1965537" cy="18046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76777" y="4641753"/>
            <a:ext cx="846287" cy="847206"/>
            <a:chOff x="8183879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F0E0E917-A679-4EA1-98EB-12944849AEA2}"/>
              </a:ext>
            </a:extLst>
          </p:cNvPr>
          <p:cNvSpPr txBox="1"/>
          <p:nvPr/>
        </p:nvSpPr>
        <p:spPr>
          <a:xfrm>
            <a:off x="2923774" y="3769852"/>
            <a:ext cx="368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Materiály pro zdravé vnitřní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3592353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45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D9AF66-F635-482B-A8E2-7930CDD5B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74" y="3941205"/>
            <a:ext cx="7553652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/>
              <a:t>Materiálové řešení - střecha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73077A-F803-4C30-808E-591023C1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87" y="935104"/>
            <a:ext cx="4214680" cy="273954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8256F11-38F6-4ECE-800D-B6C4E2FE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377" y="916847"/>
            <a:ext cx="3197448" cy="27577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0603AF7-5616-4529-B85B-18B5DE31649E}"/>
              </a:ext>
            </a:extLst>
          </p:cNvPr>
          <p:cNvSpPr txBox="1"/>
          <p:nvPr/>
        </p:nvSpPr>
        <p:spPr>
          <a:xfrm>
            <a:off x="2610071" y="3764254"/>
            <a:ext cx="421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iRoof</a:t>
            </a:r>
            <a:r>
              <a:rPr lang="cs-CZ" dirty="0"/>
              <a:t> – </a:t>
            </a:r>
            <a:r>
              <a:rPr lang="cs-CZ" dirty="0" err="1"/>
              <a:t>nadkrokevní</a:t>
            </a:r>
            <a:r>
              <a:rPr lang="cs-CZ" dirty="0"/>
              <a:t> izolace - </a:t>
            </a:r>
            <a:r>
              <a:rPr lang="cs-CZ" dirty="0" err="1"/>
              <a:t>Wienerberger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360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9855BA-437D-4A6B-989B-EB88B4B9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0" y="856180"/>
            <a:ext cx="3420438" cy="112806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>
                <a:latin typeface="Calibri Light" panose="020F0302020204030204" pitchFamily="34" charset="0"/>
                <a:cs typeface="Calibri Light" panose="020F0302020204030204" pitchFamily="34" charset="0"/>
              </a:rPr>
              <a:t>Tepelně technické parametry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266396" cy="673460"/>
            <a:chOff x="0" y="823811"/>
            <a:chExt cx="355196" cy="6734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0922D8-78A1-4C33-8FD1-955535773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18" y="2364137"/>
            <a:ext cx="3602334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Hodnoty součinitele prostupu tepla U: </a:t>
            </a:r>
          </a:p>
          <a:p>
            <a:pPr marL="0" indent="0">
              <a:buNone/>
            </a:pPr>
            <a:endParaRPr lang="cs-CZ" sz="1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Obvodová stěna: 0,166 W/M2k (hodnota pro pasivní domy)</a:t>
            </a:r>
          </a:p>
          <a:p>
            <a:endParaRPr lang="cs-CZ" sz="1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Střecha: 0,130 W/</a:t>
            </a:r>
            <a:r>
              <a:rPr lang="cs-CZ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mK</a:t>
            </a:r>
            <a:r>
              <a:rPr lang="cs-CZ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(hodnota pro pasivní domy)</a:t>
            </a:r>
          </a:p>
          <a:p>
            <a:endParaRPr lang="cs-CZ" sz="1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Podlaha na terénu: 0,184 W/m2K</a:t>
            </a:r>
          </a:p>
          <a:p>
            <a:pPr marL="0" indent="0">
              <a:buNone/>
            </a:pPr>
            <a:r>
              <a:rPr lang="cs-CZ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(hodnota pro pasivní domy)</a:t>
            </a:r>
          </a:p>
          <a:p>
            <a:endParaRPr lang="cs-CZ" sz="1700" dirty="0"/>
          </a:p>
          <a:p>
            <a:r>
              <a:rPr lang="cs-CZ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Energetická náročnost budovy - 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513853"/>
            <a:ext cx="4507025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801239-8467-48BA-BDBC-D971B644B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16" b="-2"/>
          <a:stretch/>
        </p:blipFill>
        <p:spPr>
          <a:xfrm>
            <a:off x="4483341" y="799352"/>
            <a:ext cx="4069057" cy="5259296"/>
          </a:xfrm>
          <a:prstGeom prst="rect">
            <a:avLst/>
          </a:prstGeom>
        </p:spPr>
      </p:pic>
      <p:sp>
        <p:nvSpPr>
          <p:cNvPr id="4" name="AutoShape 2" descr="https://email.seznam.cz/imageresize/?width=1920&amp;height=883&amp;mid=55695&amp;aid=1&amp;uid=14934035&amp;default=%2Fstatic%2Fwm%2Fimg%2Fdefault-image.svg">
            <a:extLst>
              <a:ext uri="{FF2B5EF4-FFF2-40B4-BE49-F238E27FC236}">
                <a16:creationId xmlns:a16="http://schemas.microsoft.com/office/drawing/2014/main" id="{7259E961-7288-43BD-8AC7-A3F9195E6D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992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9CB7DD1-BB52-498C-B2BE-A2777FACE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6333" r="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6350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8B9DE9-333D-43B0-A9D2-18E6AB2A4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Závěr</a:t>
            </a:r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539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</p:spPr>
        <p:txBody>
          <a:bodyPr>
            <a:normAutofit/>
          </a:bodyPr>
          <a:lstStyle/>
          <a:p>
            <a:r>
              <a:rPr lang="cs-CZ" sz="3500"/>
              <a:t>Motivace a cíl práce: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5611" y="932688"/>
            <a:ext cx="4437453" cy="49926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700">
                <a:latin typeface="Calibri Light" panose="020F0302020204030204" pitchFamily="34" charset="0"/>
                <a:cs typeface="Calibri Light" panose="020F0302020204030204" pitchFamily="34" charset="0"/>
              </a:rPr>
              <a:t>„Cílem diplomové práce je vypracování architektonické studie stavby komplexu statku pro bydlení i hospodaření ve vybrané lokalitě včetně posouzení z hlediska feng-shui a její následné rozpracování do projektové dokumentace dle vyhlášky č. 499/2006 Sb. § 2 – Projektová dokumentace pro vydání stavebního povolení v částech D.1.1 až D.1.4 a v rozsahu vymezeném vedoucím práce: stavební výkresová dokumentace bez statických výpočtů, požárně bezpečnostní řešení a výkresy TZB ve schématické podrobnosti“</a:t>
            </a:r>
          </a:p>
          <a:p>
            <a:pPr marL="0" indent="0">
              <a:buNone/>
            </a:pPr>
            <a:endParaRPr lang="cs-CZ" sz="17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620BADC2-2872-4069-B6AD-A99BFC8AD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6083"/>
          <a:stretch/>
        </p:blipFill>
        <p:spPr>
          <a:xfrm>
            <a:off x="6567673" y="4918081"/>
            <a:ext cx="2406836" cy="191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50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BCDCE-DDE0-4C92-AD6F-3482FB22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Doplňující dotazy: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E8DB54-81B6-4F99-86E4-EDCEA1EBD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Dotaz vedoucího: </a:t>
            </a:r>
          </a:p>
          <a:p>
            <a:pPr marL="0" indent="0">
              <a:buNone/>
            </a:pP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„Zkuste porovnat klady a zápory klasického návrhu běžně používaného v ČR s tím, kdyby bylo použity návrhu podle 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Feng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Shui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, jsou zde rozdíly? a v čem?“ </a:t>
            </a:r>
          </a:p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Dotazy oponentky: </a:t>
            </a:r>
          </a:p>
          <a:p>
            <a:pPr marL="0" indent="0">
              <a:buNone/>
            </a:pP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„ Jak byste vyřešila problém související s vchody do bytových jednotek vyplývajících ze zmíněné slabé stránky práce?“</a:t>
            </a:r>
          </a:p>
          <a:p>
            <a:pPr marL="0" indent="0">
              <a:buNone/>
            </a:pP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„Jak byste ještě lépe situovala schodiště z obývacího pokoje, aby byl tok energií v přízemí i patře plynulejší a příznivější vzhledem k okolním vstupům do místností?“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39205C-5925-452F-8144-628D77B07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790" y="172007"/>
            <a:ext cx="1312963" cy="124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22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C2B7824-2915-4349-84F0-A25ED2283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b="2598"/>
          <a:stretch/>
        </p:blipFill>
        <p:spPr>
          <a:xfrm>
            <a:off x="1534114" y="216593"/>
            <a:ext cx="6596305" cy="4947231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E0A20E-93B8-4238-87A7-668F8CA5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5363179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Děkuji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za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pozornost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>
            <a:extLst>
              <a:ext uri="{FF2B5EF4-FFF2-40B4-BE49-F238E27FC236}">
                <a16:creationId xmlns:a16="http://schemas.microsoft.com/office/drawing/2014/main" id="{D2494283-CDEF-4CB3-A8AC-50C7F2285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37" y="5430060"/>
            <a:ext cx="1312963" cy="124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5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0">
            <a:extLst>
              <a:ext uri="{FF2B5EF4-FFF2-40B4-BE49-F238E27FC236}">
                <a16:creationId xmlns:a16="http://schemas.microsoft.com/office/drawing/2014/main" id="{A29398BB-6F62-472B-88B2-8D942FEB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3C26AD3-C15F-4863-922A-3F5D6EEC6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85" r="12215"/>
          <a:stretch/>
        </p:blipFill>
        <p:spPr>
          <a:xfrm>
            <a:off x="21" y="11"/>
            <a:ext cx="9143980" cy="6857991"/>
          </a:xfrm>
          <a:prstGeom prst="rect">
            <a:avLst/>
          </a:prstGeom>
        </p:spPr>
      </p:pic>
      <p:sp>
        <p:nvSpPr>
          <p:cNvPr id="47" name="Freeform: Shape 42">
            <a:extLst>
              <a:ext uri="{FF2B5EF4-FFF2-40B4-BE49-F238E27FC236}">
                <a16:creationId xmlns:a16="http://schemas.microsoft.com/office/drawing/2014/main" id="{FD367FDA-2141-45CD-BBF9-48670C11D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1145" y="1073777"/>
            <a:ext cx="4464304" cy="4412648"/>
          </a:xfrm>
          <a:custGeom>
            <a:avLst/>
            <a:gdLst>
              <a:gd name="connsiteX0" fmla="*/ 5087889 w 5952405"/>
              <a:gd name="connsiteY0" fmla="*/ 880798 h 4412648"/>
              <a:gd name="connsiteX1" fmla="*/ 5602872 w 5952405"/>
              <a:gd name="connsiteY1" fmla="*/ 880798 h 4412648"/>
              <a:gd name="connsiteX2" fmla="*/ 5682956 w 5952405"/>
              <a:gd name="connsiteY2" fmla="*/ 927340 h 4412648"/>
              <a:gd name="connsiteX3" fmla="*/ 5939892 w 5952405"/>
              <a:gd name="connsiteY3" fmla="*/ 1371716 h 4412648"/>
              <a:gd name="connsiteX4" fmla="*/ 5939892 w 5952405"/>
              <a:gd name="connsiteY4" fmla="*/ 1462586 h 4412648"/>
              <a:gd name="connsiteX5" fmla="*/ 5682956 w 5952405"/>
              <a:gd name="connsiteY5" fmla="*/ 1906962 h 4412648"/>
              <a:gd name="connsiteX6" fmla="*/ 5602872 w 5952405"/>
              <a:gd name="connsiteY6" fmla="*/ 1953505 h 4412648"/>
              <a:gd name="connsiteX7" fmla="*/ 5087889 w 5952405"/>
              <a:gd name="connsiteY7" fmla="*/ 1953505 h 4412648"/>
              <a:gd name="connsiteX8" fmla="*/ 5008916 w 5952405"/>
              <a:gd name="connsiteY8" fmla="*/ 1906962 h 4412648"/>
              <a:gd name="connsiteX9" fmla="*/ 4750868 w 5952405"/>
              <a:gd name="connsiteY9" fmla="*/ 1462586 h 4412648"/>
              <a:gd name="connsiteX10" fmla="*/ 4750868 w 5952405"/>
              <a:gd name="connsiteY10" fmla="*/ 1371716 h 4412648"/>
              <a:gd name="connsiteX11" fmla="*/ 5008916 w 5952405"/>
              <a:gd name="connsiteY11" fmla="*/ 927340 h 4412648"/>
              <a:gd name="connsiteX12" fmla="*/ 5087889 w 5952405"/>
              <a:gd name="connsiteY12" fmla="*/ 880798 h 4412648"/>
              <a:gd name="connsiteX13" fmla="*/ 1437823 w 5952405"/>
              <a:gd name="connsiteY13" fmla="*/ 0 h 4412648"/>
              <a:gd name="connsiteX14" fmla="*/ 3556238 w 5952405"/>
              <a:gd name="connsiteY14" fmla="*/ 0 h 4412648"/>
              <a:gd name="connsiteX15" fmla="*/ 3885668 w 5952405"/>
              <a:gd name="connsiteY15" fmla="*/ 191458 h 4412648"/>
              <a:gd name="connsiteX16" fmla="*/ 4942588 w 5952405"/>
              <a:gd name="connsiteY16" fmla="*/ 2019425 h 4412648"/>
              <a:gd name="connsiteX17" fmla="*/ 4942588 w 5952405"/>
              <a:gd name="connsiteY17" fmla="*/ 2393224 h 4412648"/>
              <a:gd name="connsiteX18" fmla="*/ 4550147 w 5952405"/>
              <a:gd name="connsiteY18" fmla="*/ 3071961 h 4412648"/>
              <a:gd name="connsiteX19" fmla="*/ 4549818 w 5952405"/>
              <a:gd name="connsiteY19" fmla="*/ 3072530 h 4412648"/>
              <a:gd name="connsiteX20" fmla="*/ 4539741 w 5952405"/>
              <a:gd name="connsiteY20" fmla="*/ 3072530 h 4412648"/>
              <a:gd name="connsiteX21" fmla="*/ 3588169 w 5952405"/>
              <a:gd name="connsiteY21" fmla="*/ 3072530 h 4412648"/>
              <a:gd name="connsiteX22" fmla="*/ 3432811 w 5952405"/>
              <a:gd name="connsiteY22" fmla="*/ 3158889 h 4412648"/>
              <a:gd name="connsiteX23" fmla="*/ 2889055 w 5952405"/>
              <a:gd name="connsiteY23" fmla="*/ 4089642 h 4412648"/>
              <a:gd name="connsiteX24" fmla="*/ 2889055 w 5952405"/>
              <a:gd name="connsiteY24" fmla="*/ 4268756 h 4412648"/>
              <a:gd name="connsiteX25" fmla="*/ 2957025 w 5952405"/>
              <a:gd name="connsiteY25" fmla="*/ 4385100 h 4412648"/>
              <a:gd name="connsiteX26" fmla="*/ 2973119 w 5952405"/>
              <a:gd name="connsiteY26" fmla="*/ 4412648 h 4412648"/>
              <a:gd name="connsiteX27" fmla="*/ 2913734 w 5952405"/>
              <a:gd name="connsiteY27" fmla="*/ 4412648 h 4412648"/>
              <a:gd name="connsiteX28" fmla="*/ 1437823 w 5952405"/>
              <a:gd name="connsiteY28" fmla="*/ 4412648 h 4412648"/>
              <a:gd name="connsiteX29" fmla="*/ 1112968 w 5952405"/>
              <a:gd name="connsiteY29" fmla="*/ 4221190 h 4412648"/>
              <a:gd name="connsiteX30" fmla="*/ 51474 w 5952405"/>
              <a:gd name="connsiteY30" fmla="*/ 2393224 h 4412648"/>
              <a:gd name="connsiteX31" fmla="*/ 51474 w 5952405"/>
              <a:gd name="connsiteY31" fmla="*/ 2019425 h 4412648"/>
              <a:gd name="connsiteX32" fmla="*/ 1112968 w 5952405"/>
              <a:gd name="connsiteY32" fmla="*/ 191458 h 4412648"/>
              <a:gd name="connsiteX33" fmla="*/ 1437823 w 5952405"/>
              <a:gd name="connsiteY33" fmla="*/ 0 h 44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52405" h="4412648">
                <a:moveTo>
                  <a:pt x="5087889" y="880798"/>
                </a:moveTo>
                <a:cubicBezTo>
                  <a:pt x="5087889" y="880798"/>
                  <a:pt x="5087889" y="880798"/>
                  <a:pt x="5602872" y="880798"/>
                </a:cubicBezTo>
                <a:cubicBezTo>
                  <a:pt x="5636241" y="880798"/>
                  <a:pt x="5666272" y="898528"/>
                  <a:pt x="5682956" y="927340"/>
                </a:cubicBezTo>
                <a:cubicBezTo>
                  <a:pt x="5682956" y="927340"/>
                  <a:pt x="5682956" y="927340"/>
                  <a:pt x="5939892" y="1371716"/>
                </a:cubicBezTo>
                <a:cubicBezTo>
                  <a:pt x="5956576" y="1399421"/>
                  <a:pt x="5956576" y="1434882"/>
                  <a:pt x="5939892" y="1462586"/>
                </a:cubicBezTo>
                <a:cubicBezTo>
                  <a:pt x="5939892" y="1462586"/>
                  <a:pt x="5939892" y="1462586"/>
                  <a:pt x="5682956" y="1906962"/>
                </a:cubicBezTo>
                <a:cubicBezTo>
                  <a:pt x="5666272" y="1935775"/>
                  <a:pt x="5636241" y="1953505"/>
                  <a:pt x="5602872" y="1953505"/>
                </a:cubicBezTo>
                <a:cubicBezTo>
                  <a:pt x="5602872" y="1953505"/>
                  <a:pt x="5602872" y="1953505"/>
                  <a:pt x="5087889" y="1953505"/>
                </a:cubicBezTo>
                <a:cubicBezTo>
                  <a:pt x="5055632" y="1953505"/>
                  <a:pt x="5024489" y="1935775"/>
                  <a:pt x="5008916" y="1906962"/>
                </a:cubicBezTo>
                <a:cubicBezTo>
                  <a:pt x="5008916" y="1906962"/>
                  <a:pt x="5008916" y="1906962"/>
                  <a:pt x="4750868" y="1462586"/>
                </a:cubicBezTo>
                <a:cubicBezTo>
                  <a:pt x="4734184" y="1434882"/>
                  <a:pt x="4734184" y="1399421"/>
                  <a:pt x="4750868" y="1371716"/>
                </a:cubicBezTo>
                <a:cubicBezTo>
                  <a:pt x="4750868" y="1371716"/>
                  <a:pt x="4750868" y="1371716"/>
                  <a:pt x="5008916" y="927340"/>
                </a:cubicBezTo>
                <a:cubicBezTo>
                  <a:pt x="5024489" y="898528"/>
                  <a:pt x="5055632" y="880798"/>
                  <a:pt x="5087889" y="880798"/>
                </a:cubicBezTo>
                <a:close/>
                <a:moveTo>
                  <a:pt x="1437823" y="0"/>
                </a:moveTo>
                <a:cubicBezTo>
                  <a:pt x="1437823" y="0"/>
                  <a:pt x="1437823" y="0"/>
                  <a:pt x="3556238" y="0"/>
                </a:cubicBezTo>
                <a:cubicBezTo>
                  <a:pt x="3693500" y="0"/>
                  <a:pt x="3817038" y="72936"/>
                  <a:pt x="3885668" y="191458"/>
                </a:cubicBezTo>
                <a:cubicBezTo>
                  <a:pt x="3885668" y="191458"/>
                  <a:pt x="3885668" y="191458"/>
                  <a:pt x="4942588" y="2019425"/>
                </a:cubicBezTo>
                <a:cubicBezTo>
                  <a:pt x="5011220" y="2133388"/>
                  <a:pt x="5011220" y="2279261"/>
                  <a:pt x="4942588" y="2393224"/>
                </a:cubicBezTo>
                <a:cubicBezTo>
                  <a:pt x="4942588" y="2393224"/>
                  <a:pt x="4942588" y="2393224"/>
                  <a:pt x="4550147" y="3071961"/>
                </a:cubicBezTo>
                <a:lnTo>
                  <a:pt x="4549818" y="3072530"/>
                </a:lnTo>
                <a:lnTo>
                  <a:pt x="4539741" y="3072530"/>
                </a:lnTo>
                <a:cubicBezTo>
                  <a:pt x="4403802" y="3072530"/>
                  <a:pt x="4131924" y="3072530"/>
                  <a:pt x="3588169" y="3072530"/>
                </a:cubicBezTo>
                <a:cubicBezTo>
                  <a:pt x="3529910" y="3072530"/>
                  <a:pt x="3458704" y="3110912"/>
                  <a:pt x="3432811" y="3158889"/>
                </a:cubicBezTo>
                <a:cubicBezTo>
                  <a:pt x="3432811" y="3158889"/>
                  <a:pt x="3432811" y="3158889"/>
                  <a:pt x="2889055" y="4089642"/>
                </a:cubicBezTo>
                <a:cubicBezTo>
                  <a:pt x="2859925" y="4140817"/>
                  <a:pt x="2859925" y="4217580"/>
                  <a:pt x="2889055" y="4268756"/>
                </a:cubicBezTo>
                <a:cubicBezTo>
                  <a:pt x="2889055" y="4268756"/>
                  <a:pt x="2889055" y="4268756"/>
                  <a:pt x="2957025" y="4385100"/>
                </a:cubicBezTo>
                <a:lnTo>
                  <a:pt x="2973119" y="4412648"/>
                </a:lnTo>
                <a:lnTo>
                  <a:pt x="2913734" y="4412648"/>
                </a:lnTo>
                <a:cubicBezTo>
                  <a:pt x="2599952" y="4412648"/>
                  <a:pt x="2132928" y="4412648"/>
                  <a:pt x="1437823" y="4412648"/>
                </a:cubicBezTo>
                <a:cubicBezTo>
                  <a:pt x="1305136" y="4412648"/>
                  <a:pt x="1177025" y="4339712"/>
                  <a:pt x="1112968" y="4221190"/>
                </a:cubicBezTo>
                <a:cubicBezTo>
                  <a:pt x="1112968" y="4221190"/>
                  <a:pt x="1112968" y="4221190"/>
                  <a:pt x="51474" y="2393224"/>
                </a:cubicBezTo>
                <a:cubicBezTo>
                  <a:pt x="-17158" y="2279261"/>
                  <a:pt x="-17158" y="2133388"/>
                  <a:pt x="51474" y="2019425"/>
                </a:cubicBezTo>
                <a:cubicBezTo>
                  <a:pt x="51474" y="2019425"/>
                  <a:pt x="51474" y="2019425"/>
                  <a:pt x="1112968" y="191458"/>
                </a:cubicBezTo>
                <a:cubicBezTo>
                  <a:pt x="1177025" y="72936"/>
                  <a:pt x="1305136" y="0"/>
                  <a:pt x="143782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52594" y="1874520"/>
            <a:ext cx="2585467" cy="179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 je Feng </a:t>
            </a:r>
            <a:r>
              <a:rPr lang="en-US" sz="3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shui</a:t>
            </a:r>
            <a:r>
              <a:rPr lang="en-US" sz="3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9E7A3B0-8177-473E-B1D0-59D0661DC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555" y="4146810"/>
            <a:ext cx="1895255" cy="221333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E814441-7F03-4EA0-925A-74F9AC176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" r="11578" b="4"/>
          <a:stretch/>
        </p:blipFill>
        <p:spPr>
          <a:xfrm>
            <a:off x="6277276" y="4246418"/>
            <a:ext cx="1723807" cy="2013116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7" name="AutoShape 4" descr="Esoterika, reiki, kyvadlo,práce s energiemi a jiné zajímavosti ...">
            <a:extLst>
              <a:ext uri="{FF2B5EF4-FFF2-40B4-BE49-F238E27FC236}">
                <a16:creationId xmlns:a16="http://schemas.microsoft.com/office/drawing/2014/main" id="{7818731C-4CE1-4BF1-9075-5B47B66D19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105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900" y="4428319"/>
            <a:ext cx="6381384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Rodový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statek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4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permakultura</a:t>
            </a:r>
            <a:endParaRPr lang="en-US" sz="4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9F222A-C91F-4849-916B-2C22AF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88"/>
          <a:stretch/>
        </p:blipFill>
        <p:spPr>
          <a:xfrm>
            <a:off x="22" y="15"/>
            <a:ext cx="9141599" cy="42267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8482" y="4641755"/>
            <a:ext cx="846287" cy="847207"/>
            <a:chOff x="8183879" y="1000124"/>
            <a:chExt cx="1562267" cy="1172973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9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29C2C85-1492-463C-B805-3FD3FCE93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" y="5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50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B5289F-BF7E-424E-9E69-5B8622E1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75" y="3883015"/>
            <a:ext cx="7553652" cy="92975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Lokalita</a:t>
            </a:r>
            <a:endParaRPr lang="en-US" sz="4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47C161-9C43-4FE0-9D0E-EC1F18CC79E3}"/>
              </a:ext>
            </a:extLst>
          </p:cNvPr>
          <p:cNvPicPr/>
          <p:nvPr/>
        </p:nvPicPr>
        <p:blipFill rotWithShape="1">
          <a:blip r:embed="rId2"/>
          <a:srcRect l="4597" r="13699" b="1"/>
          <a:stretch/>
        </p:blipFill>
        <p:spPr>
          <a:xfrm>
            <a:off x="673293" y="621324"/>
            <a:ext cx="3802193" cy="30248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A55CD9E-0A50-46D9-861D-7480D4E3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35" r="2623" b="1"/>
          <a:stretch/>
        </p:blipFill>
        <p:spPr>
          <a:xfrm>
            <a:off x="4671381" y="621324"/>
            <a:ext cx="3799332" cy="302481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972E1EC-7F29-4ED0-82D0-A6C3C0D12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730" y="3839935"/>
            <a:ext cx="18573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74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29C2C85-1492-463C-B805-3FD3FCE93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4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49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6DE355-120B-4F1E-97A6-90A921BB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74" y="3883014"/>
            <a:ext cx="7553652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/>
              <a:t>Pozemek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CB47354-F43C-4615-A848-2C344C6FB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8" b="-5"/>
          <a:stretch/>
        </p:blipFill>
        <p:spPr>
          <a:xfrm>
            <a:off x="673291" y="621323"/>
            <a:ext cx="3802193" cy="302481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B14A94FD-E9FF-48EA-BBE0-116A82E94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6083"/>
          <a:stretch/>
        </p:blipFill>
        <p:spPr>
          <a:xfrm>
            <a:off x="4671380" y="621323"/>
            <a:ext cx="3799332" cy="30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29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9A1FB-4DAF-46B2-AFA7-A0512B35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25964"/>
            <a:ext cx="8229600" cy="1143000"/>
          </a:xfrm>
        </p:spPr>
        <p:txBody>
          <a:bodyPr/>
          <a:lstStyle/>
          <a:p>
            <a:r>
              <a:rPr lang="cs-CZ" dirty="0"/>
              <a:t>Okolí 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stavby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3DE588-90A0-4425-B1A8-479824DE6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1033021"/>
            <a:ext cx="8581291" cy="47919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7BFD9AE-A0EE-4BE1-8878-C370AF7D1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975" y="44624"/>
            <a:ext cx="10953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08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11B97A-2FB0-4625-8C2E-CDCB1AF68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" y="4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49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78B9BF-7950-4D9F-9153-1FDF0A49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74" y="3801738"/>
            <a:ext cx="7553652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Zhodnocení</a:t>
            </a:r>
            <a:r>
              <a:rPr lang="en-US" sz="35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pozemku</a:t>
            </a:r>
            <a:r>
              <a:rPr lang="en-US" sz="35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podle</a:t>
            </a:r>
            <a:r>
              <a:rPr lang="en-US" sz="3500" dirty="0">
                <a:latin typeface="Calibri Light" panose="020F0302020204030204" pitchFamily="34" charset="0"/>
                <a:cs typeface="Calibri Light" panose="020F0302020204030204" pitchFamily="34" charset="0"/>
              </a:rPr>
              <a:t> Feng </a:t>
            </a:r>
            <a:r>
              <a:rPr lang="en-US" sz="3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shui</a:t>
            </a:r>
            <a:endParaRPr lang="en-US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9DADD5-A1B6-49A2-A32B-91E322982FD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290" y="649824"/>
            <a:ext cx="2767153" cy="33371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DB6EF73-262F-46E1-B944-4D6700D1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73" y="972751"/>
            <a:ext cx="2469593" cy="234294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1702087-F0A5-4E11-94E1-76ECA4FDB70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5836" y="649820"/>
            <a:ext cx="3045484" cy="32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57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331B4-55CC-4F86-B4A1-4F58B64CE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532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Umístění domu na pozemek a vchod do domu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58AA31-89FA-4635-885A-9057D7CFB4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2132856"/>
            <a:ext cx="6192688" cy="32403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AECDC20-0D05-4E46-B621-A253B0133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5095875"/>
            <a:ext cx="18573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714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342</Words>
  <Application>Microsoft Office PowerPoint</Application>
  <PresentationFormat>Předvádění na obrazovce (4:3)</PresentationFormat>
  <Paragraphs>55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systému Office</vt:lpstr>
      <vt:lpstr>Projekt "rodového statku" v rozsahu projektové dokumentace pro stavební povolení s ohledem na prostorové uspořádání objektů podle Feng shui </vt:lpstr>
      <vt:lpstr>Motivace a cíl práce:</vt:lpstr>
      <vt:lpstr>Co je Feng shui?</vt:lpstr>
      <vt:lpstr>Rodový statek a permakultura</vt:lpstr>
      <vt:lpstr>Lokalita</vt:lpstr>
      <vt:lpstr>Pozemek</vt:lpstr>
      <vt:lpstr>Okolí stavby</vt:lpstr>
      <vt:lpstr>Zhodnocení pozemku podle Feng shui</vt:lpstr>
      <vt:lpstr>Umístění domu na pozemek a vchod do domu</vt:lpstr>
      <vt:lpstr>Rozložení pozemku dle permakultury</vt:lpstr>
      <vt:lpstr>Návrh půdorysu 1.NP</vt:lpstr>
      <vt:lpstr>Návrh půdorysu 2.NP</vt:lpstr>
      <vt:lpstr>Pohledy</vt:lpstr>
      <vt:lpstr>Pohledy</vt:lpstr>
      <vt:lpstr>Materiálové řešení</vt:lpstr>
      <vt:lpstr>Materiálové řešení</vt:lpstr>
      <vt:lpstr>Materiálové řešení - střecha</vt:lpstr>
      <vt:lpstr>Tepelně technické parametry</vt:lpstr>
      <vt:lpstr>Závěr</vt:lpstr>
      <vt:lpstr>Doplňující dotazy: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"rodového statku" v rozsahu projektové dokumentace pro stavební povolení s ohledem na prostorové uspořádání objektů podle Feng shui </dc:title>
  <dc:creator>Kristyna Hola</dc:creator>
  <cp:lastModifiedBy>Kristyna Hola</cp:lastModifiedBy>
  <cp:revision>6</cp:revision>
  <dcterms:created xsi:type="dcterms:W3CDTF">2020-06-10T15:05:17Z</dcterms:created>
  <dcterms:modified xsi:type="dcterms:W3CDTF">2020-06-10T15:49:12Z</dcterms:modified>
</cp:coreProperties>
</file>