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9" r:id="rId3"/>
    <p:sldId id="286" r:id="rId4"/>
    <p:sldId id="287" r:id="rId5"/>
    <p:sldId id="290" r:id="rId6"/>
    <p:sldId id="288" r:id="rId7"/>
    <p:sldId id="291" r:id="rId8"/>
    <p:sldId id="289" r:id="rId9"/>
    <p:sldId id="283" r:id="rId10"/>
    <p:sldId id="284" r:id="rId11"/>
    <p:sldId id="285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1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4E6CF-DBEB-4BDC-BC49-7804914E6D58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B7087-272E-4456-A8A5-2F4697B398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7010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B7087-272E-4456-A8A5-2F4697B3985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05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09.06.2020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09.06.2020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09.06.2020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09.06.2020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09.06.2020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09.06.2020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09.06.2020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bg1"/>
            </a:gs>
            <a:gs pos="96000">
              <a:schemeClr val="accent2">
                <a:lumMod val="45000"/>
                <a:lumOff val="55000"/>
              </a:schemeClr>
            </a:gs>
            <a:gs pos="80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09.06.2020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32812">
              <a:srgbClr val="9BC6CB"/>
            </a:gs>
            <a:gs pos="30625">
              <a:srgbClr val="94BFC4"/>
            </a:gs>
            <a:gs pos="26250">
              <a:srgbClr val="86B1B6"/>
            </a:gs>
            <a:gs pos="17500">
              <a:srgbClr val="6A969B"/>
            </a:gs>
            <a:gs pos="0">
              <a:schemeClr val="accent2">
                <a:lumMod val="75000"/>
              </a:schemeClr>
            </a:gs>
            <a:gs pos="35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2900" y="1905359"/>
            <a:ext cx="8458200" cy="1943111"/>
          </a:xfrm>
        </p:spPr>
        <p:txBody>
          <a:bodyPr>
            <a:normAutofit/>
          </a:bodyPr>
          <a:lstStyle/>
          <a:p>
            <a:pPr algn="ctr"/>
            <a:r>
              <a:rPr lang="cs-CZ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ŽIVOTNÍ CYKLUS VEŘEJNÉ ZAKÁZKY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4357694"/>
            <a:ext cx="9972600" cy="17526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Autor diplomové práce:		Bc. Marie Sasková</a:t>
            </a:r>
          </a:p>
          <a:p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Vedoucí diplomové práce:		Ing. Vladimír Nývlt, MBA, Ph.D. Oponent diplomové práce:		Ing. Jana </a:t>
            </a:r>
            <a:r>
              <a:rPr lang="cs-CZ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Hubálovská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České Budějovice, červen 2020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34" y="428604"/>
            <a:ext cx="1143000" cy="115252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14282" y="357166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Vysoká škola technická a ekonomická v Českých Budějovicích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Ústav technicko-technologický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8229600" cy="1066800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DOTAZY OPONENTA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Podle kteréh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o paragrafu Zákona o zadávání veřejných zakázek budete řešit změnu závazku ze smlouvy na veřejnou zakázku, která nemění celkovou povahu veřejné zakázky a hodnota změny nepřekročí 50% původní hodnoty závazku.</a:t>
            </a:r>
          </a:p>
          <a:p>
            <a:endParaRPr lang="cs-CZ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400" dirty="0">
                <a:latin typeface="Arial" pitchFamily="34" charset="0"/>
                <a:cs typeface="Arial" pitchFamily="34" charset="0"/>
              </a:rPr>
              <a:t>Jakým dalším krokem se následně právně potvrdí navýšení ceny oproti původní ceně zakázky a posun termínu ukončení stavby ve vztahu k původní smlouvě o dílo.</a:t>
            </a:r>
            <a:endParaRPr lang="cs-CZ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066800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DĚKUJI ZA VAŠI POZORNOST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1066800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ZADÁNÍ DIPLOMOVÉ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i="1" dirty="0">
                <a:latin typeface="Arial" pitchFamily="34" charset="0"/>
                <a:cs typeface="Arial" pitchFamily="34" charset="0"/>
              </a:rPr>
              <a:t>„Předmětem diplomové bylo navrhnout metodiku pro stavební firmy pro zpracování veřejné zakázky“</a:t>
            </a:r>
          </a:p>
          <a:p>
            <a:endParaRPr lang="cs-CZ" sz="2400" i="1" dirty="0">
              <a:latin typeface="Arial" pitchFamily="34" charset="0"/>
              <a:cs typeface="Arial" pitchFamily="34" charset="0"/>
            </a:endParaRPr>
          </a:p>
          <a:p>
            <a:endParaRPr lang="cs-CZ" sz="2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AF945B-3FA6-4996-A4E0-8F5539785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VÝBĚR TÉMA</a:t>
            </a:r>
          </a:p>
        </p:txBody>
      </p:sp>
      <p:sp useBgFill="1">
        <p:nvSpPr>
          <p:cNvPr id="6" name="Zástupný obsah 5">
            <a:extLst>
              <a:ext uri="{FF2B5EF4-FFF2-40B4-BE49-F238E27FC236}">
                <a16:creationId xmlns:a16="http://schemas.microsoft.com/office/drawing/2014/main" id="{486FF020-180C-4F1C-B822-727B5B1B7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276872"/>
            <a:ext cx="8229600" cy="4325112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Rozšíření znalostí o dané problematice</a:t>
            </a:r>
          </a:p>
          <a:p>
            <a:pPr algn="just"/>
            <a:r>
              <a:rPr lang="cs-CZ" sz="2400" dirty="0"/>
              <a:t>Použití reálné stavby</a:t>
            </a:r>
          </a:p>
          <a:p>
            <a:pPr algn="just"/>
            <a:r>
              <a:rPr lang="cs-CZ" sz="2400" dirty="0"/>
              <a:t>Nové znalosti z legislativy</a:t>
            </a:r>
          </a:p>
          <a:p>
            <a:pPr algn="just"/>
            <a:r>
              <a:rPr lang="cs-CZ" sz="2400" dirty="0"/>
              <a:t>Ucelení představy o průběhu veřejné zakázky a výstavby budov</a:t>
            </a:r>
          </a:p>
        </p:txBody>
      </p:sp>
    </p:spTree>
    <p:extLst>
      <p:ext uri="{BB962C8B-B14F-4D97-AF65-F5344CB8AC3E}">
        <p14:creationId xmlns:p14="http://schemas.microsoft.com/office/powerpoint/2010/main" val="115886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ACEEC5-94EA-4557-9C1A-0C3DF7D6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836712"/>
            <a:ext cx="9684568" cy="1069848"/>
          </a:xfrm>
        </p:spPr>
        <p:txBody>
          <a:bodyPr anchor="ctr"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ZÁKLADNÍ INFORMACE O STAVBĚ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8CCFFB7-7F13-4216-A4FD-56ECAF6D5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985" y="2230665"/>
            <a:ext cx="4041648" cy="457200"/>
          </a:xfrm>
        </p:spPr>
        <p:txBody>
          <a:bodyPr/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Popis stavby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A47C772-A022-404D-9182-EB4A139741CE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713325" y="2229864"/>
            <a:ext cx="4041775" cy="457200"/>
          </a:xfrm>
        </p:spPr>
        <p:txBody>
          <a:bodyPr/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Místo stavby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9CC92CB4-5519-4A47-86D2-D42F13425EA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234293" y="2708519"/>
            <a:ext cx="4479032" cy="3886200"/>
          </a:xfrm>
        </p:spPr>
        <p:txBody>
          <a:bodyPr/>
          <a:lstStyle/>
          <a:p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Účel: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Garáže pro speciální techniku HZS</a:t>
            </a:r>
          </a:p>
          <a:p>
            <a:r>
              <a:rPr lang="cs-CZ" u="sng" dirty="0" err="1">
                <a:latin typeface="Arial" panose="020B0604020202020204" pitchFamily="34" charset="0"/>
                <a:cs typeface="Arial" panose="020B0604020202020204" pitchFamily="34" charset="0"/>
              </a:rPr>
              <a:t>Parc.č</a:t>
            </a: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2097/66, 2097/21, 2097/20,  </a:t>
            </a:r>
          </a:p>
          <a:p>
            <a:r>
              <a:rPr lang="cs-CZ" u="sng" dirty="0" err="1">
                <a:latin typeface="Arial" panose="020B0604020202020204" pitchFamily="34" charset="0"/>
                <a:cs typeface="Arial" panose="020B0604020202020204" pitchFamily="34" charset="0"/>
              </a:rPr>
              <a:t>k.ú</a:t>
            </a: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České Budějovice</a:t>
            </a:r>
          </a:p>
          <a:p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Konstrukce: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skelet v kombinaci s vyzdívkou</a:t>
            </a:r>
          </a:p>
          <a:p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Střecha: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plochá, pochozí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75D4375-0EF6-439E-A53B-C6411DC71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3" r="4467" b="3"/>
          <a:stretch/>
        </p:blipFill>
        <p:spPr>
          <a:xfrm>
            <a:off x="4718304" y="2708519"/>
            <a:ext cx="4041775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1156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72FD62-57B4-4629-875C-4B0CFEEA5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80" y="764704"/>
            <a:ext cx="8382000" cy="1069848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Výběrové řízení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C9771A-6683-4AA6-B2F7-EA0DDAC28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2011126"/>
            <a:ext cx="4041648" cy="457200"/>
          </a:xfrm>
        </p:spPr>
        <p:txBody>
          <a:bodyPr/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Předinvestiční fáze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6D43885-BE07-4966-8FFE-653F544E42B4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718304" y="2011126"/>
            <a:ext cx="4041775" cy="457200"/>
          </a:xfrm>
        </p:spPr>
        <p:txBody>
          <a:bodyPr/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Investiční fáze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0125B90-133D-4090-AAE7-894759931A9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81000" y="2564904"/>
            <a:ext cx="4041648" cy="3886200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Příprava VZ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Uveřejnění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Zasílání cenových nabídek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Vznesení dotazů k PD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Výběr zhotovitele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Podepsání smlouvy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Předání staveniště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6D95DCF-1DB3-4084-A5B4-6CE0E76B82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18304" y="2564904"/>
            <a:ext cx="4041775" cy="3886200"/>
          </a:xfrm>
        </p:spPr>
        <p:txBody>
          <a:bodyPr>
            <a:normAutofit/>
          </a:bodyPr>
          <a:lstStyle/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Zahájení stavby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Probíhá vzorkování a dodatečné úpravy objektu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Dokončovací práce na stavbě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Příprava podkladů k předání stavby a kolaudaci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Kolaudace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Záruční lhůta</a:t>
            </a:r>
          </a:p>
        </p:txBody>
      </p:sp>
    </p:spTree>
    <p:extLst>
      <p:ext uri="{BB962C8B-B14F-4D97-AF65-F5344CB8AC3E}">
        <p14:creationId xmlns:p14="http://schemas.microsoft.com/office/powerpoint/2010/main" val="3600104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21F3DA-87DD-4335-AF8B-F43D22DD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VYHODNOCENÍ VEŘEJNÉ ZAKÁZKY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65A7E7-C126-46DD-8F62-C9938B2C1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Zadávání a vyhodnocení VZ se řídí zákonem č. 134/2016 Sb. o zadávání veřejných zakázek </a:t>
            </a: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Jedná se o zakázku malého rozsahu</a:t>
            </a: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Financování z fondů Jihočeského kraje (dotace od EU)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3087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6B6274-14DE-4662-9484-31E355C84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PROBLEMATIKA ŘEŠENÉ STAVBY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91BB88-DFEF-455F-B4EF-E7AD2820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Špatné zpracování PD a VV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Prodloužení termínů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Prodražení stavby</a:t>
            </a:r>
          </a:p>
        </p:txBody>
      </p:sp>
    </p:spTree>
    <p:extLst>
      <p:ext uri="{BB962C8B-B14F-4D97-AF65-F5344CB8AC3E}">
        <p14:creationId xmlns:p14="http://schemas.microsoft.com/office/powerpoint/2010/main" val="1933046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31E075-9BFD-49DC-930E-6FC4F99B5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66725"/>
            <a:ext cx="8229600" cy="1066800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Doporučená metodika řešení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E7E61E-2024-4B02-8722-761304783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Lepší struktura ZZVZ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Práce se SW BIM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Prodloužení termínu na zaslání CN na VZ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Smysluplné a ekonomické nakládání s financemi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Právní odpovědnost rozpočtáře</a:t>
            </a:r>
          </a:p>
        </p:txBody>
      </p:sp>
    </p:spTree>
    <p:extLst>
      <p:ext uri="{BB962C8B-B14F-4D97-AF65-F5344CB8AC3E}">
        <p14:creationId xmlns:p14="http://schemas.microsoft.com/office/powerpoint/2010/main" val="1734636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182624"/>
            <a:ext cx="8229600" cy="1066800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DOTAZY VEDOUCÍHO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2619736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Jak k problematice BIM/FM přistupují v současné době jednotlivé složky procesu výstavby ?</a:t>
            </a:r>
          </a:p>
          <a:p>
            <a:endParaRPr lang="cs-CZ" sz="2400" dirty="0">
              <a:latin typeface="Arial" pitchFamily="34" charset="0"/>
              <a:cs typeface="Arial" pitchFamily="34" charset="0"/>
            </a:endParaRPr>
          </a:p>
          <a:p>
            <a:endParaRPr lang="cs-CZ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400" dirty="0">
                <a:latin typeface="Arial" pitchFamily="34" charset="0"/>
                <a:cs typeface="Arial" pitchFamily="34" charset="0"/>
              </a:rPr>
              <a:t>Je současná technologie (zejména software) schopná bezezbytku naplnit cíle v práci popsané ?</a:t>
            </a:r>
            <a:endParaRPr lang="cs-CZ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319</Words>
  <Application>Microsoft Office PowerPoint</Application>
  <PresentationFormat>Předvádění na obrazovce (4:3)</PresentationFormat>
  <Paragraphs>62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Georgia</vt:lpstr>
      <vt:lpstr>Trebuchet MS</vt:lpstr>
      <vt:lpstr>Wingdings 2</vt:lpstr>
      <vt:lpstr>Urbanistický</vt:lpstr>
      <vt:lpstr>ŽIVOTNÍ CYKLUS VEŘEJNÉ ZAKÁZKY</vt:lpstr>
      <vt:lpstr>ZADÁNÍ DIPLOMOVÉ PRÁCE</vt:lpstr>
      <vt:lpstr>VÝBĚR TÉMA</vt:lpstr>
      <vt:lpstr>ZÁKLADNÍ INFORMACE O STAVBĚ</vt:lpstr>
      <vt:lpstr>Výběrové řízení</vt:lpstr>
      <vt:lpstr>VYHODNOCENÍ VEŘEJNÉ ZAKÁZKY </vt:lpstr>
      <vt:lpstr>PROBLEMATIKA ŘEŠENÉ STAVBY</vt:lpstr>
      <vt:lpstr>Doporučená metodika řešení</vt:lpstr>
      <vt:lpstr>DOTAZY VEDOUCÍHO PRÁCE</vt:lpstr>
      <vt:lpstr>DOTAZY OPONENTA PRÁCE</vt:lpstr>
      <vt:lpstr>DĚKUJI ZA VAŠI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Vyhodnocení variantního řešení střešních plášťů budovy s nízkou spotřebou energie</dc:title>
  <dc:creator>Marie Saskova</dc:creator>
  <cp:lastModifiedBy>Marie Saskova</cp:lastModifiedBy>
  <cp:revision>14</cp:revision>
  <dcterms:created xsi:type="dcterms:W3CDTF">2020-06-07T20:16:51Z</dcterms:created>
  <dcterms:modified xsi:type="dcterms:W3CDTF">2020-06-09T19:20:57Z</dcterms:modified>
</cp:coreProperties>
</file>