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311" r:id="rId2"/>
    <p:sldId id="308" r:id="rId3"/>
    <p:sldId id="313" r:id="rId4"/>
    <p:sldId id="314" r:id="rId5"/>
    <p:sldId id="315" r:id="rId6"/>
    <p:sldId id="316" r:id="rId7"/>
    <p:sldId id="269" r:id="rId8"/>
    <p:sldId id="298" r:id="rId9"/>
    <p:sldId id="299" r:id="rId10"/>
    <p:sldId id="300" r:id="rId11"/>
    <p:sldId id="306" r:id="rId12"/>
    <p:sldId id="302" r:id="rId13"/>
    <p:sldId id="279" r:id="rId14"/>
    <p:sldId id="281" r:id="rId15"/>
    <p:sldId id="312" r:id="rId16"/>
    <p:sldId id="324" r:id="rId17"/>
    <p:sldId id="325" r:id="rId18"/>
    <p:sldId id="319" r:id="rId19"/>
    <p:sldId id="320" r:id="rId20"/>
    <p:sldId id="294" r:id="rId21"/>
    <p:sldId id="321" r:id="rId22"/>
    <p:sldId id="295" r:id="rId23"/>
    <p:sldId id="322" r:id="rId24"/>
    <p:sldId id="323" r:id="rId25"/>
    <p:sldId id="296" r:id="rId26"/>
  </p:sldIdLst>
  <p:sldSz cx="12801600" cy="96012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image" Target="../media/image4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4791A8-044D-4EC1-9EA0-A761C8077CE4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09C0CF0D-B818-44D6-8D2A-50F23E866FB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endParaRPr lang="en-US" dirty="0"/>
        </a:p>
      </dgm:t>
    </dgm:pt>
    <dgm:pt modelId="{A8B46825-86BB-4C32-87CE-D171223F18A3}" type="parTrans" cxnId="{1745A345-E769-4A5B-922F-A2F775FCA25E}">
      <dgm:prSet/>
      <dgm:spPr/>
      <dgm:t>
        <a:bodyPr/>
        <a:lstStyle/>
        <a:p>
          <a:endParaRPr lang="en-US"/>
        </a:p>
      </dgm:t>
    </dgm:pt>
    <dgm:pt modelId="{D55FCCC7-7D9E-40E0-A016-93E5DCDD7CA0}" type="sibTrans" cxnId="{1745A345-E769-4A5B-922F-A2F775FCA25E}">
      <dgm:prSet/>
      <dgm:spPr/>
      <dgm:t>
        <a:bodyPr/>
        <a:lstStyle/>
        <a:p>
          <a:endParaRPr lang="en-US"/>
        </a:p>
      </dgm:t>
    </dgm:pt>
    <dgm:pt modelId="{AF681C48-3738-4071-B8E7-9DFC11324B4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endParaRPr lang="en-US" dirty="0"/>
        </a:p>
      </dgm:t>
    </dgm:pt>
    <dgm:pt modelId="{485CC7E2-2A06-47E6-A00A-8C09C1B04A3A}" type="sibTrans" cxnId="{2203E946-2ABD-4E7A-B5E1-C6843F1DE7A8}">
      <dgm:prSet/>
      <dgm:spPr/>
      <dgm:t>
        <a:bodyPr/>
        <a:lstStyle/>
        <a:p>
          <a:endParaRPr lang="en-US"/>
        </a:p>
      </dgm:t>
    </dgm:pt>
    <dgm:pt modelId="{2490DFB3-AF2D-4B1E-A9F5-B333D7489B6B}" type="parTrans" cxnId="{2203E946-2ABD-4E7A-B5E1-C6843F1DE7A8}">
      <dgm:prSet/>
      <dgm:spPr/>
      <dgm:t>
        <a:bodyPr/>
        <a:lstStyle/>
        <a:p>
          <a:endParaRPr lang="en-US"/>
        </a:p>
      </dgm:t>
    </dgm:pt>
    <dgm:pt modelId="{42A2DD1E-6921-4358-9F6C-F99DC98D9FD5}" type="pres">
      <dgm:prSet presAssocID="{B14791A8-044D-4EC1-9EA0-A761C8077CE4}" presName="root" presStyleCnt="0">
        <dgm:presLayoutVars>
          <dgm:dir/>
          <dgm:resizeHandles val="exact"/>
        </dgm:presLayoutVars>
      </dgm:prSet>
      <dgm:spPr/>
    </dgm:pt>
    <dgm:pt modelId="{3F9FC944-5D0F-4688-97BC-007E565D6F40}" type="pres">
      <dgm:prSet presAssocID="{AF681C48-3738-4071-B8E7-9DFC11324B48}" presName="compNode" presStyleCnt="0"/>
      <dgm:spPr/>
    </dgm:pt>
    <dgm:pt modelId="{BAF67928-F563-423A-A288-1375EEC7B981}" type="pres">
      <dgm:prSet presAssocID="{AF681C48-3738-4071-B8E7-9DFC11324B48}" presName="iconBgRect" presStyleLbl="bgShp" presStyleIdx="0" presStyleCnt="2"/>
      <dgm:spPr>
        <a:solidFill>
          <a:schemeClr val="bg1">
            <a:lumMod val="75000"/>
          </a:schemeClr>
        </a:solidFill>
        <a:ln>
          <a:solidFill>
            <a:schemeClr val="bg1">
              <a:lumMod val="85000"/>
            </a:schemeClr>
          </a:solidFill>
        </a:ln>
      </dgm:spPr>
    </dgm:pt>
    <dgm:pt modelId="{0655AD67-8FCB-4DF1-AD60-F6FA28BCAA20}" type="pres">
      <dgm:prSet presAssocID="{AF681C48-3738-4071-B8E7-9DFC11324B4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6CC5D3DD-66E9-41EC-BBB4-2E1EEBCCFB42}" type="pres">
      <dgm:prSet presAssocID="{AF681C48-3738-4071-B8E7-9DFC11324B48}" presName="spaceRect" presStyleCnt="0"/>
      <dgm:spPr/>
    </dgm:pt>
    <dgm:pt modelId="{DEE4C136-A92C-4879-A2F7-87A884FA0965}" type="pres">
      <dgm:prSet presAssocID="{AF681C48-3738-4071-B8E7-9DFC11324B48}" presName="textRect" presStyleLbl="revTx" presStyleIdx="0" presStyleCnt="2">
        <dgm:presLayoutVars>
          <dgm:chMax val="1"/>
          <dgm:chPref val="1"/>
        </dgm:presLayoutVars>
      </dgm:prSet>
      <dgm:spPr/>
    </dgm:pt>
    <dgm:pt modelId="{C358D6ED-9E19-4092-9A1C-A526AD83C6BC}" type="pres">
      <dgm:prSet presAssocID="{485CC7E2-2A06-47E6-A00A-8C09C1B04A3A}" presName="sibTrans" presStyleCnt="0"/>
      <dgm:spPr/>
    </dgm:pt>
    <dgm:pt modelId="{B8EF2B48-B3EB-4A3C-9229-0ACD5F45ED06}" type="pres">
      <dgm:prSet presAssocID="{09C0CF0D-B818-44D6-8D2A-50F23E866FBA}" presName="compNode" presStyleCnt="0"/>
      <dgm:spPr/>
    </dgm:pt>
    <dgm:pt modelId="{EBB371AC-F41A-4214-8FD3-612B02DD64F1}" type="pres">
      <dgm:prSet presAssocID="{09C0CF0D-B818-44D6-8D2A-50F23E866FBA}" presName="iconBgRect" presStyleLbl="bgShp" presStyleIdx="1" presStyleCnt="2"/>
      <dgm:spPr>
        <a:solidFill>
          <a:schemeClr val="bg1">
            <a:lumMod val="75000"/>
          </a:schemeClr>
        </a:solidFill>
        <a:ln>
          <a:solidFill>
            <a:schemeClr val="bg1">
              <a:lumMod val="85000"/>
            </a:schemeClr>
          </a:solidFill>
        </a:ln>
      </dgm:spPr>
    </dgm:pt>
    <dgm:pt modelId="{4DEF7DA4-37AD-4CE4-968A-F608A1638AAF}" type="pres">
      <dgm:prSet presAssocID="{09C0CF0D-B818-44D6-8D2A-50F23E866FB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34F6D2C9-23CA-480F-A551-2CC01D414CE6}" type="pres">
      <dgm:prSet presAssocID="{09C0CF0D-B818-44D6-8D2A-50F23E866FBA}" presName="spaceRect" presStyleCnt="0"/>
      <dgm:spPr/>
    </dgm:pt>
    <dgm:pt modelId="{24EFEC22-8992-4E36-83BD-164F5C46E0C4}" type="pres">
      <dgm:prSet presAssocID="{09C0CF0D-B818-44D6-8D2A-50F23E866FBA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8A125B14-5184-45FF-95C9-69AB114993E6}" type="presOf" srcId="{B14791A8-044D-4EC1-9EA0-A761C8077CE4}" destId="{42A2DD1E-6921-4358-9F6C-F99DC98D9FD5}" srcOrd="0" destOrd="0" presId="urn:microsoft.com/office/officeart/2018/5/layout/IconCircleLabelList"/>
    <dgm:cxn modelId="{A8CD9B31-7EA2-4DBD-BA99-9EDBD6409F1F}" type="presOf" srcId="{AF681C48-3738-4071-B8E7-9DFC11324B48}" destId="{DEE4C136-A92C-4879-A2F7-87A884FA0965}" srcOrd="0" destOrd="0" presId="urn:microsoft.com/office/officeart/2018/5/layout/IconCircleLabelList"/>
    <dgm:cxn modelId="{1745A345-E769-4A5B-922F-A2F775FCA25E}" srcId="{B14791A8-044D-4EC1-9EA0-A761C8077CE4}" destId="{09C0CF0D-B818-44D6-8D2A-50F23E866FBA}" srcOrd="1" destOrd="0" parTransId="{A8B46825-86BB-4C32-87CE-D171223F18A3}" sibTransId="{D55FCCC7-7D9E-40E0-A016-93E5DCDD7CA0}"/>
    <dgm:cxn modelId="{2203E946-2ABD-4E7A-B5E1-C6843F1DE7A8}" srcId="{B14791A8-044D-4EC1-9EA0-A761C8077CE4}" destId="{AF681C48-3738-4071-B8E7-9DFC11324B48}" srcOrd="0" destOrd="0" parTransId="{2490DFB3-AF2D-4B1E-A9F5-B333D7489B6B}" sibTransId="{485CC7E2-2A06-47E6-A00A-8C09C1B04A3A}"/>
    <dgm:cxn modelId="{B4BF747E-3DCB-4C50-98AD-5B2762807705}" type="presOf" srcId="{09C0CF0D-B818-44D6-8D2A-50F23E866FBA}" destId="{24EFEC22-8992-4E36-83BD-164F5C46E0C4}" srcOrd="0" destOrd="0" presId="urn:microsoft.com/office/officeart/2018/5/layout/IconCircleLabelList"/>
    <dgm:cxn modelId="{3455826B-FBEC-425F-BD50-B4499060B43E}" type="presParOf" srcId="{42A2DD1E-6921-4358-9F6C-F99DC98D9FD5}" destId="{3F9FC944-5D0F-4688-97BC-007E565D6F40}" srcOrd="0" destOrd="0" presId="urn:microsoft.com/office/officeart/2018/5/layout/IconCircleLabelList"/>
    <dgm:cxn modelId="{C44D4AFD-5C4A-41AE-9E7B-3F5A7065B9B3}" type="presParOf" srcId="{3F9FC944-5D0F-4688-97BC-007E565D6F40}" destId="{BAF67928-F563-423A-A288-1375EEC7B981}" srcOrd="0" destOrd="0" presId="urn:microsoft.com/office/officeart/2018/5/layout/IconCircleLabelList"/>
    <dgm:cxn modelId="{FE771F12-D6B1-48CF-9F0F-D6E86A1AEA19}" type="presParOf" srcId="{3F9FC944-5D0F-4688-97BC-007E565D6F40}" destId="{0655AD67-8FCB-4DF1-AD60-F6FA28BCAA20}" srcOrd="1" destOrd="0" presId="urn:microsoft.com/office/officeart/2018/5/layout/IconCircleLabelList"/>
    <dgm:cxn modelId="{6E19948D-7558-4878-BEB5-8897B02AA7D8}" type="presParOf" srcId="{3F9FC944-5D0F-4688-97BC-007E565D6F40}" destId="{6CC5D3DD-66E9-41EC-BBB4-2E1EEBCCFB42}" srcOrd="2" destOrd="0" presId="urn:microsoft.com/office/officeart/2018/5/layout/IconCircleLabelList"/>
    <dgm:cxn modelId="{CE899799-D91F-40BB-9650-2D3025381107}" type="presParOf" srcId="{3F9FC944-5D0F-4688-97BC-007E565D6F40}" destId="{DEE4C136-A92C-4879-A2F7-87A884FA0965}" srcOrd="3" destOrd="0" presId="urn:microsoft.com/office/officeart/2018/5/layout/IconCircleLabelList"/>
    <dgm:cxn modelId="{9369FE7D-8EC3-48D0-B7DD-74A848C32C0C}" type="presParOf" srcId="{42A2DD1E-6921-4358-9F6C-F99DC98D9FD5}" destId="{C358D6ED-9E19-4092-9A1C-A526AD83C6BC}" srcOrd="1" destOrd="0" presId="urn:microsoft.com/office/officeart/2018/5/layout/IconCircleLabelList"/>
    <dgm:cxn modelId="{02B337C6-23A2-46E5-83B0-DD8D5FB6DE33}" type="presParOf" srcId="{42A2DD1E-6921-4358-9F6C-F99DC98D9FD5}" destId="{B8EF2B48-B3EB-4A3C-9229-0ACD5F45ED06}" srcOrd="2" destOrd="0" presId="urn:microsoft.com/office/officeart/2018/5/layout/IconCircleLabelList"/>
    <dgm:cxn modelId="{21A06FC5-76A8-49EE-8597-A72CFB480312}" type="presParOf" srcId="{B8EF2B48-B3EB-4A3C-9229-0ACD5F45ED06}" destId="{EBB371AC-F41A-4214-8FD3-612B02DD64F1}" srcOrd="0" destOrd="0" presId="urn:microsoft.com/office/officeart/2018/5/layout/IconCircleLabelList"/>
    <dgm:cxn modelId="{AE0EF1A7-2734-42DD-B635-DAA8A20CE395}" type="presParOf" srcId="{B8EF2B48-B3EB-4A3C-9229-0ACD5F45ED06}" destId="{4DEF7DA4-37AD-4CE4-968A-F608A1638AAF}" srcOrd="1" destOrd="0" presId="urn:microsoft.com/office/officeart/2018/5/layout/IconCircleLabelList"/>
    <dgm:cxn modelId="{0D3D9026-6257-4B14-B86A-6DF7816FB2DD}" type="presParOf" srcId="{B8EF2B48-B3EB-4A3C-9229-0ACD5F45ED06}" destId="{34F6D2C9-23CA-480F-A551-2CC01D414CE6}" srcOrd="2" destOrd="0" presId="urn:microsoft.com/office/officeart/2018/5/layout/IconCircleLabelList"/>
    <dgm:cxn modelId="{823EFC40-ABEA-4225-8113-3A63698BB0C4}" type="presParOf" srcId="{B8EF2B48-B3EB-4A3C-9229-0ACD5F45ED06}" destId="{24EFEC22-8992-4E36-83BD-164F5C46E0C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CA6586-F3F6-48C5-997A-F28D8C761F80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6C63E98-5CAC-4E88-B7E8-01E3B5AF3DBF}">
      <dgm:prSet custT="1"/>
      <dgm:spPr/>
      <dgm:t>
        <a:bodyPr/>
        <a:lstStyle/>
        <a:p>
          <a:r>
            <a:rPr lang="cs-CZ" sz="2000" dirty="0"/>
            <a:t>projektová dokumentace tří samostatně stojících dvojvil v rozsahu pro provedení stavby</a:t>
          </a:r>
          <a:endParaRPr lang="en-US" sz="2000" dirty="0"/>
        </a:p>
      </dgm:t>
    </dgm:pt>
    <dgm:pt modelId="{74BD15E3-4470-4044-B695-4D1AF7994B5A}" type="parTrans" cxnId="{3387DEBD-CAC8-497E-835A-F32169E14F74}">
      <dgm:prSet/>
      <dgm:spPr/>
      <dgm:t>
        <a:bodyPr/>
        <a:lstStyle/>
        <a:p>
          <a:endParaRPr lang="en-US"/>
        </a:p>
      </dgm:t>
    </dgm:pt>
    <dgm:pt modelId="{E0B7B982-A630-4AA8-97C7-2D064B8A1FF6}" type="sibTrans" cxnId="{3387DEBD-CAC8-497E-835A-F32169E14F74}">
      <dgm:prSet/>
      <dgm:spPr/>
      <dgm:t>
        <a:bodyPr/>
        <a:lstStyle/>
        <a:p>
          <a:endParaRPr lang="en-US"/>
        </a:p>
      </dgm:t>
    </dgm:pt>
    <dgm:pt modelId="{88E022F7-F396-45FF-B68E-94845A103E5F}">
      <dgm:prSet custT="1"/>
      <dgm:spPr/>
      <dgm:t>
        <a:bodyPr/>
        <a:lstStyle/>
        <a:p>
          <a:r>
            <a:rPr lang="cs-CZ" sz="2000" dirty="0"/>
            <a:t>splnění technických požadavků na rodinné domy</a:t>
          </a:r>
          <a:endParaRPr lang="en-US" sz="2000" dirty="0"/>
        </a:p>
      </dgm:t>
    </dgm:pt>
    <dgm:pt modelId="{5BC0A37A-F111-41EE-A053-CDCCB014F59D}" type="parTrans" cxnId="{36D77A9C-684A-4058-9188-58692C1BCC22}">
      <dgm:prSet/>
      <dgm:spPr/>
      <dgm:t>
        <a:bodyPr/>
        <a:lstStyle/>
        <a:p>
          <a:endParaRPr lang="en-US"/>
        </a:p>
      </dgm:t>
    </dgm:pt>
    <dgm:pt modelId="{55643B9E-5172-4115-9C0B-68A7E153C1D9}" type="sibTrans" cxnId="{36D77A9C-684A-4058-9188-58692C1BCC22}">
      <dgm:prSet/>
      <dgm:spPr/>
      <dgm:t>
        <a:bodyPr/>
        <a:lstStyle/>
        <a:p>
          <a:endParaRPr lang="en-US"/>
        </a:p>
      </dgm:t>
    </dgm:pt>
    <dgm:pt modelId="{98610EED-535B-4C3E-B0F3-331E7A81A8AA}">
      <dgm:prSet custT="1"/>
      <dgm:spPr/>
      <dgm:t>
        <a:bodyPr/>
        <a:lstStyle/>
        <a:p>
          <a:r>
            <a:rPr lang="cs-CZ" sz="2000" dirty="0"/>
            <a:t>tvorba projektové dokumentace podle vyhlášky č. 499/2006 Sb. platné od 1. 1. 2018</a:t>
          </a:r>
          <a:endParaRPr lang="en-US" sz="2000" dirty="0"/>
        </a:p>
      </dgm:t>
    </dgm:pt>
    <dgm:pt modelId="{C14F9750-67AF-4BAA-A8D3-3884D32FA124}" type="parTrans" cxnId="{A4F1B625-BE28-4DEF-AC9B-22472410D643}">
      <dgm:prSet/>
      <dgm:spPr/>
      <dgm:t>
        <a:bodyPr/>
        <a:lstStyle/>
        <a:p>
          <a:endParaRPr lang="en-US"/>
        </a:p>
      </dgm:t>
    </dgm:pt>
    <dgm:pt modelId="{B9ACE1CF-4C9D-4BC4-A490-DCF75C3CD9B5}" type="sibTrans" cxnId="{A4F1B625-BE28-4DEF-AC9B-22472410D643}">
      <dgm:prSet/>
      <dgm:spPr/>
      <dgm:t>
        <a:bodyPr/>
        <a:lstStyle/>
        <a:p>
          <a:endParaRPr lang="en-US"/>
        </a:p>
      </dgm:t>
    </dgm:pt>
    <dgm:pt modelId="{0871912F-4F43-47B9-93D4-FF88D61169CC}" type="pres">
      <dgm:prSet presAssocID="{24CA6586-F3F6-48C5-997A-F28D8C761F80}" presName="root" presStyleCnt="0">
        <dgm:presLayoutVars>
          <dgm:dir/>
          <dgm:resizeHandles val="exact"/>
        </dgm:presLayoutVars>
      </dgm:prSet>
      <dgm:spPr/>
    </dgm:pt>
    <dgm:pt modelId="{0E8901BE-F574-426A-8745-6ABF91D97AA1}" type="pres">
      <dgm:prSet presAssocID="{66C63E98-5CAC-4E88-B7E8-01E3B5AF3DBF}" presName="compNode" presStyleCnt="0"/>
      <dgm:spPr/>
    </dgm:pt>
    <dgm:pt modelId="{5599FB4D-1D36-40C6-B50A-5E1D2B3131B9}" type="pres">
      <dgm:prSet presAssocID="{66C63E98-5CAC-4E88-B7E8-01E3B5AF3DB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nihy"/>
        </a:ext>
      </dgm:extLst>
    </dgm:pt>
    <dgm:pt modelId="{086AF47B-B3EB-4511-AE78-132B2BFB7E8A}" type="pres">
      <dgm:prSet presAssocID="{66C63E98-5CAC-4E88-B7E8-01E3B5AF3DBF}" presName="spaceRect" presStyleCnt="0"/>
      <dgm:spPr/>
    </dgm:pt>
    <dgm:pt modelId="{89083847-F609-424D-BABC-FEA2C5B5E4BB}" type="pres">
      <dgm:prSet presAssocID="{66C63E98-5CAC-4E88-B7E8-01E3B5AF3DBF}" presName="textRect" presStyleLbl="revTx" presStyleIdx="0" presStyleCnt="3">
        <dgm:presLayoutVars>
          <dgm:chMax val="1"/>
          <dgm:chPref val="1"/>
        </dgm:presLayoutVars>
      </dgm:prSet>
      <dgm:spPr/>
    </dgm:pt>
    <dgm:pt modelId="{1FB8B8B6-4260-43F3-BFF9-7481CC9D9D43}" type="pres">
      <dgm:prSet presAssocID="{E0B7B982-A630-4AA8-97C7-2D064B8A1FF6}" presName="sibTrans" presStyleCnt="0"/>
      <dgm:spPr/>
    </dgm:pt>
    <dgm:pt modelId="{7B2C8CC1-B807-4D76-BE9A-06B82CE6BB71}" type="pres">
      <dgm:prSet presAssocID="{88E022F7-F396-45FF-B68E-94845A103E5F}" presName="compNode" presStyleCnt="0"/>
      <dgm:spPr/>
    </dgm:pt>
    <dgm:pt modelId="{DCC142B8-B95F-4F9F-BDEC-79855A70AA4A}" type="pres">
      <dgm:prSet presAssocID="{88E022F7-F396-45FF-B68E-94845A103E5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urban scene"/>
        </a:ext>
      </dgm:extLst>
    </dgm:pt>
    <dgm:pt modelId="{3811AD45-7502-482C-99CD-3077BD7B1093}" type="pres">
      <dgm:prSet presAssocID="{88E022F7-F396-45FF-B68E-94845A103E5F}" presName="spaceRect" presStyleCnt="0"/>
      <dgm:spPr/>
    </dgm:pt>
    <dgm:pt modelId="{DCB74EC6-36BD-4DA8-AEE7-1CAC3D0E29DA}" type="pres">
      <dgm:prSet presAssocID="{88E022F7-F396-45FF-B68E-94845A103E5F}" presName="textRect" presStyleLbl="revTx" presStyleIdx="1" presStyleCnt="3">
        <dgm:presLayoutVars>
          <dgm:chMax val="1"/>
          <dgm:chPref val="1"/>
        </dgm:presLayoutVars>
      </dgm:prSet>
      <dgm:spPr/>
    </dgm:pt>
    <dgm:pt modelId="{19F473E2-106E-4C9F-A068-A997A0168CFF}" type="pres">
      <dgm:prSet presAssocID="{55643B9E-5172-4115-9C0B-68A7E153C1D9}" presName="sibTrans" presStyleCnt="0"/>
      <dgm:spPr/>
    </dgm:pt>
    <dgm:pt modelId="{F2F6E20F-0E35-43EC-B74F-B58000888DE4}" type="pres">
      <dgm:prSet presAssocID="{98610EED-535B-4C3E-B0F3-331E7A81A8AA}" presName="compNode" presStyleCnt="0"/>
      <dgm:spPr/>
    </dgm:pt>
    <dgm:pt modelId="{8E2A0781-E9C4-494C-B869-077CCACD9B04}" type="pres">
      <dgm:prSet presAssocID="{98610EED-535B-4C3E-B0F3-331E7A81A8A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znam"/>
        </a:ext>
      </dgm:extLst>
    </dgm:pt>
    <dgm:pt modelId="{53E7F894-5B9A-4264-A6C3-D624F942E237}" type="pres">
      <dgm:prSet presAssocID="{98610EED-535B-4C3E-B0F3-331E7A81A8AA}" presName="spaceRect" presStyleCnt="0"/>
      <dgm:spPr/>
    </dgm:pt>
    <dgm:pt modelId="{F38214A3-535D-44B5-98ED-09F9C21C4583}" type="pres">
      <dgm:prSet presAssocID="{98610EED-535B-4C3E-B0F3-331E7A81A8AA}" presName="textRect" presStyleLbl="revTx" presStyleIdx="2" presStyleCnt="3" custScaleX="171827">
        <dgm:presLayoutVars>
          <dgm:chMax val="1"/>
          <dgm:chPref val="1"/>
        </dgm:presLayoutVars>
      </dgm:prSet>
      <dgm:spPr/>
    </dgm:pt>
  </dgm:ptLst>
  <dgm:cxnLst>
    <dgm:cxn modelId="{0EF73C06-0509-493E-BAD8-0D30356FEC67}" type="presOf" srcId="{66C63E98-5CAC-4E88-B7E8-01E3B5AF3DBF}" destId="{89083847-F609-424D-BABC-FEA2C5B5E4BB}" srcOrd="0" destOrd="0" presId="urn:microsoft.com/office/officeart/2018/2/layout/IconLabelList"/>
    <dgm:cxn modelId="{B49A9907-2DA8-4627-800A-0FB9927AD61E}" type="presOf" srcId="{98610EED-535B-4C3E-B0F3-331E7A81A8AA}" destId="{F38214A3-535D-44B5-98ED-09F9C21C4583}" srcOrd="0" destOrd="0" presId="urn:microsoft.com/office/officeart/2018/2/layout/IconLabelList"/>
    <dgm:cxn modelId="{A4F1B625-BE28-4DEF-AC9B-22472410D643}" srcId="{24CA6586-F3F6-48C5-997A-F28D8C761F80}" destId="{98610EED-535B-4C3E-B0F3-331E7A81A8AA}" srcOrd="2" destOrd="0" parTransId="{C14F9750-67AF-4BAA-A8D3-3884D32FA124}" sibTransId="{B9ACE1CF-4C9D-4BC4-A490-DCF75C3CD9B5}"/>
    <dgm:cxn modelId="{6BC9A839-32EA-45A8-9AE6-FD0F9854675E}" type="presOf" srcId="{24CA6586-F3F6-48C5-997A-F28D8C761F80}" destId="{0871912F-4F43-47B9-93D4-FF88D61169CC}" srcOrd="0" destOrd="0" presId="urn:microsoft.com/office/officeart/2018/2/layout/IconLabelList"/>
    <dgm:cxn modelId="{36D77A9C-684A-4058-9188-58692C1BCC22}" srcId="{24CA6586-F3F6-48C5-997A-F28D8C761F80}" destId="{88E022F7-F396-45FF-B68E-94845A103E5F}" srcOrd="1" destOrd="0" parTransId="{5BC0A37A-F111-41EE-A053-CDCCB014F59D}" sibTransId="{55643B9E-5172-4115-9C0B-68A7E153C1D9}"/>
    <dgm:cxn modelId="{18B33FA4-C3F1-4AE8-8F8D-94AF6887F7A0}" type="presOf" srcId="{88E022F7-F396-45FF-B68E-94845A103E5F}" destId="{DCB74EC6-36BD-4DA8-AEE7-1CAC3D0E29DA}" srcOrd="0" destOrd="0" presId="urn:microsoft.com/office/officeart/2018/2/layout/IconLabelList"/>
    <dgm:cxn modelId="{3387DEBD-CAC8-497E-835A-F32169E14F74}" srcId="{24CA6586-F3F6-48C5-997A-F28D8C761F80}" destId="{66C63E98-5CAC-4E88-B7E8-01E3B5AF3DBF}" srcOrd="0" destOrd="0" parTransId="{74BD15E3-4470-4044-B695-4D1AF7994B5A}" sibTransId="{E0B7B982-A630-4AA8-97C7-2D064B8A1FF6}"/>
    <dgm:cxn modelId="{61DC505F-DAA3-421B-8D59-A1F0445A2AB0}" type="presParOf" srcId="{0871912F-4F43-47B9-93D4-FF88D61169CC}" destId="{0E8901BE-F574-426A-8745-6ABF91D97AA1}" srcOrd="0" destOrd="0" presId="urn:microsoft.com/office/officeart/2018/2/layout/IconLabelList"/>
    <dgm:cxn modelId="{2EB9E9A6-9D0D-436E-84F9-DB0A80E8508C}" type="presParOf" srcId="{0E8901BE-F574-426A-8745-6ABF91D97AA1}" destId="{5599FB4D-1D36-40C6-B50A-5E1D2B3131B9}" srcOrd="0" destOrd="0" presId="urn:microsoft.com/office/officeart/2018/2/layout/IconLabelList"/>
    <dgm:cxn modelId="{970D56F7-0D1D-4F48-A54F-9179B92D2875}" type="presParOf" srcId="{0E8901BE-F574-426A-8745-6ABF91D97AA1}" destId="{086AF47B-B3EB-4511-AE78-132B2BFB7E8A}" srcOrd="1" destOrd="0" presId="urn:microsoft.com/office/officeart/2018/2/layout/IconLabelList"/>
    <dgm:cxn modelId="{CFA17E43-E2A4-41B3-A046-86EC649E5239}" type="presParOf" srcId="{0E8901BE-F574-426A-8745-6ABF91D97AA1}" destId="{89083847-F609-424D-BABC-FEA2C5B5E4BB}" srcOrd="2" destOrd="0" presId="urn:microsoft.com/office/officeart/2018/2/layout/IconLabelList"/>
    <dgm:cxn modelId="{979BB388-702D-4E93-9925-DFC4FE0CE5B7}" type="presParOf" srcId="{0871912F-4F43-47B9-93D4-FF88D61169CC}" destId="{1FB8B8B6-4260-43F3-BFF9-7481CC9D9D43}" srcOrd="1" destOrd="0" presId="urn:microsoft.com/office/officeart/2018/2/layout/IconLabelList"/>
    <dgm:cxn modelId="{B4F63379-3858-427B-A1DE-5A61E703A8BE}" type="presParOf" srcId="{0871912F-4F43-47B9-93D4-FF88D61169CC}" destId="{7B2C8CC1-B807-4D76-BE9A-06B82CE6BB71}" srcOrd="2" destOrd="0" presId="urn:microsoft.com/office/officeart/2018/2/layout/IconLabelList"/>
    <dgm:cxn modelId="{403E6DDB-66C4-4FD7-BB2E-6B310D8A0AC3}" type="presParOf" srcId="{7B2C8CC1-B807-4D76-BE9A-06B82CE6BB71}" destId="{DCC142B8-B95F-4F9F-BDEC-79855A70AA4A}" srcOrd="0" destOrd="0" presId="urn:microsoft.com/office/officeart/2018/2/layout/IconLabelList"/>
    <dgm:cxn modelId="{7CC8E96E-120F-4A46-B8CA-7B04C06C7854}" type="presParOf" srcId="{7B2C8CC1-B807-4D76-BE9A-06B82CE6BB71}" destId="{3811AD45-7502-482C-99CD-3077BD7B1093}" srcOrd="1" destOrd="0" presId="urn:microsoft.com/office/officeart/2018/2/layout/IconLabelList"/>
    <dgm:cxn modelId="{C4B058EA-D51E-4A0E-B06E-55923EE1C41F}" type="presParOf" srcId="{7B2C8CC1-B807-4D76-BE9A-06B82CE6BB71}" destId="{DCB74EC6-36BD-4DA8-AEE7-1CAC3D0E29DA}" srcOrd="2" destOrd="0" presId="urn:microsoft.com/office/officeart/2018/2/layout/IconLabelList"/>
    <dgm:cxn modelId="{D278F5BC-772D-4D13-85FD-822F708B61E1}" type="presParOf" srcId="{0871912F-4F43-47B9-93D4-FF88D61169CC}" destId="{19F473E2-106E-4C9F-A068-A997A0168CFF}" srcOrd="3" destOrd="0" presId="urn:microsoft.com/office/officeart/2018/2/layout/IconLabelList"/>
    <dgm:cxn modelId="{AE07FD21-D016-4B26-9A68-C2010E1D58F6}" type="presParOf" srcId="{0871912F-4F43-47B9-93D4-FF88D61169CC}" destId="{F2F6E20F-0E35-43EC-B74F-B58000888DE4}" srcOrd="4" destOrd="0" presId="urn:microsoft.com/office/officeart/2018/2/layout/IconLabelList"/>
    <dgm:cxn modelId="{624370F4-0F3C-42A0-A81E-7B2694EDD1A1}" type="presParOf" srcId="{F2F6E20F-0E35-43EC-B74F-B58000888DE4}" destId="{8E2A0781-E9C4-494C-B869-077CCACD9B04}" srcOrd="0" destOrd="0" presId="urn:microsoft.com/office/officeart/2018/2/layout/IconLabelList"/>
    <dgm:cxn modelId="{5E1F2C1F-1DCE-4F7B-92BE-BEBDC5540139}" type="presParOf" srcId="{F2F6E20F-0E35-43EC-B74F-B58000888DE4}" destId="{53E7F894-5B9A-4264-A6C3-D624F942E237}" srcOrd="1" destOrd="0" presId="urn:microsoft.com/office/officeart/2018/2/layout/IconLabelList"/>
    <dgm:cxn modelId="{50BA8892-56FD-4A01-8BCF-304DF05969B6}" type="presParOf" srcId="{F2F6E20F-0E35-43EC-B74F-B58000888DE4}" destId="{F38214A3-535D-44B5-98ED-09F9C21C458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688CD7-5BCF-4C21-BAE9-32649242870C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1375C9E0-7858-40D7-A1B1-49548970727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000" dirty="0"/>
            <a:t>nevržení vilového domu o velikosti dvou samostatně fungujících bytových jednotek</a:t>
          </a:r>
          <a:endParaRPr lang="en-US" sz="2000" dirty="0"/>
        </a:p>
      </dgm:t>
    </dgm:pt>
    <dgm:pt modelId="{BFE3A4A4-ECE8-4829-A376-A4D8AC948CA2}" type="parTrans" cxnId="{D59DD5CC-3E9E-4AE5-B0FE-A549A031434E}">
      <dgm:prSet/>
      <dgm:spPr/>
      <dgm:t>
        <a:bodyPr/>
        <a:lstStyle/>
        <a:p>
          <a:endParaRPr lang="en-US"/>
        </a:p>
      </dgm:t>
    </dgm:pt>
    <dgm:pt modelId="{DECF792B-C101-4EDD-B77C-60CA0CF57498}" type="sibTrans" cxnId="{D59DD5CC-3E9E-4AE5-B0FE-A549A031434E}">
      <dgm:prSet/>
      <dgm:spPr/>
      <dgm:t>
        <a:bodyPr/>
        <a:lstStyle/>
        <a:p>
          <a:endParaRPr lang="en-US"/>
        </a:p>
      </dgm:t>
    </dgm:pt>
    <dgm:pt modelId="{02632024-20C6-485D-B29C-667CD07C7DC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000" dirty="0"/>
            <a:t>vyřešení problémů při návrhu</a:t>
          </a:r>
          <a:endParaRPr lang="en-US" sz="2000" dirty="0"/>
        </a:p>
      </dgm:t>
    </dgm:pt>
    <dgm:pt modelId="{E82D391B-9DC6-4A0F-A467-E1D490D7326E}" type="parTrans" cxnId="{EF4834C1-5499-4F5C-8E66-D1A222F5F04A}">
      <dgm:prSet/>
      <dgm:spPr/>
      <dgm:t>
        <a:bodyPr/>
        <a:lstStyle/>
        <a:p>
          <a:endParaRPr lang="en-US"/>
        </a:p>
      </dgm:t>
    </dgm:pt>
    <dgm:pt modelId="{D56F6297-32BC-413C-8F8F-4C0205790C7E}" type="sibTrans" cxnId="{EF4834C1-5499-4F5C-8E66-D1A222F5F04A}">
      <dgm:prSet/>
      <dgm:spPr/>
      <dgm:t>
        <a:bodyPr/>
        <a:lstStyle/>
        <a:p>
          <a:endParaRPr lang="en-US"/>
        </a:p>
      </dgm:t>
    </dgm:pt>
    <dgm:pt modelId="{2246D53C-982F-42B7-B13D-98040685EA6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2000" dirty="0"/>
            <a:t>cíl práce splněn</a:t>
          </a:r>
          <a:endParaRPr lang="en-US" sz="2000" dirty="0"/>
        </a:p>
      </dgm:t>
    </dgm:pt>
    <dgm:pt modelId="{76F1AFB5-630C-4A82-AD20-D30029D119C5}" type="parTrans" cxnId="{9FDA99AB-8B6E-4282-A32B-E30B5BDA454B}">
      <dgm:prSet/>
      <dgm:spPr/>
      <dgm:t>
        <a:bodyPr/>
        <a:lstStyle/>
        <a:p>
          <a:endParaRPr lang="en-US"/>
        </a:p>
      </dgm:t>
    </dgm:pt>
    <dgm:pt modelId="{0361B920-8185-48B8-BCBB-F25668A59C47}" type="sibTrans" cxnId="{9FDA99AB-8B6E-4282-A32B-E30B5BDA454B}">
      <dgm:prSet/>
      <dgm:spPr/>
      <dgm:t>
        <a:bodyPr/>
        <a:lstStyle/>
        <a:p>
          <a:endParaRPr lang="en-US"/>
        </a:p>
      </dgm:t>
    </dgm:pt>
    <dgm:pt modelId="{0D586C9F-5B93-46D6-ABFB-1ADB3425B884}" type="pres">
      <dgm:prSet presAssocID="{51688CD7-5BCF-4C21-BAE9-32649242870C}" presName="root" presStyleCnt="0">
        <dgm:presLayoutVars>
          <dgm:dir/>
          <dgm:resizeHandles val="exact"/>
        </dgm:presLayoutVars>
      </dgm:prSet>
      <dgm:spPr/>
    </dgm:pt>
    <dgm:pt modelId="{8D9E433C-B50E-499D-9DF7-6CF5523B8375}" type="pres">
      <dgm:prSet presAssocID="{1375C9E0-7858-40D7-A1B1-49548970727E}" presName="compNode" presStyleCnt="0"/>
      <dgm:spPr/>
    </dgm:pt>
    <dgm:pt modelId="{F1825FEE-6572-46B0-9FE8-AF229B928315}" type="pres">
      <dgm:prSet presAssocID="{1375C9E0-7858-40D7-A1B1-49548970727E}" presName="iconRect" presStyleLbl="node1" presStyleIdx="0" presStyleCnt="3" custLinFactNeighborX="1763" custLinFactNeighborY="4584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novace (dům s ohňostrojem)"/>
        </a:ext>
      </dgm:extLst>
    </dgm:pt>
    <dgm:pt modelId="{E7D8DFA9-40FF-4E0B-821E-29CFBA22A498}" type="pres">
      <dgm:prSet presAssocID="{1375C9E0-7858-40D7-A1B1-49548970727E}" presName="spaceRect" presStyleCnt="0"/>
      <dgm:spPr/>
    </dgm:pt>
    <dgm:pt modelId="{90961CA1-20D5-4541-AE1C-747754B80359}" type="pres">
      <dgm:prSet presAssocID="{1375C9E0-7858-40D7-A1B1-49548970727E}" presName="textRect" presStyleLbl="revTx" presStyleIdx="0" presStyleCnt="3" custScaleX="127087" custScaleY="237364" custLinFactY="12149" custLinFactNeighborX="373" custLinFactNeighborY="100000">
        <dgm:presLayoutVars>
          <dgm:chMax val="1"/>
          <dgm:chPref val="1"/>
        </dgm:presLayoutVars>
      </dgm:prSet>
      <dgm:spPr/>
    </dgm:pt>
    <dgm:pt modelId="{BF4C663A-61D2-4DB2-9C6E-446934734574}" type="pres">
      <dgm:prSet presAssocID="{DECF792B-C101-4EDD-B77C-60CA0CF57498}" presName="sibTrans" presStyleCnt="0"/>
      <dgm:spPr/>
    </dgm:pt>
    <dgm:pt modelId="{14C9A0F6-02F6-4C59-AF25-0085472A3BCE}" type="pres">
      <dgm:prSet presAssocID="{02632024-20C6-485D-B29C-667CD07C7DCE}" presName="compNode" presStyleCnt="0"/>
      <dgm:spPr/>
    </dgm:pt>
    <dgm:pt modelId="{BA6ED0E4-7EB5-44D0-97D7-E8BC1FEFF794}" type="pres">
      <dgm:prSet presAssocID="{02632024-20C6-485D-B29C-667CD07C7DCE}" presName="iconRect" presStyleLbl="node1" presStyleIdx="1" presStyleCnt="3" custLinFactNeighborX="0" custLinFactNeighborY="-60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E54F35A4-FDFF-4744-B1C6-B79423A33E4B}" type="pres">
      <dgm:prSet presAssocID="{02632024-20C6-485D-B29C-667CD07C7DCE}" presName="spaceRect" presStyleCnt="0"/>
      <dgm:spPr/>
    </dgm:pt>
    <dgm:pt modelId="{8E7B34E5-0D15-4F25-B450-63E78BF4AFE3}" type="pres">
      <dgm:prSet presAssocID="{02632024-20C6-485D-B29C-667CD07C7DCE}" presName="textRect" presStyleLbl="revTx" presStyleIdx="1" presStyleCnt="3" custLinFactNeighborX="-396" custLinFactNeighborY="28532">
        <dgm:presLayoutVars>
          <dgm:chMax val="1"/>
          <dgm:chPref val="1"/>
        </dgm:presLayoutVars>
      </dgm:prSet>
      <dgm:spPr/>
    </dgm:pt>
    <dgm:pt modelId="{309D5CCB-52CE-4A8F-8794-E923578908FA}" type="pres">
      <dgm:prSet presAssocID="{D56F6297-32BC-413C-8F8F-4C0205790C7E}" presName="sibTrans" presStyleCnt="0"/>
      <dgm:spPr/>
    </dgm:pt>
    <dgm:pt modelId="{50DD7124-9D7F-4C1A-8EF3-C53E32BF4FC5}" type="pres">
      <dgm:prSet presAssocID="{2246D53C-982F-42B7-B13D-98040685EA63}" presName="compNode" presStyleCnt="0"/>
      <dgm:spPr/>
    </dgm:pt>
    <dgm:pt modelId="{4235AAAF-4CC3-4414-916F-60BB0A887642}" type="pres">
      <dgm:prSet presAssocID="{2246D53C-982F-42B7-B13D-98040685EA63}" presName="iconRect" presStyleLbl="node1" presStyleIdx="2" presStyleCnt="3" custLinFactNeighborX="-6824" custLinFactNeighborY="396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8084CF05-FCF1-41EA-A05E-85A21B7FBC5F}" type="pres">
      <dgm:prSet presAssocID="{2246D53C-982F-42B7-B13D-98040685EA63}" presName="spaceRect" presStyleCnt="0"/>
      <dgm:spPr/>
    </dgm:pt>
    <dgm:pt modelId="{B6F6C856-F91D-4C1D-A3C9-2D4FB8256D0A}" type="pres">
      <dgm:prSet presAssocID="{2246D53C-982F-42B7-B13D-98040685EA63}" presName="textRect" presStyleLbl="revTx" presStyleIdx="2" presStyleCnt="3" custLinFactNeighborX="1494" custLinFactNeighborY="34735">
        <dgm:presLayoutVars>
          <dgm:chMax val="1"/>
          <dgm:chPref val="1"/>
        </dgm:presLayoutVars>
      </dgm:prSet>
      <dgm:spPr/>
    </dgm:pt>
  </dgm:ptLst>
  <dgm:cxnLst>
    <dgm:cxn modelId="{BF524D11-C7EE-4001-9014-1AB8DC8B7F29}" type="presOf" srcId="{02632024-20C6-485D-B29C-667CD07C7DCE}" destId="{8E7B34E5-0D15-4F25-B450-63E78BF4AFE3}" srcOrd="0" destOrd="0" presId="urn:microsoft.com/office/officeart/2018/2/layout/IconLabelList"/>
    <dgm:cxn modelId="{A869183F-88B1-4D8B-93DD-8D06C5DADF3C}" type="presOf" srcId="{51688CD7-5BCF-4C21-BAE9-32649242870C}" destId="{0D586C9F-5B93-46D6-ABFB-1ADB3425B884}" srcOrd="0" destOrd="0" presId="urn:microsoft.com/office/officeart/2018/2/layout/IconLabelList"/>
    <dgm:cxn modelId="{8A512996-E680-4BE1-94C9-18E085435D0E}" type="presOf" srcId="{1375C9E0-7858-40D7-A1B1-49548970727E}" destId="{90961CA1-20D5-4541-AE1C-747754B80359}" srcOrd="0" destOrd="0" presId="urn:microsoft.com/office/officeart/2018/2/layout/IconLabelList"/>
    <dgm:cxn modelId="{60DD25A8-BF47-4C29-B780-104F796769FD}" type="presOf" srcId="{2246D53C-982F-42B7-B13D-98040685EA63}" destId="{B6F6C856-F91D-4C1D-A3C9-2D4FB8256D0A}" srcOrd="0" destOrd="0" presId="urn:microsoft.com/office/officeart/2018/2/layout/IconLabelList"/>
    <dgm:cxn modelId="{9FDA99AB-8B6E-4282-A32B-E30B5BDA454B}" srcId="{51688CD7-5BCF-4C21-BAE9-32649242870C}" destId="{2246D53C-982F-42B7-B13D-98040685EA63}" srcOrd="2" destOrd="0" parTransId="{76F1AFB5-630C-4A82-AD20-D30029D119C5}" sibTransId="{0361B920-8185-48B8-BCBB-F25668A59C47}"/>
    <dgm:cxn modelId="{EF4834C1-5499-4F5C-8E66-D1A222F5F04A}" srcId="{51688CD7-5BCF-4C21-BAE9-32649242870C}" destId="{02632024-20C6-485D-B29C-667CD07C7DCE}" srcOrd="1" destOrd="0" parTransId="{E82D391B-9DC6-4A0F-A467-E1D490D7326E}" sibTransId="{D56F6297-32BC-413C-8F8F-4C0205790C7E}"/>
    <dgm:cxn modelId="{D59DD5CC-3E9E-4AE5-B0FE-A549A031434E}" srcId="{51688CD7-5BCF-4C21-BAE9-32649242870C}" destId="{1375C9E0-7858-40D7-A1B1-49548970727E}" srcOrd="0" destOrd="0" parTransId="{BFE3A4A4-ECE8-4829-A376-A4D8AC948CA2}" sibTransId="{DECF792B-C101-4EDD-B77C-60CA0CF57498}"/>
    <dgm:cxn modelId="{184A0A96-2639-4387-95D7-0FB1BCFF74A8}" type="presParOf" srcId="{0D586C9F-5B93-46D6-ABFB-1ADB3425B884}" destId="{8D9E433C-B50E-499D-9DF7-6CF5523B8375}" srcOrd="0" destOrd="0" presId="urn:microsoft.com/office/officeart/2018/2/layout/IconLabelList"/>
    <dgm:cxn modelId="{FA49BDF8-5F54-449E-B2E5-B5EE8EB5FBCB}" type="presParOf" srcId="{8D9E433C-B50E-499D-9DF7-6CF5523B8375}" destId="{F1825FEE-6572-46B0-9FE8-AF229B928315}" srcOrd="0" destOrd="0" presId="urn:microsoft.com/office/officeart/2018/2/layout/IconLabelList"/>
    <dgm:cxn modelId="{E97F746F-DFD0-4E78-A87F-73C3E3DA5AA4}" type="presParOf" srcId="{8D9E433C-B50E-499D-9DF7-6CF5523B8375}" destId="{E7D8DFA9-40FF-4E0B-821E-29CFBA22A498}" srcOrd="1" destOrd="0" presId="urn:microsoft.com/office/officeart/2018/2/layout/IconLabelList"/>
    <dgm:cxn modelId="{2B997FE1-8D87-40AA-8246-BD309D261C66}" type="presParOf" srcId="{8D9E433C-B50E-499D-9DF7-6CF5523B8375}" destId="{90961CA1-20D5-4541-AE1C-747754B80359}" srcOrd="2" destOrd="0" presId="urn:microsoft.com/office/officeart/2018/2/layout/IconLabelList"/>
    <dgm:cxn modelId="{44038D75-84CB-4EB1-B7CB-F64AAC4E3C90}" type="presParOf" srcId="{0D586C9F-5B93-46D6-ABFB-1ADB3425B884}" destId="{BF4C663A-61D2-4DB2-9C6E-446934734574}" srcOrd="1" destOrd="0" presId="urn:microsoft.com/office/officeart/2018/2/layout/IconLabelList"/>
    <dgm:cxn modelId="{E1E222B3-E651-4458-B936-605D861F2C52}" type="presParOf" srcId="{0D586C9F-5B93-46D6-ABFB-1ADB3425B884}" destId="{14C9A0F6-02F6-4C59-AF25-0085472A3BCE}" srcOrd="2" destOrd="0" presId="urn:microsoft.com/office/officeart/2018/2/layout/IconLabelList"/>
    <dgm:cxn modelId="{403AFDE9-13D6-4FEB-8FE1-864946E44A05}" type="presParOf" srcId="{14C9A0F6-02F6-4C59-AF25-0085472A3BCE}" destId="{BA6ED0E4-7EB5-44D0-97D7-E8BC1FEFF794}" srcOrd="0" destOrd="0" presId="urn:microsoft.com/office/officeart/2018/2/layout/IconLabelList"/>
    <dgm:cxn modelId="{7CC9FBD9-8EE6-4057-A7A5-4CCF98362591}" type="presParOf" srcId="{14C9A0F6-02F6-4C59-AF25-0085472A3BCE}" destId="{E54F35A4-FDFF-4744-B1C6-B79423A33E4B}" srcOrd="1" destOrd="0" presId="urn:microsoft.com/office/officeart/2018/2/layout/IconLabelList"/>
    <dgm:cxn modelId="{E33A0F3E-EE7A-42EA-A61B-A9F0639D7E41}" type="presParOf" srcId="{14C9A0F6-02F6-4C59-AF25-0085472A3BCE}" destId="{8E7B34E5-0D15-4F25-B450-63E78BF4AFE3}" srcOrd="2" destOrd="0" presId="urn:microsoft.com/office/officeart/2018/2/layout/IconLabelList"/>
    <dgm:cxn modelId="{2CCD32E4-9B61-45DF-BCAA-8231FC3D32D4}" type="presParOf" srcId="{0D586C9F-5B93-46D6-ABFB-1ADB3425B884}" destId="{309D5CCB-52CE-4A8F-8794-E923578908FA}" srcOrd="3" destOrd="0" presId="urn:microsoft.com/office/officeart/2018/2/layout/IconLabelList"/>
    <dgm:cxn modelId="{70CA58E2-AFE3-456D-B9AC-E158667EB98D}" type="presParOf" srcId="{0D586C9F-5B93-46D6-ABFB-1ADB3425B884}" destId="{50DD7124-9D7F-4C1A-8EF3-C53E32BF4FC5}" srcOrd="4" destOrd="0" presId="urn:microsoft.com/office/officeart/2018/2/layout/IconLabelList"/>
    <dgm:cxn modelId="{70E64825-5F3A-4245-8EE8-B772E85FC791}" type="presParOf" srcId="{50DD7124-9D7F-4C1A-8EF3-C53E32BF4FC5}" destId="{4235AAAF-4CC3-4414-916F-60BB0A887642}" srcOrd="0" destOrd="0" presId="urn:microsoft.com/office/officeart/2018/2/layout/IconLabelList"/>
    <dgm:cxn modelId="{AA097F2E-FBD2-4AD2-8CF0-6D306FDD5F42}" type="presParOf" srcId="{50DD7124-9D7F-4C1A-8EF3-C53E32BF4FC5}" destId="{8084CF05-FCF1-41EA-A05E-85A21B7FBC5F}" srcOrd="1" destOrd="0" presId="urn:microsoft.com/office/officeart/2018/2/layout/IconLabelList"/>
    <dgm:cxn modelId="{7FCAB38F-06DF-4891-A8B7-8DC04B7507D9}" type="presParOf" srcId="{50DD7124-9D7F-4C1A-8EF3-C53E32BF4FC5}" destId="{B6F6C856-F91D-4C1D-A3C9-2D4FB8256D0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F67928-F563-423A-A288-1375EEC7B981}">
      <dsp:nvSpPr>
        <dsp:cNvPr id="0" name=""/>
        <dsp:cNvSpPr/>
      </dsp:nvSpPr>
      <dsp:spPr>
        <a:xfrm>
          <a:off x="1364422" y="639524"/>
          <a:ext cx="2196000" cy="2196000"/>
        </a:xfrm>
        <a:prstGeom prst="ellipse">
          <a:avLst/>
        </a:prstGeom>
        <a:solidFill>
          <a:schemeClr val="bg1">
            <a:lumMod val="75000"/>
          </a:schemeClr>
        </a:solidFill>
        <a:ln>
          <a:solidFill>
            <a:schemeClr val="bg1">
              <a:lumMod val="8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55AD67-8FCB-4DF1-AD60-F6FA28BCAA20}">
      <dsp:nvSpPr>
        <dsp:cNvPr id="0" name=""/>
        <dsp:cNvSpPr/>
      </dsp:nvSpPr>
      <dsp:spPr>
        <a:xfrm>
          <a:off x="1832422" y="1107524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E4C136-A92C-4879-A2F7-87A884FA0965}">
      <dsp:nvSpPr>
        <dsp:cNvPr id="0" name=""/>
        <dsp:cNvSpPr/>
      </dsp:nvSpPr>
      <dsp:spPr>
        <a:xfrm>
          <a:off x="662422" y="3519525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955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4400" kern="1200" dirty="0"/>
        </a:p>
      </dsp:txBody>
      <dsp:txXfrm>
        <a:off x="662422" y="3519525"/>
        <a:ext cx="3600000" cy="720000"/>
      </dsp:txXfrm>
    </dsp:sp>
    <dsp:sp modelId="{EBB371AC-F41A-4214-8FD3-612B02DD64F1}">
      <dsp:nvSpPr>
        <dsp:cNvPr id="0" name=""/>
        <dsp:cNvSpPr/>
      </dsp:nvSpPr>
      <dsp:spPr>
        <a:xfrm>
          <a:off x="5594422" y="639524"/>
          <a:ext cx="2196000" cy="2196000"/>
        </a:xfrm>
        <a:prstGeom prst="ellipse">
          <a:avLst/>
        </a:prstGeom>
        <a:solidFill>
          <a:schemeClr val="bg1">
            <a:lumMod val="75000"/>
          </a:schemeClr>
        </a:solidFill>
        <a:ln>
          <a:solidFill>
            <a:schemeClr val="bg1">
              <a:lumMod val="85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EF7DA4-37AD-4CE4-968A-F608A1638AAF}">
      <dsp:nvSpPr>
        <dsp:cNvPr id="0" name=""/>
        <dsp:cNvSpPr/>
      </dsp:nvSpPr>
      <dsp:spPr>
        <a:xfrm>
          <a:off x="6062422" y="1107524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EFEC22-8992-4E36-83BD-164F5C46E0C4}">
      <dsp:nvSpPr>
        <dsp:cNvPr id="0" name=""/>
        <dsp:cNvSpPr/>
      </dsp:nvSpPr>
      <dsp:spPr>
        <a:xfrm>
          <a:off x="4892422" y="3519525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955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4400" kern="1200" dirty="0"/>
        </a:p>
      </dsp:txBody>
      <dsp:txXfrm>
        <a:off x="4892422" y="3519525"/>
        <a:ext cx="360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99FB4D-1D36-40C6-B50A-5E1D2B3131B9}">
      <dsp:nvSpPr>
        <dsp:cNvPr id="0" name=""/>
        <dsp:cNvSpPr/>
      </dsp:nvSpPr>
      <dsp:spPr>
        <a:xfrm>
          <a:off x="948897" y="768218"/>
          <a:ext cx="1382740" cy="138274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083847-F609-424D-BABC-FEA2C5B5E4BB}">
      <dsp:nvSpPr>
        <dsp:cNvPr id="0" name=""/>
        <dsp:cNvSpPr/>
      </dsp:nvSpPr>
      <dsp:spPr>
        <a:xfrm>
          <a:off x="103889" y="2613352"/>
          <a:ext cx="3072756" cy="855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projektová dokumentace tří samostatně stojících dvojvil v rozsahu pro provedení stavby</a:t>
          </a:r>
          <a:endParaRPr lang="en-US" sz="2000" kern="1200" dirty="0"/>
        </a:p>
      </dsp:txBody>
      <dsp:txXfrm>
        <a:off x="103889" y="2613352"/>
        <a:ext cx="3072756" cy="855834"/>
      </dsp:txXfrm>
    </dsp:sp>
    <dsp:sp modelId="{DCC142B8-B95F-4F9F-BDEC-79855A70AA4A}">
      <dsp:nvSpPr>
        <dsp:cNvPr id="0" name=""/>
        <dsp:cNvSpPr/>
      </dsp:nvSpPr>
      <dsp:spPr>
        <a:xfrm>
          <a:off x="4559386" y="768218"/>
          <a:ext cx="1382740" cy="138274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B74EC6-36BD-4DA8-AEE7-1CAC3D0E29DA}">
      <dsp:nvSpPr>
        <dsp:cNvPr id="0" name=""/>
        <dsp:cNvSpPr/>
      </dsp:nvSpPr>
      <dsp:spPr>
        <a:xfrm>
          <a:off x="3714378" y="2613352"/>
          <a:ext cx="3072756" cy="855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splnění technických požadavků na rodinné domy</a:t>
          </a:r>
          <a:endParaRPr lang="en-US" sz="2000" kern="1200" dirty="0"/>
        </a:p>
      </dsp:txBody>
      <dsp:txXfrm>
        <a:off x="3714378" y="2613352"/>
        <a:ext cx="3072756" cy="855834"/>
      </dsp:txXfrm>
    </dsp:sp>
    <dsp:sp modelId="{8E2A0781-E9C4-494C-B869-077CCACD9B04}">
      <dsp:nvSpPr>
        <dsp:cNvPr id="0" name=""/>
        <dsp:cNvSpPr/>
      </dsp:nvSpPr>
      <dsp:spPr>
        <a:xfrm>
          <a:off x="2754141" y="4237376"/>
          <a:ext cx="1382740" cy="138274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8214A3-535D-44B5-98ED-09F9C21C4583}">
      <dsp:nvSpPr>
        <dsp:cNvPr id="0" name=""/>
        <dsp:cNvSpPr/>
      </dsp:nvSpPr>
      <dsp:spPr>
        <a:xfrm>
          <a:off x="805599" y="6082510"/>
          <a:ext cx="5279824" cy="855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tvorba projektové dokumentace podle vyhlášky č. 499/2006 Sb. platné od 1. 1. 2018</a:t>
          </a:r>
          <a:endParaRPr lang="en-US" sz="2000" kern="1200" dirty="0"/>
        </a:p>
      </dsp:txBody>
      <dsp:txXfrm>
        <a:off x="805599" y="6082510"/>
        <a:ext cx="5279824" cy="8558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825FEE-6572-46B0-9FE8-AF229B928315}">
      <dsp:nvSpPr>
        <dsp:cNvPr id="0" name=""/>
        <dsp:cNvSpPr/>
      </dsp:nvSpPr>
      <dsp:spPr>
        <a:xfrm>
          <a:off x="1406893" y="1992824"/>
          <a:ext cx="1329827" cy="132982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961CA1-20D5-4541-AE1C-747754B80359}">
      <dsp:nvSpPr>
        <dsp:cNvPr id="0" name=""/>
        <dsp:cNvSpPr/>
      </dsp:nvSpPr>
      <dsp:spPr>
        <a:xfrm>
          <a:off x="181565" y="3525372"/>
          <a:ext cx="3755640" cy="2243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nevržení vilového domu o velikosti dvou samostatně fungujících bytových jednotek</a:t>
          </a:r>
          <a:endParaRPr lang="en-US" sz="2000" kern="1200" dirty="0"/>
        </a:p>
      </dsp:txBody>
      <dsp:txXfrm>
        <a:off x="181565" y="3525372"/>
        <a:ext cx="3755640" cy="2243089"/>
      </dsp:txXfrm>
    </dsp:sp>
    <dsp:sp modelId="{BA6ED0E4-7EB5-44D0-97D7-E8BC1FEFF794}">
      <dsp:nvSpPr>
        <dsp:cNvPr id="0" name=""/>
        <dsp:cNvSpPr/>
      </dsp:nvSpPr>
      <dsp:spPr>
        <a:xfrm>
          <a:off x="5256009" y="1699735"/>
          <a:ext cx="1329827" cy="132982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7B34E5-0D15-4F25-B450-63E78BF4AFE3}">
      <dsp:nvSpPr>
        <dsp:cNvPr id="0" name=""/>
        <dsp:cNvSpPr/>
      </dsp:nvSpPr>
      <dsp:spPr>
        <a:xfrm>
          <a:off x="4431635" y="3708759"/>
          <a:ext cx="2955172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vyřešení problémů při návrhu</a:t>
          </a:r>
          <a:endParaRPr lang="en-US" sz="2000" kern="1200" dirty="0"/>
        </a:p>
      </dsp:txBody>
      <dsp:txXfrm>
        <a:off x="4431635" y="3708759"/>
        <a:ext cx="2955172" cy="945000"/>
      </dsp:txXfrm>
    </dsp:sp>
    <dsp:sp modelId="{4235AAAF-4CC3-4414-916F-60BB0A887642}">
      <dsp:nvSpPr>
        <dsp:cNvPr id="0" name=""/>
        <dsp:cNvSpPr/>
      </dsp:nvSpPr>
      <dsp:spPr>
        <a:xfrm>
          <a:off x="8637590" y="1760468"/>
          <a:ext cx="1329827" cy="132982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F6C856-F91D-4C1D-A3C9-2D4FB8256D0A}">
      <dsp:nvSpPr>
        <dsp:cNvPr id="0" name=""/>
        <dsp:cNvSpPr/>
      </dsp:nvSpPr>
      <dsp:spPr>
        <a:xfrm>
          <a:off x="7959815" y="3767378"/>
          <a:ext cx="2955172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/>
            <a:t>cíl práce splněn</a:t>
          </a:r>
          <a:endParaRPr lang="en-US" sz="2000" kern="1200" dirty="0"/>
        </a:p>
      </dsp:txBody>
      <dsp:txXfrm>
        <a:off x="7959815" y="3767378"/>
        <a:ext cx="2955172" cy="945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B50A-648B-436D-B389-973AD1C138D6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9336-B2C2-4D3A-902F-6D5B90CC07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9658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B50A-648B-436D-B389-973AD1C138D6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9336-B2C2-4D3A-902F-6D5B90CC07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6319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B50A-648B-436D-B389-973AD1C138D6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9336-B2C2-4D3A-902F-6D5B90CC07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6155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B50A-648B-436D-B389-973AD1C138D6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9336-B2C2-4D3A-902F-6D5B90CC07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4631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B50A-648B-436D-B389-973AD1C138D6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9336-B2C2-4D3A-902F-6D5B90CC07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6551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B50A-648B-436D-B389-973AD1C138D6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9336-B2C2-4D3A-902F-6D5B90CC07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2335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B50A-648B-436D-B389-973AD1C138D6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9336-B2C2-4D3A-902F-6D5B90CC07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6689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B50A-648B-436D-B389-973AD1C138D6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9336-B2C2-4D3A-902F-6D5B90CC07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822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B50A-648B-436D-B389-973AD1C138D6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9336-B2C2-4D3A-902F-6D5B90CC07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3373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B50A-648B-436D-B389-973AD1C138D6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9336-B2C2-4D3A-902F-6D5B90CC07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7816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6B50A-648B-436D-B389-973AD1C138D6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39336-B2C2-4D3A-902F-6D5B90CC07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9422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6B50A-648B-436D-B389-973AD1C138D6}" type="datetimeFigureOut">
              <a:rPr lang="cs-CZ" smtClean="0"/>
              <a:t>10.06.2020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39336-B2C2-4D3A-902F-6D5B90CC07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792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34.png"/><Relationship Id="rId18" Type="http://schemas.openxmlformats.org/officeDocument/2006/relationships/image" Target="../media/image36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12" Type="http://schemas.microsoft.com/office/2007/relationships/hdphoto" Target="../media/hdphoto3.wdp"/><Relationship Id="rId17" Type="http://schemas.openxmlformats.org/officeDocument/2006/relationships/image" Target="../media/image1.png"/><Relationship Id="rId2" Type="http://schemas.openxmlformats.org/officeDocument/2006/relationships/image" Target="../media/image26.PNG"/><Relationship Id="rId16" Type="http://schemas.microsoft.com/office/2007/relationships/hdphoto" Target="../media/hdphoto5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sv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5" Type="http://schemas.openxmlformats.org/officeDocument/2006/relationships/image" Target="../media/image35.png"/><Relationship Id="rId10" Type="http://schemas.microsoft.com/office/2007/relationships/hdphoto" Target="../media/hdphoto2.wdp"/><Relationship Id="rId19" Type="http://schemas.openxmlformats.org/officeDocument/2006/relationships/image" Target="../media/image37.PNG"/><Relationship Id="rId4" Type="http://schemas.microsoft.com/office/2007/relationships/hdphoto" Target="../media/hdphoto1.wdp"/><Relationship Id="rId9" Type="http://schemas.openxmlformats.org/officeDocument/2006/relationships/image" Target="../media/image32.png"/><Relationship Id="rId1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801600" cy="960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: Shape 2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94963" y="-355138"/>
            <a:ext cx="1919019" cy="1927784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5" name="Rectangle 2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936223" y="591004"/>
            <a:ext cx="677636" cy="903515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Rectangle 2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545656" y="917196"/>
            <a:ext cx="721845" cy="962460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2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824475" y="0"/>
            <a:ext cx="2977125" cy="2073171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375161" y="8561701"/>
            <a:ext cx="1569238" cy="1039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84284" y="9034400"/>
            <a:ext cx="855648" cy="566800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Podnadpis 2">
            <a:extLst>
              <a:ext uri="{FF2B5EF4-FFF2-40B4-BE49-F238E27FC236}">
                <a16:creationId xmlns:a16="http://schemas.microsoft.com/office/drawing/2014/main" id="{89D22621-4DE7-4C0F-B0A7-0C1469139406}"/>
              </a:ext>
            </a:extLst>
          </p:cNvPr>
          <p:cNvSpPr txBox="1">
            <a:spLocks/>
          </p:cNvSpPr>
          <p:nvPr/>
        </p:nvSpPr>
        <p:spPr>
          <a:xfrm>
            <a:off x="-249862" y="8888761"/>
            <a:ext cx="2605468" cy="5786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>
                <a:ln w="0"/>
              </a:rPr>
              <a:t>Červen 2020</a:t>
            </a:r>
          </a:p>
        </p:txBody>
      </p:sp>
      <p:pic>
        <p:nvPicPr>
          <p:cNvPr id="44" name="Obrázok 3">
            <a:extLst>
              <a:ext uri="{FF2B5EF4-FFF2-40B4-BE49-F238E27FC236}">
                <a16:creationId xmlns:a16="http://schemas.microsoft.com/office/drawing/2014/main" id="{5FF15F9E-339C-4FBE-8136-D25C1FC8CA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346" y="8816453"/>
            <a:ext cx="1950329" cy="677198"/>
          </a:xfrm>
          <a:prstGeom prst="rect">
            <a:avLst/>
          </a:prstGeom>
        </p:spPr>
      </p:pic>
      <p:sp>
        <p:nvSpPr>
          <p:cNvPr id="30" name="Nadpis 1">
            <a:extLst>
              <a:ext uri="{FF2B5EF4-FFF2-40B4-BE49-F238E27FC236}">
                <a16:creationId xmlns:a16="http://schemas.microsoft.com/office/drawing/2014/main" id="{38806E8F-CEB8-4A33-9C24-A5BF4DC5AE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39399" y="2408355"/>
            <a:ext cx="6408307" cy="2461134"/>
          </a:xfrm>
        </p:spPr>
        <p:txBody>
          <a:bodyPr anchor="ctr">
            <a:noAutofit/>
          </a:bodyPr>
          <a:lstStyle/>
          <a:p>
            <a:r>
              <a:rPr lang="cs-CZ" sz="4000" b="1" dirty="0"/>
              <a:t>Projekt novostavby zadaného objektu v rozsahu pro provedení stavby</a:t>
            </a:r>
            <a:br>
              <a:rPr lang="cs-CZ" sz="4000" b="1" dirty="0"/>
            </a:br>
            <a:endParaRPr lang="cs-CZ" sz="4000" b="1" dirty="0"/>
          </a:p>
        </p:txBody>
      </p:sp>
      <p:sp>
        <p:nvSpPr>
          <p:cNvPr id="40" name="Podnadpis 2">
            <a:extLst>
              <a:ext uri="{FF2B5EF4-FFF2-40B4-BE49-F238E27FC236}">
                <a16:creationId xmlns:a16="http://schemas.microsoft.com/office/drawing/2014/main" id="{076AEB49-5EA5-4A9B-B7DB-F5AECE6AFFD0}"/>
              </a:ext>
            </a:extLst>
          </p:cNvPr>
          <p:cNvSpPr txBox="1">
            <a:spLocks/>
          </p:cNvSpPr>
          <p:nvPr/>
        </p:nvSpPr>
        <p:spPr>
          <a:xfrm>
            <a:off x="2490114" y="4676226"/>
            <a:ext cx="7306875" cy="93152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/>
              <a:t>DVOJVILY – TROJA</a:t>
            </a:r>
          </a:p>
          <a:p>
            <a:r>
              <a:rPr lang="cs-CZ" sz="2800" dirty="0"/>
              <a:t>POZEMEK PARC. Č. 65 V KATASTRÁLNÍM ÚZEMÍ TROJA</a:t>
            </a:r>
          </a:p>
          <a:p>
            <a:endParaRPr lang="cs-CZ" sz="1000" dirty="0">
              <a:solidFill>
                <a:schemeClr val="bg1"/>
              </a:solidFill>
            </a:endParaRPr>
          </a:p>
        </p:txBody>
      </p:sp>
      <p:sp>
        <p:nvSpPr>
          <p:cNvPr id="43" name="Podnadpis 2">
            <a:extLst>
              <a:ext uri="{FF2B5EF4-FFF2-40B4-BE49-F238E27FC236}">
                <a16:creationId xmlns:a16="http://schemas.microsoft.com/office/drawing/2014/main" id="{29E79A2C-9FE5-4B0F-BF8A-F3282F8AE899}"/>
              </a:ext>
            </a:extLst>
          </p:cNvPr>
          <p:cNvSpPr txBox="1">
            <a:spLocks/>
          </p:cNvSpPr>
          <p:nvPr/>
        </p:nvSpPr>
        <p:spPr>
          <a:xfrm>
            <a:off x="4757731" y="263757"/>
            <a:ext cx="3473640" cy="57860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dirty="0">
                <a:ln w="0"/>
              </a:rPr>
              <a:t>DIPLOMOVÁ</a:t>
            </a:r>
            <a:r>
              <a:rPr lang="cs-CZ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cs-CZ" dirty="0">
                <a:ln w="0"/>
              </a:rPr>
              <a:t>PRÁCE</a:t>
            </a:r>
          </a:p>
        </p:txBody>
      </p:sp>
      <p:sp>
        <p:nvSpPr>
          <p:cNvPr id="41" name="Podnadpis 2">
            <a:extLst>
              <a:ext uri="{FF2B5EF4-FFF2-40B4-BE49-F238E27FC236}">
                <a16:creationId xmlns:a16="http://schemas.microsoft.com/office/drawing/2014/main" id="{EA13D087-BD2D-49D3-BF17-F32D32A78C8C}"/>
              </a:ext>
            </a:extLst>
          </p:cNvPr>
          <p:cNvSpPr txBox="1">
            <a:spLocks/>
          </p:cNvSpPr>
          <p:nvPr/>
        </p:nvSpPr>
        <p:spPr>
          <a:xfrm>
            <a:off x="3069530" y="7021088"/>
            <a:ext cx="6395407" cy="176862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None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01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202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6032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0040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4048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8056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20640" indent="0" algn="ctr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None/>
              <a:defRPr sz="22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ln w="0"/>
              </a:rPr>
              <a:t>Autor: Bc. Veronika NOVOTNÁ</a:t>
            </a:r>
          </a:p>
          <a:p>
            <a:r>
              <a:rPr lang="cs-CZ" sz="2000" dirty="0">
                <a:ln w="0"/>
              </a:rPr>
              <a:t>Vedoucí: </a:t>
            </a:r>
            <a:r>
              <a:rPr lang="cs-CZ" sz="2000" dirty="0"/>
              <a:t>doc. Dr. Ing. Luboš PODOLKA</a:t>
            </a:r>
          </a:p>
          <a:p>
            <a:r>
              <a:rPr lang="cs-CZ" sz="2000" dirty="0">
                <a:ln w="0"/>
              </a:rPr>
              <a:t>Oponent: I</a:t>
            </a:r>
            <a:r>
              <a:rPr lang="cs-CZ" sz="2000" dirty="0"/>
              <a:t>ng. arch. Kristýna KLUCOVÁ</a:t>
            </a:r>
            <a:endParaRPr lang="cs-CZ" sz="2000" dirty="0">
              <a:ln w="0"/>
            </a:endParaRPr>
          </a:p>
        </p:txBody>
      </p:sp>
      <p:pic>
        <p:nvPicPr>
          <p:cNvPr id="5" name="Obrázek 4" descr="Obsah obrázku text, mapa&#10;&#10;Popis byl vytvořen automaticky">
            <a:extLst>
              <a:ext uri="{FF2B5EF4-FFF2-40B4-BE49-F238E27FC236}">
                <a16:creationId xmlns:a16="http://schemas.microsoft.com/office/drawing/2014/main" id="{6AB4D471-E4CC-47C8-A99C-9170452B2C0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9485" y="-1451"/>
            <a:ext cx="14317791" cy="974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144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801600" cy="960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15899" y="1037504"/>
            <a:ext cx="962461" cy="72184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977124" cy="2073171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956457" y="-114165"/>
            <a:ext cx="2558693" cy="1445838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73551" y="703944"/>
            <a:ext cx="903515" cy="67763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1194" y="8561701"/>
            <a:ext cx="1569238" cy="1039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5661" y="9034400"/>
            <a:ext cx="855649" cy="566800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 descr="Obsah obrázku text, mapa&#10;&#10;Popis byl vytvořen automaticky">
            <a:extLst>
              <a:ext uri="{FF2B5EF4-FFF2-40B4-BE49-F238E27FC236}">
                <a16:creationId xmlns:a16="http://schemas.microsoft.com/office/drawing/2014/main" id="{37C02D18-18C3-446A-A0CA-CA132CFBD4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3" y="483740"/>
            <a:ext cx="12719538" cy="8903676"/>
          </a:xfrm>
          <a:prstGeom prst="rect">
            <a:avLst/>
          </a:prstGeom>
        </p:spPr>
      </p:pic>
      <p:sp>
        <p:nvSpPr>
          <p:cNvPr id="16" name="Podnadpis 2">
            <a:extLst>
              <a:ext uri="{FF2B5EF4-FFF2-40B4-BE49-F238E27FC236}">
                <a16:creationId xmlns:a16="http://schemas.microsoft.com/office/drawing/2014/main" id="{D65512BD-49BD-4FFB-B17C-9DF2BDBFE46F}"/>
              </a:ext>
            </a:extLst>
          </p:cNvPr>
          <p:cNvSpPr txBox="1">
            <a:spLocks/>
          </p:cNvSpPr>
          <p:nvPr/>
        </p:nvSpPr>
        <p:spPr>
          <a:xfrm>
            <a:off x="108934" y="8888809"/>
            <a:ext cx="1214170" cy="45730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400" dirty="0">
                <a:ln w="0"/>
              </a:rPr>
              <a:t>Zdroj: Vlastní</a:t>
            </a:r>
          </a:p>
        </p:txBody>
      </p:sp>
    </p:spTree>
    <p:extLst>
      <p:ext uri="{BB962C8B-B14F-4D97-AF65-F5344CB8AC3E}">
        <p14:creationId xmlns:p14="http://schemas.microsoft.com/office/powerpoint/2010/main" val="1701384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801600" cy="960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1512868" y="3301"/>
            <a:ext cx="1970486" cy="2472411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61116" y="8560072"/>
            <a:ext cx="903515" cy="67763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0607" y="8009551"/>
            <a:ext cx="2375064" cy="1591647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 descr="Obsah obrázku text, mapa&#10;&#10;Popis byl vytvořen automaticky">
            <a:extLst>
              <a:ext uri="{FF2B5EF4-FFF2-40B4-BE49-F238E27FC236}">
                <a16:creationId xmlns:a16="http://schemas.microsoft.com/office/drawing/2014/main" id="{F1F8CA75-9058-4AD4-9B0B-E629EF7697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16" y="300875"/>
            <a:ext cx="10464477" cy="8999449"/>
          </a:xfrm>
          <a:prstGeom prst="rect">
            <a:avLst/>
          </a:prstGeom>
          <a:ln>
            <a:noFill/>
          </a:ln>
        </p:spPr>
      </p:pic>
      <p:sp>
        <p:nvSpPr>
          <p:cNvPr id="13" name="Podnadpis 2">
            <a:extLst>
              <a:ext uri="{FF2B5EF4-FFF2-40B4-BE49-F238E27FC236}">
                <a16:creationId xmlns:a16="http://schemas.microsoft.com/office/drawing/2014/main" id="{ABEA6A7E-0157-49E1-9758-AEF58DF4382A}"/>
              </a:ext>
            </a:extLst>
          </p:cNvPr>
          <p:cNvSpPr txBox="1">
            <a:spLocks/>
          </p:cNvSpPr>
          <p:nvPr/>
        </p:nvSpPr>
        <p:spPr>
          <a:xfrm>
            <a:off x="108934" y="8888809"/>
            <a:ext cx="1214170" cy="45730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400" dirty="0">
                <a:ln w="0"/>
              </a:rPr>
              <a:t>Zdroj: Vlastní</a:t>
            </a:r>
          </a:p>
        </p:txBody>
      </p:sp>
    </p:spTree>
    <p:extLst>
      <p:ext uri="{BB962C8B-B14F-4D97-AF65-F5344CB8AC3E}">
        <p14:creationId xmlns:p14="http://schemas.microsoft.com/office/powerpoint/2010/main" val="1276485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801600" cy="960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94963" y="-355138"/>
            <a:ext cx="1919019" cy="1927784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936223" y="591004"/>
            <a:ext cx="677636" cy="903515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545656" y="917196"/>
            <a:ext cx="721845" cy="962460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824475" y="0"/>
            <a:ext cx="2977125" cy="2073171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375161" y="8561701"/>
            <a:ext cx="1569238" cy="1039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 descr="Obsah obrázku text&#10;&#10;Popis byl vytvořen automaticky">
            <a:extLst>
              <a:ext uri="{FF2B5EF4-FFF2-40B4-BE49-F238E27FC236}">
                <a16:creationId xmlns:a16="http://schemas.microsoft.com/office/drawing/2014/main" id="{3F56BA8D-D3C2-479D-BE63-9DBCEB3BE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726"/>
            <a:ext cx="8124469" cy="7799491"/>
          </a:xfrm>
          <a:prstGeom prst="rect">
            <a:avLst/>
          </a:prstGeom>
          <a:ln>
            <a:noFill/>
          </a:ln>
        </p:spPr>
      </p:pic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84284" y="9034400"/>
            <a:ext cx="855648" cy="566800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63803877-049A-4156-BC32-37C3EB891CC1}"/>
              </a:ext>
            </a:extLst>
          </p:cNvPr>
          <p:cNvCxnSpPr>
            <a:cxnSpLocks/>
          </p:cNvCxnSpPr>
          <p:nvPr/>
        </p:nvCxnSpPr>
        <p:spPr>
          <a:xfrm>
            <a:off x="6524368" y="2073172"/>
            <a:ext cx="2032057" cy="163401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Obrázok 3">
            <a:extLst>
              <a:ext uri="{FF2B5EF4-FFF2-40B4-BE49-F238E27FC236}">
                <a16:creationId xmlns:a16="http://schemas.microsoft.com/office/drawing/2014/main" id="{0D0B6A5C-F57E-4DBA-A7E9-F53E4D5968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346" y="8816453"/>
            <a:ext cx="1950329" cy="677198"/>
          </a:xfrm>
          <a:prstGeom prst="rect">
            <a:avLst/>
          </a:prstGeom>
        </p:spPr>
      </p:pic>
      <p:sp>
        <p:nvSpPr>
          <p:cNvPr id="26" name="Podnadpis 2">
            <a:extLst>
              <a:ext uri="{FF2B5EF4-FFF2-40B4-BE49-F238E27FC236}">
                <a16:creationId xmlns:a16="http://schemas.microsoft.com/office/drawing/2014/main" id="{0E29D2CC-45AF-4283-AF3B-AD42EE1D9DE8}"/>
              </a:ext>
            </a:extLst>
          </p:cNvPr>
          <p:cNvSpPr txBox="1">
            <a:spLocks/>
          </p:cNvSpPr>
          <p:nvPr/>
        </p:nvSpPr>
        <p:spPr>
          <a:xfrm>
            <a:off x="108934" y="8888809"/>
            <a:ext cx="1214170" cy="45730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400" dirty="0">
                <a:ln w="0"/>
              </a:rPr>
              <a:t>Zdroj: Vlastní</a:t>
            </a:r>
          </a:p>
        </p:txBody>
      </p:sp>
      <p:sp>
        <p:nvSpPr>
          <p:cNvPr id="28" name="Zástupný obsah 2">
            <a:extLst>
              <a:ext uri="{FF2B5EF4-FFF2-40B4-BE49-F238E27FC236}">
                <a16:creationId xmlns:a16="http://schemas.microsoft.com/office/drawing/2014/main" id="{5B55E90F-C46A-49E7-9D7E-FA3A8E83E351}"/>
              </a:ext>
            </a:extLst>
          </p:cNvPr>
          <p:cNvSpPr txBox="1">
            <a:spLocks/>
          </p:cNvSpPr>
          <p:nvPr/>
        </p:nvSpPr>
        <p:spPr>
          <a:xfrm>
            <a:off x="8556425" y="6693745"/>
            <a:ext cx="3342533" cy="1453467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l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3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01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/>
              <a:t>Základy</a:t>
            </a:r>
          </a:p>
          <a:p>
            <a:pPr>
              <a:buFont typeface="Calibri" panose="020F0502020204030204" pitchFamily="34" charset="0"/>
              <a:buChar char="‐"/>
            </a:pPr>
            <a:r>
              <a:rPr lang="cs-CZ" sz="2000" dirty="0"/>
              <a:t>beton BC25/30 XC3, XF1 s výztuží B500B (R10505), dvě úrovně založení</a:t>
            </a:r>
          </a:p>
          <a:p>
            <a:pPr marL="0" indent="0">
              <a:buNone/>
            </a:pPr>
            <a:r>
              <a:rPr lang="cs-CZ" sz="2000" dirty="0"/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2000" dirty="0"/>
          </a:p>
        </p:txBody>
      </p:sp>
      <p:sp>
        <p:nvSpPr>
          <p:cNvPr id="30" name="Zástupný obsah 2">
            <a:extLst>
              <a:ext uri="{FF2B5EF4-FFF2-40B4-BE49-F238E27FC236}">
                <a16:creationId xmlns:a16="http://schemas.microsoft.com/office/drawing/2014/main" id="{3691A8E4-DD41-4361-9C2D-80BEB998F07E}"/>
              </a:ext>
            </a:extLst>
          </p:cNvPr>
          <p:cNvSpPr txBox="1">
            <a:spLocks/>
          </p:cNvSpPr>
          <p:nvPr/>
        </p:nvSpPr>
        <p:spPr>
          <a:xfrm>
            <a:off x="8511254" y="5030893"/>
            <a:ext cx="3548941" cy="1453466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l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3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01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/>
              <a:t>Svislé konstrukce</a:t>
            </a:r>
          </a:p>
          <a:p>
            <a:pPr>
              <a:buFont typeface="Calibri" panose="020F0502020204030204" pitchFamily="34" charset="0"/>
              <a:buChar char="‐"/>
            </a:pPr>
            <a:r>
              <a:rPr lang="cs-CZ" sz="2000" dirty="0"/>
              <a:t>cihelné tvárnice Porotherm</a:t>
            </a:r>
          </a:p>
          <a:p>
            <a:pPr>
              <a:buFont typeface="Calibri" panose="020F0502020204030204" pitchFamily="34" charset="0"/>
              <a:buChar char="‐"/>
            </a:pPr>
            <a:r>
              <a:rPr lang="cs-CZ" sz="2000" dirty="0"/>
              <a:t>ŽB stěna v suterénu</a:t>
            </a:r>
          </a:p>
          <a:p>
            <a:pPr marL="0" indent="0">
              <a:buNone/>
            </a:pPr>
            <a:r>
              <a:rPr lang="cs-CZ" sz="2000" dirty="0"/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2000" dirty="0"/>
          </a:p>
        </p:txBody>
      </p:sp>
      <p:sp>
        <p:nvSpPr>
          <p:cNvPr id="31" name="Zástupný obsah 2">
            <a:extLst>
              <a:ext uri="{FF2B5EF4-FFF2-40B4-BE49-F238E27FC236}">
                <a16:creationId xmlns:a16="http://schemas.microsoft.com/office/drawing/2014/main" id="{BE1F0C4E-A09E-48CF-8E00-AD32660C1CFF}"/>
              </a:ext>
            </a:extLst>
          </p:cNvPr>
          <p:cNvSpPr txBox="1">
            <a:spLocks/>
          </p:cNvSpPr>
          <p:nvPr/>
        </p:nvSpPr>
        <p:spPr>
          <a:xfrm>
            <a:off x="8536124" y="3192088"/>
            <a:ext cx="3715873" cy="1453466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l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3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01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/>
              <a:t>Vodorovné konstrukce</a:t>
            </a:r>
          </a:p>
          <a:p>
            <a:pPr>
              <a:buFont typeface="Calibri" panose="020F0502020204030204" pitchFamily="34" charset="0"/>
              <a:buChar char="‐"/>
            </a:pPr>
            <a:r>
              <a:rPr lang="cs-CZ" sz="2000" dirty="0"/>
              <a:t>ŽB stropy</a:t>
            </a:r>
          </a:p>
          <a:p>
            <a:pPr>
              <a:buFont typeface="Calibri" panose="020F0502020204030204" pitchFamily="34" charset="0"/>
              <a:buChar char="‐"/>
            </a:pPr>
            <a:r>
              <a:rPr lang="cs-CZ" sz="2000" dirty="0"/>
              <a:t>překlady ŽB a Porotherm</a:t>
            </a:r>
          </a:p>
          <a:p>
            <a:pPr marL="0" indent="0">
              <a:buNone/>
            </a:pPr>
            <a:r>
              <a:rPr lang="cs-CZ" sz="2000" dirty="0"/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2000" dirty="0"/>
          </a:p>
        </p:txBody>
      </p:sp>
      <p:sp>
        <p:nvSpPr>
          <p:cNvPr id="32" name="Zástupný obsah 2">
            <a:extLst>
              <a:ext uri="{FF2B5EF4-FFF2-40B4-BE49-F238E27FC236}">
                <a16:creationId xmlns:a16="http://schemas.microsoft.com/office/drawing/2014/main" id="{30A4B6F1-7B97-466A-B7A0-F69A170BC064}"/>
              </a:ext>
            </a:extLst>
          </p:cNvPr>
          <p:cNvSpPr txBox="1">
            <a:spLocks/>
          </p:cNvSpPr>
          <p:nvPr/>
        </p:nvSpPr>
        <p:spPr>
          <a:xfrm>
            <a:off x="8536124" y="1970050"/>
            <a:ext cx="2576702" cy="1083820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l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3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01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/>
              <a:t>Střešní konstrukce</a:t>
            </a:r>
          </a:p>
          <a:p>
            <a:pPr>
              <a:buFont typeface="Calibri" panose="020F0502020204030204" pitchFamily="34" charset="0"/>
              <a:buChar char="‐"/>
            </a:pPr>
            <a:r>
              <a:rPr lang="cs-CZ" sz="2000" dirty="0"/>
              <a:t>pultové střechy</a:t>
            </a:r>
          </a:p>
          <a:p>
            <a:pPr marL="0" indent="0">
              <a:buNone/>
            </a:pPr>
            <a:r>
              <a:rPr lang="cs-CZ" sz="2000" dirty="0"/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2000" dirty="0"/>
          </a:p>
        </p:txBody>
      </p:sp>
      <p:cxnSp>
        <p:nvCxnSpPr>
          <p:cNvPr id="33" name="Přímá spojnice se šipkou 32">
            <a:extLst>
              <a:ext uri="{FF2B5EF4-FFF2-40B4-BE49-F238E27FC236}">
                <a16:creationId xmlns:a16="http://schemas.microsoft.com/office/drawing/2014/main" id="{710D49E9-86AA-40E1-937D-1CBB0BD30066}"/>
              </a:ext>
            </a:extLst>
          </p:cNvPr>
          <p:cNvCxnSpPr>
            <a:cxnSpLocks/>
          </p:cNvCxnSpPr>
          <p:nvPr/>
        </p:nvCxnSpPr>
        <p:spPr>
          <a:xfrm flipV="1">
            <a:off x="5622324" y="3477835"/>
            <a:ext cx="2934101" cy="513975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se šipkou 38">
            <a:extLst>
              <a:ext uri="{FF2B5EF4-FFF2-40B4-BE49-F238E27FC236}">
                <a16:creationId xmlns:a16="http://schemas.microsoft.com/office/drawing/2014/main" id="{8E7F77DB-E675-41E7-8065-A62469CF9B5B}"/>
              </a:ext>
            </a:extLst>
          </p:cNvPr>
          <p:cNvCxnSpPr>
            <a:cxnSpLocks/>
          </p:cNvCxnSpPr>
          <p:nvPr/>
        </p:nvCxnSpPr>
        <p:spPr>
          <a:xfrm flipV="1">
            <a:off x="6734432" y="6965745"/>
            <a:ext cx="1915298" cy="1068627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se šipkou 42">
            <a:extLst>
              <a:ext uri="{FF2B5EF4-FFF2-40B4-BE49-F238E27FC236}">
                <a16:creationId xmlns:a16="http://schemas.microsoft.com/office/drawing/2014/main" id="{D90D59F0-F466-480C-9400-AA4034808899}"/>
              </a:ext>
            </a:extLst>
          </p:cNvPr>
          <p:cNvCxnSpPr>
            <a:cxnSpLocks/>
          </p:cNvCxnSpPr>
          <p:nvPr/>
        </p:nvCxnSpPr>
        <p:spPr>
          <a:xfrm flipV="1">
            <a:off x="4374292" y="5304389"/>
            <a:ext cx="4182133" cy="95514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328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801600" cy="960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1512868" y="3301"/>
            <a:ext cx="1970486" cy="2472411"/>
            <a:chOff x="-648769" y="2358"/>
            <a:chExt cx="1876653" cy="176600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61116" y="8560072"/>
            <a:ext cx="903515" cy="67763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0607" y="8009551"/>
            <a:ext cx="2375064" cy="1591647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text, mapa&#10;&#10;Popis byl vytvořen automaticky">
            <a:extLst>
              <a:ext uri="{FF2B5EF4-FFF2-40B4-BE49-F238E27FC236}">
                <a16:creationId xmlns:a16="http://schemas.microsoft.com/office/drawing/2014/main" id="{0B765D20-7027-42B2-95A1-7D731E473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1" y="143288"/>
            <a:ext cx="8111470" cy="8745521"/>
          </a:xfrm>
          <a:prstGeom prst="rect">
            <a:avLst/>
          </a:prstGeom>
          <a:ln>
            <a:noFill/>
          </a:ln>
        </p:spPr>
      </p:pic>
      <p:pic>
        <p:nvPicPr>
          <p:cNvPr id="15" name="Obrázok 3">
            <a:extLst>
              <a:ext uri="{FF2B5EF4-FFF2-40B4-BE49-F238E27FC236}">
                <a16:creationId xmlns:a16="http://schemas.microsoft.com/office/drawing/2014/main" id="{7762B4F2-14F1-48BA-A601-C983AB9362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346" y="8816453"/>
            <a:ext cx="1950329" cy="677198"/>
          </a:xfrm>
          <a:prstGeom prst="rect">
            <a:avLst/>
          </a:prstGeom>
        </p:spPr>
      </p:pic>
      <p:sp>
        <p:nvSpPr>
          <p:cNvPr id="17" name="Podnadpis 2">
            <a:extLst>
              <a:ext uri="{FF2B5EF4-FFF2-40B4-BE49-F238E27FC236}">
                <a16:creationId xmlns:a16="http://schemas.microsoft.com/office/drawing/2014/main" id="{4EB3DE74-79A6-4180-A729-DB46FAEC45E3}"/>
              </a:ext>
            </a:extLst>
          </p:cNvPr>
          <p:cNvSpPr txBox="1">
            <a:spLocks/>
          </p:cNvSpPr>
          <p:nvPr/>
        </p:nvSpPr>
        <p:spPr>
          <a:xfrm>
            <a:off x="108934" y="8888809"/>
            <a:ext cx="1214170" cy="45730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400" dirty="0">
                <a:ln w="0"/>
              </a:rPr>
              <a:t>Zdroj: Vlastní</a:t>
            </a:r>
          </a:p>
        </p:txBody>
      </p:sp>
      <p:sp>
        <p:nvSpPr>
          <p:cNvPr id="19" name="Zástupný obsah 2">
            <a:extLst>
              <a:ext uri="{FF2B5EF4-FFF2-40B4-BE49-F238E27FC236}">
                <a16:creationId xmlns:a16="http://schemas.microsoft.com/office/drawing/2014/main" id="{6D9EB1D9-2EC4-4C20-A1AD-2B4C5484BD55}"/>
              </a:ext>
            </a:extLst>
          </p:cNvPr>
          <p:cNvSpPr txBox="1">
            <a:spLocks/>
          </p:cNvSpPr>
          <p:nvPr/>
        </p:nvSpPr>
        <p:spPr>
          <a:xfrm>
            <a:off x="8687480" y="4221482"/>
            <a:ext cx="2977125" cy="1438431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l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3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01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/>
              <a:t>Podlahy</a:t>
            </a:r>
          </a:p>
          <a:p>
            <a:pPr>
              <a:buFont typeface="Calibri" panose="020F0502020204030204" pitchFamily="34" charset="0"/>
              <a:buChar char="‐"/>
            </a:pPr>
            <a:r>
              <a:rPr lang="cs-CZ" sz="2000" dirty="0"/>
              <a:t>rozdílná tloušťka</a:t>
            </a:r>
          </a:p>
          <a:p>
            <a:pPr>
              <a:buFont typeface="Calibri" panose="020F0502020204030204" pitchFamily="34" charset="0"/>
              <a:buChar char="‐"/>
            </a:pPr>
            <a:r>
              <a:rPr lang="cs-CZ" sz="2000" dirty="0"/>
              <a:t>podlahové vytápění</a:t>
            </a:r>
          </a:p>
          <a:p>
            <a:pPr marL="0" indent="0">
              <a:buNone/>
            </a:pPr>
            <a:r>
              <a:rPr lang="cs-CZ" sz="2000" dirty="0"/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2000" dirty="0"/>
          </a:p>
        </p:txBody>
      </p:sp>
      <p:sp>
        <p:nvSpPr>
          <p:cNvPr id="20" name="Zástupný obsah 2">
            <a:extLst>
              <a:ext uri="{FF2B5EF4-FFF2-40B4-BE49-F238E27FC236}">
                <a16:creationId xmlns:a16="http://schemas.microsoft.com/office/drawing/2014/main" id="{171B845C-7857-436D-AB53-E4E11A711EFD}"/>
              </a:ext>
            </a:extLst>
          </p:cNvPr>
          <p:cNvSpPr txBox="1">
            <a:spLocks/>
          </p:cNvSpPr>
          <p:nvPr/>
        </p:nvSpPr>
        <p:spPr>
          <a:xfrm>
            <a:off x="8687480" y="6073032"/>
            <a:ext cx="2977125" cy="1438431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l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3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01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/>
              <a:t>Okna a dveře</a:t>
            </a:r>
          </a:p>
          <a:p>
            <a:pPr>
              <a:buFont typeface="Calibri" panose="020F0502020204030204" pitchFamily="34" charset="0"/>
              <a:buChar char="‐"/>
            </a:pPr>
            <a:r>
              <a:rPr lang="cs-CZ" sz="2000" dirty="0"/>
              <a:t>vnější - plast</a:t>
            </a:r>
          </a:p>
          <a:p>
            <a:pPr>
              <a:buFont typeface="Calibri" panose="020F0502020204030204" pitchFamily="34" charset="0"/>
              <a:buChar char="‐"/>
            </a:pPr>
            <a:r>
              <a:rPr lang="cs-CZ" sz="2000" dirty="0"/>
              <a:t>vnitřní - obložkové</a:t>
            </a:r>
          </a:p>
          <a:p>
            <a:pPr marL="0" indent="0">
              <a:buNone/>
            </a:pPr>
            <a:r>
              <a:rPr lang="cs-CZ" sz="2000" dirty="0"/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2000" dirty="0"/>
          </a:p>
        </p:txBody>
      </p:sp>
      <p:sp>
        <p:nvSpPr>
          <p:cNvPr id="21" name="Zástupný obsah 2">
            <a:extLst>
              <a:ext uri="{FF2B5EF4-FFF2-40B4-BE49-F238E27FC236}">
                <a16:creationId xmlns:a16="http://schemas.microsoft.com/office/drawing/2014/main" id="{61401914-9DE5-4F4C-8E11-EB9004992EC3}"/>
              </a:ext>
            </a:extLst>
          </p:cNvPr>
          <p:cNvSpPr txBox="1">
            <a:spLocks/>
          </p:cNvSpPr>
          <p:nvPr/>
        </p:nvSpPr>
        <p:spPr>
          <a:xfrm>
            <a:off x="8584300" y="2197277"/>
            <a:ext cx="2977125" cy="1438431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l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3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01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000" b="1" dirty="0"/>
              <a:t>Zateplení</a:t>
            </a:r>
          </a:p>
          <a:p>
            <a:pPr>
              <a:buFont typeface="Calibri" panose="020F0502020204030204" pitchFamily="34" charset="0"/>
              <a:buChar char="‐"/>
            </a:pPr>
            <a:r>
              <a:rPr lang="cs-CZ" sz="2000" dirty="0"/>
              <a:t>XPS nebo z minerálních vláken dle typu konstrukce</a:t>
            </a:r>
          </a:p>
          <a:p>
            <a:pPr marL="0" indent="0">
              <a:buNone/>
            </a:pPr>
            <a:r>
              <a:rPr lang="cs-CZ" sz="2000" dirty="0"/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527388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801600" cy="960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94963" y="-355138"/>
            <a:ext cx="1919019" cy="1927784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936223" y="591004"/>
            <a:ext cx="677636" cy="903515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545656" y="917196"/>
            <a:ext cx="721845" cy="962460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824475" y="0"/>
            <a:ext cx="2977125" cy="2073171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375161" y="8561701"/>
            <a:ext cx="1569238" cy="1039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 descr="Obsah obrázku text, mapa&#10;&#10;Popis byl vytvořen automaticky">
            <a:extLst>
              <a:ext uri="{FF2B5EF4-FFF2-40B4-BE49-F238E27FC236}">
                <a16:creationId xmlns:a16="http://schemas.microsoft.com/office/drawing/2014/main" id="{31CA1AB1-BBB8-4A36-9CCA-620E5B6CEC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0" y="726943"/>
            <a:ext cx="11450319" cy="7786217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84284" y="9034400"/>
            <a:ext cx="855648" cy="566800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Obrázok 3">
            <a:extLst>
              <a:ext uri="{FF2B5EF4-FFF2-40B4-BE49-F238E27FC236}">
                <a16:creationId xmlns:a16="http://schemas.microsoft.com/office/drawing/2014/main" id="{2263DEC4-92F1-40AE-99F6-2E22429C48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346" y="8816453"/>
            <a:ext cx="1950329" cy="677198"/>
          </a:xfrm>
          <a:prstGeom prst="rect">
            <a:avLst/>
          </a:prstGeom>
        </p:spPr>
      </p:pic>
      <p:sp>
        <p:nvSpPr>
          <p:cNvPr id="26" name="Podnadpis 2">
            <a:extLst>
              <a:ext uri="{FF2B5EF4-FFF2-40B4-BE49-F238E27FC236}">
                <a16:creationId xmlns:a16="http://schemas.microsoft.com/office/drawing/2014/main" id="{AD7063A6-AEB6-4877-9B3F-43CDB639FCEA}"/>
              </a:ext>
            </a:extLst>
          </p:cNvPr>
          <p:cNvSpPr txBox="1">
            <a:spLocks/>
          </p:cNvSpPr>
          <p:nvPr/>
        </p:nvSpPr>
        <p:spPr>
          <a:xfrm>
            <a:off x="108934" y="8888809"/>
            <a:ext cx="1214170" cy="45730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400" dirty="0">
                <a:ln w="0"/>
              </a:rPr>
              <a:t>Zdroj: Vlastní</a:t>
            </a:r>
          </a:p>
        </p:txBody>
      </p:sp>
    </p:spTree>
    <p:extLst>
      <p:ext uri="{BB962C8B-B14F-4D97-AF65-F5344CB8AC3E}">
        <p14:creationId xmlns:p14="http://schemas.microsoft.com/office/powerpoint/2010/main" val="3222011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7">
            <a:extLst>
              <a:ext uri="{FF2B5EF4-FFF2-40B4-BE49-F238E27FC236}">
                <a16:creationId xmlns:a16="http://schemas.microsoft.com/office/drawing/2014/main" id="{9A297797-5C89-4791-8204-AB071FA1F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801600" cy="960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07434A5-5578-4E2E-B616-C71F99F2D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8300" y="-313228"/>
            <a:ext cx="5385197" cy="2788671"/>
          </a:xfrm>
        </p:spPr>
        <p:txBody>
          <a:bodyPr>
            <a:normAutofit/>
          </a:bodyPr>
          <a:lstStyle/>
          <a:p>
            <a:pPr algn="ctr"/>
            <a:r>
              <a:rPr lang="cs-CZ" sz="4400" dirty="0"/>
              <a:t>Návrh koncepce požární bezpečnosti</a:t>
            </a:r>
          </a:p>
        </p:txBody>
      </p:sp>
      <p:sp>
        <p:nvSpPr>
          <p:cNvPr id="23" name="Freeform: Shape 9">
            <a:extLst>
              <a:ext uri="{FF2B5EF4-FFF2-40B4-BE49-F238E27FC236}">
                <a16:creationId xmlns:a16="http://schemas.microsoft.com/office/drawing/2014/main" id="{569BBA9B-8F4E-4D2B-BEFA-41A475443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682608" y="4702"/>
            <a:ext cx="1973287" cy="1970486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51012D1-8033-40B1-9EC0-91390FFC7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31373" y="1880879"/>
            <a:ext cx="679809" cy="50985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A06702-1ED9-4E6C-90D9-158EA97124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659" y="2717199"/>
            <a:ext cx="4882053" cy="4550375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cs-CZ" sz="2000" dirty="0"/>
              <a:t>jeden požární úsek</a:t>
            </a:r>
          </a:p>
          <a:p>
            <a:pPr marL="0" indent="0" algn="ctr">
              <a:buNone/>
            </a:pPr>
            <a:r>
              <a:rPr lang="cs-CZ" sz="2000" dirty="0"/>
              <a:t>nouzové osvětlení</a:t>
            </a:r>
          </a:p>
          <a:p>
            <a:pPr marL="0" indent="0" algn="ctr">
              <a:buNone/>
            </a:pPr>
            <a:r>
              <a:rPr lang="cs-CZ" sz="2000" dirty="0"/>
              <a:t>detektory kouře </a:t>
            </a:r>
          </a:p>
          <a:p>
            <a:pPr marL="0" indent="0" algn="ctr">
              <a:buNone/>
            </a:pPr>
            <a:r>
              <a:rPr lang="cs-CZ" sz="2000" dirty="0"/>
              <a:t>dodržení hranic požárně nebezpečného prostoru</a:t>
            </a:r>
          </a:p>
          <a:p>
            <a:pPr marL="0" indent="0" algn="ctr">
              <a:buNone/>
            </a:pPr>
            <a:r>
              <a:rPr lang="cs-CZ" sz="2000" dirty="0"/>
              <a:t>protipožární stěny</a:t>
            </a:r>
          </a:p>
          <a:p>
            <a:pPr marL="0" indent="0" algn="ctr">
              <a:buNone/>
            </a:pPr>
            <a:r>
              <a:rPr lang="cs-CZ" sz="2000" dirty="0"/>
              <a:t>přenosný hasicí přístroje</a:t>
            </a:r>
          </a:p>
          <a:p>
            <a:pPr marL="0" indent="0" algn="ctr">
              <a:buNone/>
            </a:pPr>
            <a:r>
              <a:rPr lang="cs-CZ" sz="2000" dirty="0"/>
              <a:t>nástupní plocha pro HZS</a:t>
            </a:r>
          </a:p>
          <a:p>
            <a:pPr marL="0" indent="0" algn="ctr">
              <a:buNone/>
            </a:pPr>
            <a:r>
              <a:rPr lang="cs-CZ" sz="2000" dirty="0"/>
              <a:t>vnější hydrant</a:t>
            </a:r>
          </a:p>
          <a:p>
            <a:pPr algn="ctr"/>
            <a:endParaRPr lang="cs-CZ" sz="2000" dirty="0"/>
          </a:p>
        </p:txBody>
      </p:sp>
      <p:sp>
        <p:nvSpPr>
          <p:cNvPr id="2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136968" y="8560072"/>
            <a:ext cx="903515" cy="67763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15">
            <a:extLst>
              <a:ext uri="{FF2B5EF4-FFF2-40B4-BE49-F238E27FC236}">
                <a16:creationId xmlns:a16="http://schemas.microsoft.com/office/drawing/2014/main" id="{D291F021-C45C-4D44-A2B8-A789E386C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33616" y="8009551"/>
            <a:ext cx="2375063" cy="1591647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Obrázek 25" descr="Obsah obrázku text, mapa&#10;&#10;Popis byl vytvořen automaticky">
            <a:extLst>
              <a:ext uri="{FF2B5EF4-FFF2-40B4-BE49-F238E27FC236}">
                <a16:creationId xmlns:a16="http://schemas.microsoft.com/office/drawing/2014/main" id="{4DD15D6C-6838-467F-9AC3-EAB775FACD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6" t="15592" r="38674" b="12077"/>
          <a:stretch/>
        </p:blipFill>
        <p:spPr>
          <a:xfrm>
            <a:off x="1362489" y="1874718"/>
            <a:ext cx="2422128" cy="2302974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33155581-1F94-4EE0-A720-B31DC31D7B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180" y="2113372"/>
            <a:ext cx="866944" cy="497427"/>
          </a:xfrm>
          <a:prstGeom prst="rect">
            <a:avLst/>
          </a:prstGeom>
        </p:spPr>
      </p:pic>
      <p:pic>
        <p:nvPicPr>
          <p:cNvPr id="28" name="Grafický objekt 27" descr="Dům">
            <a:extLst>
              <a:ext uri="{FF2B5EF4-FFF2-40B4-BE49-F238E27FC236}">
                <a16:creationId xmlns:a16="http://schemas.microsoft.com/office/drawing/2014/main" id="{94B54CBA-5D54-4E3B-B2B0-87B2A17A57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52470" y="4438559"/>
            <a:ext cx="737156" cy="737156"/>
          </a:xfrm>
          <a:prstGeom prst="rect">
            <a:avLst/>
          </a:prstGeom>
        </p:spPr>
      </p:pic>
      <p:pic>
        <p:nvPicPr>
          <p:cNvPr id="29" name="Grafický objekt 28" descr="Listnatý strom">
            <a:extLst>
              <a:ext uri="{FF2B5EF4-FFF2-40B4-BE49-F238E27FC236}">
                <a16:creationId xmlns:a16="http://schemas.microsoft.com/office/drawing/2014/main" id="{00D466DD-FE28-4B75-B131-DF65469587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405309" y="4438559"/>
            <a:ext cx="737156" cy="737156"/>
          </a:xfrm>
          <a:prstGeom prst="rect">
            <a:avLst/>
          </a:prstGeom>
        </p:spPr>
      </p:pic>
      <p:pic>
        <p:nvPicPr>
          <p:cNvPr id="30" name="Obrázek 29">
            <a:extLst>
              <a:ext uri="{FF2B5EF4-FFF2-40B4-BE49-F238E27FC236}">
                <a16:creationId xmlns:a16="http://schemas.microsoft.com/office/drawing/2014/main" id="{8C27381F-3FBF-42F5-B897-E69407036B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659" y="7151845"/>
            <a:ext cx="618088" cy="583266"/>
          </a:xfrm>
          <a:prstGeom prst="rect">
            <a:avLst/>
          </a:prstGeom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A792C983-697C-4183-BCD3-4E46D07C821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621" y="7443478"/>
            <a:ext cx="1527884" cy="579729"/>
          </a:xfrm>
          <a:prstGeom prst="rect">
            <a:avLst/>
          </a:prstGeom>
          <a:ln>
            <a:noFill/>
          </a:ln>
        </p:spPr>
      </p:pic>
      <p:pic>
        <p:nvPicPr>
          <p:cNvPr id="32" name="Obrázek 31">
            <a:extLst>
              <a:ext uri="{FF2B5EF4-FFF2-40B4-BE49-F238E27FC236}">
                <a16:creationId xmlns:a16="http://schemas.microsoft.com/office/drawing/2014/main" id="{89FDF01A-5616-4C99-974B-C9707F48317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5233" y="3183779"/>
            <a:ext cx="708224" cy="532993"/>
          </a:xfrm>
          <a:prstGeom prst="rect">
            <a:avLst/>
          </a:prstGeom>
        </p:spPr>
      </p:pic>
      <p:cxnSp>
        <p:nvCxnSpPr>
          <p:cNvPr id="33" name="Přímá spojnice se šipkou 32">
            <a:extLst>
              <a:ext uri="{FF2B5EF4-FFF2-40B4-BE49-F238E27FC236}">
                <a16:creationId xmlns:a16="http://schemas.microsoft.com/office/drawing/2014/main" id="{87B27571-B951-4C71-9E6E-94B43A365BAC}"/>
              </a:ext>
            </a:extLst>
          </p:cNvPr>
          <p:cNvCxnSpPr>
            <a:cxnSpLocks/>
          </p:cNvCxnSpPr>
          <p:nvPr/>
        </p:nvCxnSpPr>
        <p:spPr>
          <a:xfrm>
            <a:off x="3327310" y="2878710"/>
            <a:ext cx="1994966" cy="136248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Obrázek 33">
            <a:extLst>
              <a:ext uri="{FF2B5EF4-FFF2-40B4-BE49-F238E27FC236}">
                <a16:creationId xmlns:a16="http://schemas.microsoft.com/office/drawing/2014/main" id="{6F2C1748-CE5F-40BA-B6D5-7E1C1ECFCEE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6397" y="6065603"/>
            <a:ext cx="1009803" cy="469345"/>
          </a:xfrm>
          <a:prstGeom prst="rect">
            <a:avLst/>
          </a:prstGeom>
        </p:spPr>
      </p:pic>
      <p:cxnSp>
        <p:nvCxnSpPr>
          <p:cNvPr id="35" name="Přímá spojnice se šipkou 34">
            <a:extLst>
              <a:ext uri="{FF2B5EF4-FFF2-40B4-BE49-F238E27FC236}">
                <a16:creationId xmlns:a16="http://schemas.microsoft.com/office/drawing/2014/main" id="{6F4460CE-BAFD-4D05-8321-2CF9F246A1F3}"/>
              </a:ext>
            </a:extLst>
          </p:cNvPr>
          <p:cNvCxnSpPr>
            <a:cxnSpLocks/>
          </p:cNvCxnSpPr>
          <p:nvPr/>
        </p:nvCxnSpPr>
        <p:spPr>
          <a:xfrm flipH="1">
            <a:off x="7466605" y="2485846"/>
            <a:ext cx="1929888" cy="954027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>
            <a:extLst>
              <a:ext uri="{FF2B5EF4-FFF2-40B4-BE49-F238E27FC236}">
                <a16:creationId xmlns:a16="http://schemas.microsoft.com/office/drawing/2014/main" id="{4EBF4177-53F3-4FF5-BE77-36EE30264432}"/>
              </a:ext>
            </a:extLst>
          </p:cNvPr>
          <p:cNvCxnSpPr>
            <a:cxnSpLocks/>
          </p:cNvCxnSpPr>
          <p:nvPr/>
        </p:nvCxnSpPr>
        <p:spPr>
          <a:xfrm flipV="1">
            <a:off x="3725589" y="6209082"/>
            <a:ext cx="1271028" cy="1220003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>
            <a:extLst>
              <a:ext uri="{FF2B5EF4-FFF2-40B4-BE49-F238E27FC236}">
                <a16:creationId xmlns:a16="http://schemas.microsoft.com/office/drawing/2014/main" id="{1EF903DE-AC28-47ED-9676-D55D0AF54819}"/>
              </a:ext>
            </a:extLst>
          </p:cNvPr>
          <p:cNvCxnSpPr>
            <a:cxnSpLocks/>
          </p:cNvCxnSpPr>
          <p:nvPr/>
        </p:nvCxnSpPr>
        <p:spPr>
          <a:xfrm flipH="1" flipV="1">
            <a:off x="7466605" y="4680239"/>
            <a:ext cx="3006102" cy="312147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39">
            <a:extLst>
              <a:ext uri="{FF2B5EF4-FFF2-40B4-BE49-F238E27FC236}">
                <a16:creationId xmlns:a16="http://schemas.microsoft.com/office/drawing/2014/main" id="{F6A55BD1-68F5-48A2-8D02-F528754C376A}"/>
              </a:ext>
            </a:extLst>
          </p:cNvPr>
          <p:cNvCxnSpPr>
            <a:cxnSpLocks/>
          </p:cNvCxnSpPr>
          <p:nvPr/>
        </p:nvCxnSpPr>
        <p:spPr>
          <a:xfrm>
            <a:off x="11131841" y="5060346"/>
            <a:ext cx="315569" cy="1"/>
          </a:xfrm>
          <a:prstGeom prst="line">
            <a:avLst/>
          </a:prstGeom>
          <a:noFill/>
          <a:ln w="317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1" name="Přímá spojnice 40">
            <a:extLst>
              <a:ext uri="{FF2B5EF4-FFF2-40B4-BE49-F238E27FC236}">
                <a16:creationId xmlns:a16="http://schemas.microsoft.com/office/drawing/2014/main" id="{025DBEBA-3C76-4D6C-BFAA-C29B664D98F6}"/>
              </a:ext>
            </a:extLst>
          </p:cNvPr>
          <p:cNvCxnSpPr>
            <a:cxnSpLocks/>
          </p:cNvCxnSpPr>
          <p:nvPr/>
        </p:nvCxnSpPr>
        <p:spPr>
          <a:xfrm>
            <a:off x="10368019" y="5060347"/>
            <a:ext cx="315569" cy="1"/>
          </a:xfrm>
          <a:prstGeom prst="line">
            <a:avLst/>
          </a:prstGeom>
          <a:noFill/>
          <a:ln w="31750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42" name="Přímá spojnice se šipkou 41">
            <a:extLst>
              <a:ext uri="{FF2B5EF4-FFF2-40B4-BE49-F238E27FC236}">
                <a16:creationId xmlns:a16="http://schemas.microsoft.com/office/drawing/2014/main" id="{ECADE400-EDD3-4FCE-8320-03B0AA74FC39}"/>
              </a:ext>
            </a:extLst>
          </p:cNvPr>
          <p:cNvCxnSpPr>
            <a:cxnSpLocks/>
            <a:stCxn id="32" idx="1"/>
          </p:cNvCxnSpPr>
          <p:nvPr/>
        </p:nvCxnSpPr>
        <p:spPr>
          <a:xfrm flipH="1">
            <a:off x="7409909" y="3450276"/>
            <a:ext cx="3185324" cy="447391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se šipkou 43">
            <a:extLst>
              <a:ext uri="{FF2B5EF4-FFF2-40B4-BE49-F238E27FC236}">
                <a16:creationId xmlns:a16="http://schemas.microsoft.com/office/drawing/2014/main" id="{4252F741-AD32-4006-B7B0-3FCA5C2ED4A2}"/>
              </a:ext>
            </a:extLst>
          </p:cNvPr>
          <p:cNvCxnSpPr>
            <a:cxnSpLocks/>
          </p:cNvCxnSpPr>
          <p:nvPr/>
        </p:nvCxnSpPr>
        <p:spPr>
          <a:xfrm flipH="1" flipV="1">
            <a:off x="7819489" y="5596741"/>
            <a:ext cx="2444527" cy="639914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se šipkou 45">
            <a:extLst>
              <a:ext uri="{FF2B5EF4-FFF2-40B4-BE49-F238E27FC236}">
                <a16:creationId xmlns:a16="http://schemas.microsoft.com/office/drawing/2014/main" id="{50359608-B1C9-449F-8F52-BCA15CE9C62C}"/>
              </a:ext>
            </a:extLst>
          </p:cNvPr>
          <p:cNvCxnSpPr>
            <a:cxnSpLocks/>
          </p:cNvCxnSpPr>
          <p:nvPr/>
        </p:nvCxnSpPr>
        <p:spPr>
          <a:xfrm flipH="1" flipV="1">
            <a:off x="7117988" y="6476619"/>
            <a:ext cx="2359862" cy="886958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Obrázok 3">
            <a:extLst>
              <a:ext uri="{FF2B5EF4-FFF2-40B4-BE49-F238E27FC236}">
                <a16:creationId xmlns:a16="http://schemas.microsoft.com/office/drawing/2014/main" id="{6A76B53A-B39A-41F1-B23E-F1377EF8A1B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7" y="8761485"/>
            <a:ext cx="1950329" cy="677198"/>
          </a:xfrm>
          <a:prstGeom prst="rect">
            <a:avLst/>
          </a:prstGeom>
        </p:spPr>
      </p:pic>
      <p:pic>
        <p:nvPicPr>
          <p:cNvPr id="82" name="Obrázek 81" descr="Obsah obrázku text, mapa&#10;&#10;Popis byl vytvořen automaticky">
            <a:extLst>
              <a:ext uri="{FF2B5EF4-FFF2-40B4-BE49-F238E27FC236}">
                <a16:creationId xmlns:a16="http://schemas.microsoft.com/office/drawing/2014/main" id="{7C1AD4B4-7B19-4656-9626-56BB1086147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247" y="6860852"/>
            <a:ext cx="2633440" cy="2529999"/>
          </a:xfrm>
          <a:prstGeom prst="rect">
            <a:avLst/>
          </a:prstGeom>
        </p:spPr>
      </p:pic>
      <p:cxnSp>
        <p:nvCxnSpPr>
          <p:cNvPr id="87" name="Přímá spojnice 86">
            <a:extLst>
              <a:ext uri="{FF2B5EF4-FFF2-40B4-BE49-F238E27FC236}">
                <a16:creationId xmlns:a16="http://schemas.microsoft.com/office/drawing/2014/main" id="{4FB1BB64-B79B-4AC2-B446-DC986DAF2E4A}"/>
              </a:ext>
            </a:extLst>
          </p:cNvPr>
          <p:cNvCxnSpPr>
            <a:cxnSpLocks/>
          </p:cNvCxnSpPr>
          <p:nvPr/>
        </p:nvCxnSpPr>
        <p:spPr>
          <a:xfrm>
            <a:off x="2377390" y="3946496"/>
            <a:ext cx="13481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Přímá spojnice 88">
            <a:extLst>
              <a:ext uri="{FF2B5EF4-FFF2-40B4-BE49-F238E27FC236}">
                <a16:creationId xmlns:a16="http://schemas.microsoft.com/office/drawing/2014/main" id="{2C2A6EBB-C214-47DD-84D3-1F9099CCCC22}"/>
              </a:ext>
            </a:extLst>
          </p:cNvPr>
          <p:cNvCxnSpPr>
            <a:cxnSpLocks/>
          </p:cNvCxnSpPr>
          <p:nvPr/>
        </p:nvCxnSpPr>
        <p:spPr>
          <a:xfrm>
            <a:off x="1479927" y="3616296"/>
            <a:ext cx="89746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Přímá spojnice 90">
            <a:extLst>
              <a:ext uri="{FF2B5EF4-FFF2-40B4-BE49-F238E27FC236}">
                <a16:creationId xmlns:a16="http://schemas.microsoft.com/office/drawing/2014/main" id="{2CA74ED0-AC5A-4184-9D41-42402D5AD15E}"/>
              </a:ext>
            </a:extLst>
          </p:cNvPr>
          <p:cNvCxnSpPr>
            <a:cxnSpLocks/>
          </p:cNvCxnSpPr>
          <p:nvPr/>
        </p:nvCxnSpPr>
        <p:spPr>
          <a:xfrm>
            <a:off x="1466752" y="2391144"/>
            <a:ext cx="0" cy="12251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Přímá spojnice 91">
            <a:extLst>
              <a:ext uri="{FF2B5EF4-FFF2-40B4-BE49-F238E27FC236}">
                <a16:creationId xmlns:a16="http://schemas.microsoft.com/office/drawing/2014/main" id="{B9DAC4E3-27CA-4BB7-A8A5-211DD0974A1C}"/>
              </a:ext>
            </a:extLst>
          </p:cNvPr>
          <p:cNvCxnSpPr>
            <a:cxnSpLocks/>
          </p:cNvCxnSpPr>
          <p:nvPr/>
        </p:nvCxnSpPr>
        <p:spPr>
          <a:xfrm flipV="1">
            <a:off x="1466752" y="2384280"/>
            <a:ext cx="1479648" cy="68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Přímá spojnice 95">
            <a:extLst>
              <a:ext uri="{FF2B5EF4-FFF2-40B4-BE49-F238E27FC236}">
                <a16:creationId xmlns:a16="http://schemas.microsoft.com/office/drawing/2014/main" id="{3545ABB5-5F9A-4AAE-9B96-08BDBEAA7477}"/>
              </a:ext>
            </a:extLst>
          </p:cNvPr>
          <p:cNvCxnSpPr>
            <a:cxnSpLocks/>
          </p:cNvCxnSpPr>
          <p:nvPr/>
        </p:nvCxnSpPr>
        <p:spPr>
          <a:xfrm>
            <a:off x="3725589" y="1930400"/>
            <a:ext cx="0" cy="20160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Přímá spojnice 97">
            <a:extLst>
              <a:ext uri="{FF2B5EF4-FFF2-40B4-BE49-F238E27FC236}">
                <a16:creationId xmlns:a16="http://schemas.microsoft.com/office/drawing/2014/main" id="{BAB35354-91F3-4A9D-9761-40D0E38DD1AC}"/>
              </a:ext>
            </a:extLst>
          </p:cNvPr>
          <p:cNvCxnSpPr>
            <a:cxnSpLocks/>
          </p:cNvCxnSpPr>
          <p:nvPr/>
        </p:nvCxnSpPr>
        <p:spPr>
          <a:xfrm>
            <a:off x="2946400" y="1937919"/>
            <a:ext cx="77918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Přímá spojnice 100">
            <a:extLst>
              <a:ext uri="{FF2B5EF4-FFF2-40B4-BE49-F238E27FC236}">
                <a16:creationId xmlns:a16="http://schemas.microsoft.com/office/drawing/2014/main" id="{585625D2-FFAC-4951-9EAC-A413DAC3D3D2}"/>
              </a:ext>
            </a:extLst>
          </p:cNvPr>
          <p:cNvCxnSpPr>
            <a:cxnSpLocks/>
          </p:cNvCxnSpPr>
          <p:nvPr/>
        </p:nvCxnSpPr>
        <p:spPr>
          <a:xfrm>
            <a:off x="2946400" y="1930400"/>
            <a:ext cx="0" cy="4607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1" name="Obrázek 110" descr="Obsah obrázku text, mapa&#10;&#10;Popis byl vytvořen automaticky">
            <a:extLst>
              <a:ext uri="{FF2B5EF4-FFF2-40B4-BE49-F238E27FC236}">
                <a16:creationId xmlns:a16="http://schemas.microsoft.com/office/drawing/2014/main" id="{6DDC07D7-F4A3-48CE-B5DB-821275BEE6C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47" y="4739017"/>
            <a:ext cx="3012949" cy="1715447"/>
          </a:xfrm>
          <a:prstGeom prst="rect">
            <a:avLst/>
          </a:prstGeom>
        </p:spPr>
      </p:pic>
      <p:cxnSp>
        <p:nvCxnSpPr>
          <p:cNvPr id="117" name="Přímá spojnice se šipkou 116">
            <a:extLst>
              <a:ext uri="{FF2B5EF4-FFF2-40B4-BE49-F238E27FC236}">
                <a16:creationId xmlns:a16="http://schemas.microsoft.com/office/drawing/2014/main" id="{462AE2D0-A067-44DF-9E6F-6F50AAA56584}"/>
              </a:ext>
            </a:extLst>
          </p:cNvPr>
          <p:cNvCxnSpPr>
            <a:cxnSpLocks/>
          </p:cNvCxnSpPr>
          <p:nvPr/>
        </p:nvCxnSpPr>
        <p:spPr>
          <a:xfrm flipV="1">
            <a:off x="3015771" y="5175715"/>
            <a:ext cx="2362484" cy="801192"/>
          </a:xfrm>
          <a:prstGeom prst="straightConnector1">
            <a:avLst/>
          </a:prstGeom>
          <a:ln w="25400">
            <a:solidFill>
              <a:schemeClr val="tx1"/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6773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801600" cy="960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15899" y="1037504"/>
            <a:ext cx="962461" cy="72184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977124" cy="2073171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956457" y="-114165"/>
            <a:ext cx="2558693" cy="1445838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73551" y="703944"/>
            <a:ext cx="903515" cy="67763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1194" y="8561701"/>
            <a:ext cx="1569238" cy="1039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5661" y="9034400"/>
            <a:ext cx="855649" cy="566800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8DB9936C-54BA-4B24-B84B-DE99A66A3EE1}"/>
              </a:ext>
            </a:extLst>
          </p:cNvPr>
          <p:cNvSpPr txBox="1">
            <a:spLocks/>
          </p:cNvSpPr>
          <p:nvPr/>
        </p:nvSpPr>
        <p:spPr>
          <a:xfrm>
            <a:off x="4857544" y="258834"/>
            <a:ext cx="3663650" cy="93673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1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5400" dirty="0"/>
              <a:t>Návrh TZB</a:t>
            </a:r>
          </a:p>
        </p:txBody>
      </p:sp>
      <p:pic>
        <p:nvPicPr>
          <p:cNvPr id="3" name="Obrázek 2" descr="Obsah obrázku text, mapa&#10;&#10;Popis byl vytvořen automaticky">
            <a:extLst>
              <a:ext uri="{FF2B5EF4-FFF2-40B4-BE49-F238E27FC236}">
                <a16:creationId xmlns:a16="http://schemas.microsoft.com/office/drawing/2014/main" id="{3DF23FAA-15BE-4259-8794-4A6E7DF6F2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95" y="1398427"/>
            <a:ext cx="11826149" cy="8204567"/>
          </a:xfrm>
          <a:prstGeom prst="rect">
            <a:avLst/>
          </a:prstGeom>
        </p:spPr>
      </p:pic>
      <p:sp>
        <p:nvSpPr>
          <p:cNvPr id="16" name="Podnadpis 2">
            <a:extLst>
              <a:ext uri="{FF2B5EF4-FFF2-40B4-BE49-F238E27FC236}">
                <a16:creationId xmlns:a16="http://schemas.microsoft.com/office/drawing/2014/main" id="{D65512BD-49BD-4FFB-B17C-9DF2BDBFE46F}"/>
              </a:ext>
            </a:extLst>
          </p:cNvPr>
          <p:cNvSpPr txBox="1">
            <a:spLocks/>
          </p:cNvSpPr>
          <p:nvPr/>
        </p:nvSpPr>
        <p:spPr>
          <a:xfrm>
            <a:off x="108934" y="8888809"/>
            <a:ext cx="1214170" cy="45730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400" dirty="0">
                <a:ln w="0"/>
              </a:rPr>
              <a:t>Zdroj: Vlastní</a:t>
            </a:r>
          </a:p>
        </p:txBody>
      </p:sp>
    </p:spTree>
    <p:extLst>
      <p:ext uri="{BB962C8B-B14F-4D97-AF65-F5344CB8AC3E}">
        <p14:creationId xmlns:p14="http://schemas.microsoft.com/office/powerpoint/2010/main" val="1861833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801600" cy="960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15899" y="1037504"/>
            <a:ext cx="962461" cy="72184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977124" cy="2073171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956457" y="-114165"/>
            <a:ext cx="2558693" cy="1445838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73551" y="703944"/>
            <a:ext cx="903515" cy="67763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1194" y="8561701"/>
            <a:ext cx="1569238" cy="1039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5661" y="9034400"/>
            <a:ext cx="855649" cy="566800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8DB9936C-54BA-4B24-B84B-DE99A66A3EE1}"/>
              </a:ext>
            </a:extLst>
          </p:cNvPr>
          <p:cNvSpPr txBox="1">
            <a:spLocks/>
          </p:cNvSpPr>
          <p:nvPr/>
        </p:nvSpPr>
        <p:spPr>
          <a:xfrm>
            <a:off x="4857544" y="258834"/>
            <a:ext cx="3663650" cy="93673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1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5400" dirty="0"/>
              <a:t>Návrh TZB</a:t>
            </a:r>
          </a:p>
        </p:txBody>
      </p:sp>
      <p:sp>
        <p:nvSpPr>
          <p:cNvPr id="16" name="Podnadpis 2">
            <a:extLst>
              <a:ext uri="{FF2B5EF4-FFF2-40B4-BE49-F238E27FC236}">
                <a16:creationId xmlns:a16="http://schemas.microsoft.com/office/drawing/2014/main" id="{D65512BD-49BD-4FFB-B17C-9DF2BDBFE46F}"/>
              </a:ext>
            </a:extLst>
          </p:cNvPr>
          <p:cNvSpPr txBox="1">
            <a:spLocks/>
          </p:cNvSpPr>
          <p:nvPr/>
        </p:nvSpPr>
        <p:spPr>
          <a:xfrm>
            <a:off x="108934" y="8888809"/>
            <a:ext cx="1214170" cy="45730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400" dirty="0">
                <a:ln w="0"/>
              </a:rPr>
              <a:t>Zdroj: Vlastní</a:t>
            </a:r>
          </a:p>
        </p:txBody>
      </p:sp>
      <p:pic>
        <p:nvPicPr>
          <p:cNvPr id="12" name="Obrázok 3">
            <a:extLst>
              <a:ext uri="{FF2B5EF4-FFF2-40B4-BE49-F238E27FC236}">
                <a16:creationId xmlns:a16="http://schemas.microsoft.com/office/drawing/2014/main" id="{DBFC1D34-2110-4BEB-ABA3-753E79E6F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346" y="8816453"/>
            <a:ext cx="1950329" cy="677198"/>
          </a:xfrm>
          <a:prstGeom prst="rect">
            <a:avLst/>
          </a:prstGeom>
        </p:spPr>
      </p:pic>
      <p:pic>
        <p:nvPicPr>
          <p:cNvPr id="4" name="Obrázek 3" descr="Obsah obrázku text&#10;&#10;Popis byl vytvořen automaticky">
            <a:extLst>
              <a:ext uri="{FF2B5EF4-FFF2-40B4-BE49-F238E27FC236}">
                <a16:creationId xmlns:a16="http://schemas.microsoft.com/office/drawing/2014/main" id="{8BEFBC97-DF2C-4FE8-B229-ADACB1D51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936" y="4641423"/>
            <a:ext cx="5559163" cy="3477697"/>
          </a:xfrm>
          <a:prstGeom prst="rect">
            <a:avLst/>
          </a:prstGeom>
        </p:spPr>
      </p:pic>
      <p:sp>
        <p:nvSpPr>
          <p:cNvPr id="20" name="Obdélník 19">
            <a:extLst>
              <a:ext uri="{FF2B5EF4-FFF2-40B4-BE49-F238E27FC236}">
                <a16:creationId xmlns:a16="http://schemas.microsoft.com/office/drawing/2014/main" id="{A21F2283-99D9-4B13-94AE-780E25441314}"/>
              </a:ext>
            </a:extLst>
          </p:cNvPr>
          <p:cNvSpPr/>
          <p:nvPr/>
        </p:nvSpPr>
        <p:spPr>
          <a:xfrm>
            <a:off x="2230371" y="1986002"/>
            <a:ext cx="6622265" cy="167716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A5F0C68A-45AA-4783-AFAC-F688DB5FF3E4}"/>
              </a:ext>
            </a:extLst>
          </p:cNvPr>
          <p:cNvSpPr txBox="1"/>
          <p:nvPr/>
        </p:nvSpPr>
        <p:spPr>
          <a:xfrm>
            <a:off x="893721" y="2332006"/>
            <a:ext cx="6622265" cy="213822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285750" lvl="0" indent="-285750" defTabSz="889000"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cs-CZ" sz="2000" dirty="0"/>
              <a:t>podlahového vytápění REHAU</a:t>
            </a:r>
          </a:p>
          <a:p>
            <a:pPr marL="285750" lvl="0" indent="-285750" defTabSz="889000"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cs-CZ" sz="2000" dirty="0"/>
              <a:t>vytápěno ve všech prostorách domu mimo prostoru garáže</a:t>
            </a:r>
          </a:p>
          <a:p>
            <a:pPr marL="285750" lvl="0" indent="-285750" defTabSz="889000">
              <a:spcBef>
                <a:spcPct val="0"/>
              </a:spcBef>
              <a:spcAft>
                <a:spcPct val="35000"/>
              </a:spcAft>
              <a:buFontTx/>
              <a:buChar char="-"/>
            </a:pPr>
            <a:r>
              <a:rPr lang="cs-CZ" sz="2000" dirty="0"/>
              <a:t>využity rozdělovače topných okruhů umístěné na každém patře (vzájemně propojeny měděným potrubím)</a:t>
            </a:r>
          </a:p>
          <a:p>
            <a:pPr marL="342900" lvl="0" indent="-342900" defTabSz="889000">
              <a:spcBef>
                <a:spcPct val="0"/>
              </a:spcBef>
              <a:spcAft>
                <a:spcPct val="35000"/>
              </a:spcAft>
              <a:buFont typeface="Calibri" panose="020F0502020204030204" pitchFamily="34" charset="0"/>
              <a:buChar char="‐"/>
            </a:pPr>
            <a:r>
              <a:rPr lang="cs-CZ" sz="2000" dirty="0"/>
              <a:t>otopné těleso v prádelně</a:t>
            </a:r>
          </a:p>
          <a:p>
            <a:pPr marL="285750" lvl="0" indent="-285750" defTabSz="889000">
              <a:spcBef>
                <a:spcPct val="0"/>
              </a:spcBef>
              <a:spcAft>
                <a:spcPct val="35000"/>
              </a:spcAft>
              <a:buFontTx/>
              <a:buChar char="-"/>
            </a:pPr>
            <a:endParaRPr lang="cs-CZ" sz="2000" dirty="0"/>
          </a:p>
          <a:p>
            <a:pPr marL="285750" lvl="0" indent="-285750" defTabSz="889000">
              <a:spcBef>
                <a:spcPct val="0"/>
              </a:spcBef>
              <a:spcAft>
                <a:spcPct val="35000"/>
              </a:spcAft>
              <a:buFontTx/>
              <a:buChar char="-"/>
            </a:pPr>
            <a:endParaRPr lang="en-US" sz="2000" kern="1200" dirty="0"/>
          </a:p>
        </p:txBody>
      </p:sp>
      <p:pic>
        <p:nvPicPr>
          <p:cNvPr id="6" name="Obrázek 5" descr="Obsah obrázku kreslení&#10;&#10;Popis byl vytvořen automaticky">
            <a:extLst>
              <a:ext uri="{FF2B5EF4-FFF2-40B4-BE49-F238E27FC236}">
                <a16:creationId xmlns:a16="http://schemas.microsoft.com/office/drawing/2014/main" id="{332FFEF2-3DBC-4E91-8D3A-C0496D34D0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513"/>
          <a:stretch/>
        </p:blipFill>
        <p:spPr>
          <a:xfrm>
            <a:off x="8302667" y="5743797"/>
            <a:ext cx="2307660" cy="88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356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801600" cy="960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94963" y="-355138"/>
            <a:ext cx="1919019" cy="1927784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936223" y="591004"/>
            <a:ext cx="677636" cy="903515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545656" y="917196"/>
            <a:ext cx="721845" cy="962460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824475" y="0"/>
            <a:ext cx="2977125" cy="2073171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375161" y="8561701"/>
            <a:ext cx="1569238" cy="1039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84284" y="9034400"/>
            <a:ext cx="855648" cy="566800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F6D13B02-7ED8-46D3-A323-BC28A79B027F}"/>
              </a:ext>
            </a:extLst>
          </p:cNvPr>
          <p:cNvSpPr txBox="1">
            <a:spLocks/>
          </p:cNvSpPr>
          <p:nvPr/>
        </p:nvSpPr>
        <p:spPr>
          <a:xfrm>
            <a:off x="2397556" y="428161"/>
            <a:ext cx="7029167" cy="23472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1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5400" dirty="0"/>
              <a:t>Zařízení staveniště</a:t>
            </a:r>
          </a:p>
        </p:txBody>
      </p:sp>
      <p:pic>
        <p:nvPicPr>
          <p:cNvPr id="17" name="Obrázok 3">
            <a:extLst>
              <a:ext uri="{FF2B5EF4-FFF2-40B4-BE49-F238E27FC236}">
                <a16:creationId xmlns:a16="http://schemas.microsoft.com/office/drawing/2014/main" id="{A63048F5-6817-4F57-B0CA-24782814F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346" y="8816453"/>
            <a:ext cx="1950329" cy="677198"/>
          </a:xfrm>
          <a:prstGeom prst="rect">
            <a:avLst/>
          </a:prstGeom>
        </p:spPr>
      </p:pic>
      <p:sp>
        <p:nvSpPr>
          <p:cNvPr id="19" name="Podnadpis 2">
            <a:extLst>
              <a:ext uri="{FF2B5EF4-FFF2-40B4-BE49-F238E27FC236}">
                <a16:creationId xmlns:a16="http://schemas.microsoft.com/office/drawing/2014/main" id="{E64841BE-594A-4223-BF88-FCDC96D2FD32}"/>
              </a:ext>
            </a:extLst>
          </p:cNvPr>
          <p:cNvSpPr txBox="1">
            <a:spLocks/>
          </p:cNvSpPr>
          <p:nvPr/>
        </p:nvSpPr>
        <p:spPr>
          <a:xfrm>
            <a:off x="232961" y="8333050"/>
            <a:ext cx="1214170" cy="45730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400" dirty="0">
                <a:ln w="0"/>
              </a:rPr>
              <a:t>Zdroj: Vlastní</a:t>
            </a:r>
          </a:p>
        </p:txBody>
      </p:sp>
      <p:pic>
        <p:nvPicPr>
          <p:cNvPr id="3" name="Obrázek 2" descr="Obsah obrázku text, mapa&#10;&#10;Popis byl vytvořen automaticky">
            <a:extLst>
              <a:ext uri="{FF2B5EF4-FFF2-40B4-BE49-F238E27FC236}">
                <a16:creationId xmlns:a16="http://schemas.microsoft.com/office/drawing/2014/main" id="{19B6B180-C9AA-4144-A3A5-38C866B66F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0926"/>
            <a:ext cx="12801600" cy="635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7994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801600" cy="960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94963" y="-355138"/>
            <a:ext cx="1919019" cy="1927784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936223" y="591004"/>
            <a:ext cx="677636" cy="903515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545656" y="917196"/>
            <a:ext cx="721845" cy="962460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824475" y="0"/>
            <a:ext cx="2977125" cy="2073171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375161" y="8561701"/>
            <a:ext cx="1569238" cy="1039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84284" y="9034400"/>
            <a:ext cx="855648" cy="566800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F6D13B02-7ED8-46D3-A323-BC28A79B027F}"/>
              </a:ext>
            </a:extLst>
          </p:cNvPr>
          <p:cNvSpPr txBox="1">
            <a:spLocks/>
          </p:cNvSpPr>
          <p:nvPr/>
        </p:nvSpPr>
        <p:spPr>
          <a:xfrm>
            <a:off x="4561717" y="820296"/>
            <a:ext cx="3850391" cy="23472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1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5400" dirty="0"/>
              <a:t>Závěrečná shrnutí</a:t>
            </a:r>
          </a:p>
        </p:txBody>
      </p:sp>
      <p:pic>
        <p:nvPicPr>
          <p:cNvPr id="17" name="Obrázok 3">
            <a:extLst>
              <a:ext uri="{FF2B5EF4-FFF2-40B4-BE49-F238E27FC236}">
                <a16:creationId xmlns:a16="http://schemas.microsoft.com/office/drawing/2014/main" id="{A63048F5-6817-4F57-B0CA-24782814F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346" y="8816453"/>
            <a:ext cx="1950329" cy="677198"/>
          </a:xfrm>
          <a:prstGeom prst="rect">
            <a:avLst/>
          </a:prstGeom>
        </p:spPr>
      </p:pic>
      <p:graphicFrame>
        <p:nvGraphicFramePr>
          <p:cNvPr id="13" name="Zástupný obsah 2">
            <a:extLst>
              <a:ext uri="{FF2B5EF4-FFF2-40B4-BE49-F238E27FC236}">
                <a16:creationId xmlns:a16="http://schemas.microsoft.com/office/drawing/2014/main" id="{29CC67FD-F441-45A3-B8DE-E387E95B9D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5992937"/>
              </p:ext>
            </p:extLst>
          </p:nvPr>
        </p:nvGraphicFramePr>
        <p:xfrm>
          <a:off x="880110" y="2555875"/>
          <a:ext cx="11041380" cy="6091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60553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801600" cy="960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A366754-A2F4-475B-8217-AB06F5F15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780254" y="2"/>
            <a:ext cx="1021344" cy="2709433"/>
            <a:chOff x="10918968" y="713127"/>
            <a:chExt cx="1273032" cy="2532832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22BF2F0-5264-48F8-8780-73D64DE848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7DC5FF32-A8FD-4F1B-B8D3-3D226716C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id="{32C48A26-D4EB-499F-BE11-34E27A665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640" y="1319340"/>
            <a:ext cx="3216422" cy="1390096"/>
          </a:xfrm>
        </p:spPr>
        <p:txBody>
          <a:bodyPr>
            <a:normAutofit/>
          </a:bodyPr>
          <a:lstStyle/>
          <a:p>
            <a:r>
              <a:rPr lang="cs-CZ" sz="4000" b="1" dirty="0"/>
              <a:t>Obsah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95EAAE-4153-42B8-AA62-F833A64FE3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640" y="3317209"/>
            <a:ext cx="7185082" cy="2966781"/>
          </a:xfrm>
        </p:spPr>
        <p:txBody>
          <a:bodyPr>
            <a:normAutofit/>
          </a:bodyPr>
          <a:lstStyle/>
          <a:p>
            <a:r>
              <a:rPr lang="cs-CZ" sz="2000" dirty="0"/>
              <a:t>Motivace a důvody řešení</a:t>
            </a:r>
          </a:p>
          <a:p>
            <a:r>
              <a:rPr lang="cs-CZ" sz="2000" dirty="0"/>
              <a:t>Cíl práce</a:t>
            </a:r>
          </a:p>
          <a:p>
            <a:r>
              <a:rPr lang="cs-CZ" sz="2000" dirty="0"/>
              <a:t>Umístění stavby</a:t>
            </a:r>
          </a:p>
          <a:p>
            <a:r>
              <a:rPr lang="cs-CZ" sz="2000" dirty="0"/>
              <a:t>Návrh řešení</a:t>
            </a:r>
          </a:p>
          <a:p>
            <a:r>
              <a:rPr lang="cs-CZ" sz="2000" dirty="0"/>
              <a:t>Závěrečné shrnutí</a:t>
            </a:r>
          </a:p>
          <a:p>
            <a:endParaRPr lang="cs-CZ" sz="2400" dirty="0"/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6442095"/>
            <a:ext cx="1064763" cy="2824612"/>
            <a:chOff x="0" y="4601497"/>
            <a:chExt cx="1014060" cy="2017580"/>
          </a:xfrm>
        </p:grpSpPr>
        <p:sp>
          <p:nvSpPr>
            <p:cNvPr id="58" name="Isosceles Triangle 57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Graphic 6">
            <a:extLst>
              <a:ext uri="{FF2B5EF4-FFF2-40B4-BE49-F238E27FC236}">
                <a16:creationId xmlns:a16="http://schemas.microsoft.com/office/drawing/2014/main" id="{95AA738B-868D-483E-B500-045EB84FFB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28868" y="2796163"/>
            <a:ext cx="2966781" cy="2966781"/>
          </a:xfrm>
          <a:prstGeom prst="rect">
            <a:avLst/>
          </a:prstGeom>
        </p:spPr>
      </p:pic>
      <p:pic>
        <p:nvPicPr>
          <p:cNvPr id="40" name="Obrázok 3">
            <a:extLst>
              <a:ext uri="{FF2B5EF4-FFF2-40B4-BE49-F238E27FC236}">
                <a16:creationId xmlns:a16="http://schemas.microsoft.com/office/drawing/2014/main" id="{844E2325-B9F7-4EE3-9F34-B7454284D2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346" y="8816453"/>
            <a:ext cx="1950329" cy="67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7160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55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801600" cy="9601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Freeform: Shape 57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337432" y="-1308677"/>
            <a:ext cx="3394822" cy="379175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Freeform: Shape 59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363258" y="-187723"/>
            <a:ext cx="2290337" cy="1717753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0" name="Freeform: Shape 61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398990" y="436696"/>
            <a:ext cx="5683150" cy="2675516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1" name="Rectangle 63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568571" y="2259591"/>
            <a:ext cx="1659991" cy="1244993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2" name="Freeform: Shape 65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458894" y="7692310"/>
            <a:ext cx="3422870" cy="2484422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3" name="Rectangle 67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695795" y="7778332"/>
            <a:ext cx="1299854" cy="97489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" name="Freeform: Shape 69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628235" y="1971177"/>
            <a:ext cx="7545131" cy="5658848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5" name="Freeform: Shape 71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646796" y="1235097"/>
            <a:ext cx="9508009" cy="7131007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869632C-7B98-412E-8F31-D726ED2AC2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61614" y="6326492"/>
            <a:ext cx="3478371" cy="1598591"/>
          </a:xfrm>
          <a:noFill/>
        </p:spPr>
        <p:txBody>
          <a:bodyPr>
            <a:normAutofit/>
          </a:bodyPr>
          <a:lstStyle/>
          <a:p>
            <a:r>
              <a:rPr lang="cs-CZ" sz="2000" dirty="0">
                <a:solidFill>
                  <a:srgbClr val="080808"/>
                </a:solidFill>
              </a:rPr>
              <a:t>Veronika Novotná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F943E08-07EE-4C57-B6DE-FC0A9ED8DD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64874" y="3295097"/>
            <a:ext cx="6071851" cy="3011007"/>
          </a:xfrm>
          <a:noFill/>
        </p:spPr>
        <p:txBody>
          <a:bodyPr anchor="ctr">
            <a:normAutofit/>
          </a:bodyPr>
          <a:lstStyle/>
          <a:p>
            <a:r>
              <a:rPr lang="cs-CZ" sz="4400" dirty="0">
                <a:solidFill>
                  <a:srgbClr val="080808"/>
                </a:solidFill>
              </a:rPr>
              <a:t>Děkuji za pozornost</a:t>
            </a:r>
          </a:p>
        </p:txBody>
      </p:sp>
      <p:sp>
        <p:nvSpPr>
          <p:cNvPr id="86" name="Freeform: Shape 73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750" y="8090169"/>
            <a:ext cx="3124512" cy="2697252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038065" y="7508960"/>
            <a:ext cx="1343979" cy="1007984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1139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801600" cy="960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C97E1F4-B3FB-4C3D-AA3F-0BCAE0EFD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640" y="450427"/>
            <a:ext cx="11450319" cy="1590032"/>
          </a:xfrm>
        </p:spPr>
        <p:txBody>
          <a:bodyPr>
            <a:normAutofit/>
          </a:bodyPr>
          <a:lstStyle/>
          <a:p>
            <a:r>
              <a:rPr lang="cs-CZ" sz="4000" dirty="0"/>
              <a:t>Odpověď na otázky vedoucího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016EF8-6081-477A-86B1-00D1F78A0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499" y="1878803"/>
            <a:ext cx="11450319" cy="6151575"/>
          </a:xfrm>
        </p:spPr>
        <p:txBody>
          <a:bodyPr>
            <a:normAutofit/>
          </a:bodyPr>
          <a:lstStyle/>
          <a:p>
            <a:r>
              <a:rPr lang="cs-CZ" sz="2000" dirty="0"/>
              <a:t>Výkres řez C-C, jak je zajištěno, že se nebude ztrácet teplo z pobytových místností v 1.PP přes prostor nevytápěné dvojgaráže nad těmito místnostmi?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492321" y="3080973"/>
            <a:ext cx="903515" cy="67763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360276" y="2103018"/>
            <a:ext cx="3545965" cy="1336684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879924" y="7322020"/>
            <a:ext cx="2824612" cy="1064763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64336" y="8105167"/>
            <a:ext cx="679809" cy="50985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Obrázek 8" descr="Obsah obrázku text, mapa&#10;&#10;Popis byl vytvořen automaticky">
            <a:extLst>
              <a:ext uri="{FF2B5EF4-FFF2-40B4-BE49-F238E27FC236}">
                <a16:creationId xmlns:a16="http://schemas.microsoft.com/office/drawing/2014/main" id="{3A0BB2AA-DF94-420E-8949-6CF8CADF92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" t="44536" r="1992"/>
          <a:stretch/>
        </p:blipFill>
        <p:spPr>
          <a:xfrm>
            <a:off x="1820263" y="2771360"/>
            <a:ext cx="8820667" cy="5499127"/>
          </a:xfrm>
          <a:prstGeom prst="rect">
            <a:avLst/>
          </a:prstGeom>
          <a:ln>
            <a:noFill/>
          </a:ln>
        </p:spPr>
      </p:pic>
      <p:sp>
        <p:nvSpPr>
          <p:cNvPr id="11" name="Podnadpis 2">
            <a:extLst>
              <a:ext uri="{FF2B5EF4-FFF2-40B4-BE49-F238E27FC236}">
                <a16:creationId xmlns:a16="http://schemas.microsoft.com/office/drawing/2014/main" id="{693459CB-FA62-437A-A0FF-DC3E2DD48DE7}"/>
              </a:ext>
            </a:extLst>
          </p:cNvPr>
          <p:cNvSpPr txBox="1">
            <a:spLocks/>
          </p:cNvSpPr>
          <p:nvPr/>
        </p:nvSpPr>
        <p:spPr>
          <a:xfrm>
            <a:off x="2507238" y="8552055"/>
            <a:ext cx="1214170" cy="45730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400" dirty="0">
                <a:ln w="0"/>
              </a:rPr>
              <a:t>Zdroj: Vlastní</a:t>
            </a:r>
          </a:p>
        </p:txBody>
      </p:sp>
    </p:spTree>
    <p:extLst>
      <p:ext uri="{BB962C8B-B14F-4D97-AF65-F5344CB8AC3E}">
        <p14:creationId xmlns:p14="http://schemas.microsoft.com/office/powerpoint/2010/main" val="12896008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801600" cy="960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C97E1F4-B3FB-4C3D-AA3F-0BCAE0EFD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640" y="450427"/>
            <a:ext cx="11450319" cy="1590032"/>
          </a:xfrm>
        </p:spPr>
        <p:txBody>
          <a:bodyPr>
            <a:normAutofit/>
          </a:bodyPr>
          <a:lstStyle/>
          <a:p>
            <a:r>
              <a:rPr lang="cs-CZ" sz="4000" dirty="0"/>
              <a:t>Odpověď na otázky vedoucího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016EF8-6081-477A-86B1-00D1F78A0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499" y="1878803"/>
            <a:ext cx="11450319" cy="2921797"/>
          </a:xfrm>
        </p:spPr>
        <p:txBody>
          <a:bodyPr>
            <a:normAutofit/>
          </a:bodyPr>
          <a:lstStyle/>
          <a:p>
            <a:r>
              <a:rPr lang="cs-CZ" sz="2000" dirty="0"/>
              <a:t>Výkres DET E - pozednice : chybí řešení kotvení pozednice a krokve, vzhledem k přesahu krokví je třeba uvažovat se zatížením spoje tlakem i tahem, je dostatečná tíha pozedního věnce, aby vztlak větru nenadzvedával tento věnec vztlakem sáním větru ?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492321" y="3080973"/>
            <a:ext cx="903515" cy="67763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360276" y="2103018"/>
            <a:ext cx="3545965" cy="1336684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879924" y="7322020"/>
            <a:ext cx="2824612" cy="1064763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64336" y="8105167"/>
            <a:ext cx="679809" cy="50985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Obrázek 4" descr="Obsah obrázku text, mapa&#10;&#10;Popis byl vytvořen automaticky">
            <a:extLst>
              <a:ext uri="{FF2B5EF4-FFF2-40B4-BE49-F238E27FC236}">
                <a16:creationId xmlns:a16="http://schemas.microsoft.com/office/drawing/2014/main" id="{2C6245A1-60AE-4EC8-9BFA-BEFA77C6F1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481" y="3335985"/>
            <a:ext cx="9782856" cy="5444721"/>
          </a:xfrm>
          <a:prstGeom prst="rect">
            <a:avLst/>
          </a:prstGeom>
        </p:spPr>
      </p:pic>
      <p:sp>
        <p:nvSpPr>
          <p:cNvPr id="11" name="Podnadpis 2">
            <a:extLst>
              <a:ext uri="{FF2B5EF4-FFF2-40B4-BE49-F238E27FC236}">
                <a16:creationId xmlns:a16="http://schemas.microsoft.com/office/drawing/2014/main" id="{3BFAE946-9AFA-46A3-BA8E-A8D91A713BD7}"/>
              </a:ext>
            </a:extLst>
          </p:cNvPr>
          <p:cNvSpPr txBox="1">
            <a:spLocks/>
          </p:cNvSpPr>
          <p:nvPr/>
        </p:nvSpPr>
        <p:spPr>
          <a:xfrm>
            <a:off x="4171915" y="8383663"/>
            <a:ext cx="1214170" cy="45730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400" dirty="0">
                <a:ln w="0"/>
              </a:rPr>
              <a:t>Zdroj: Vlastní</a:t>
            </a:r>
          </a:p>
        </p:txBody>
      </p:sp>
    </p:spTree>
    <p:extLst>
      <p:ext uri="{BB962C8B-B14F-4D97-AF65-F5344CB8AC3E}">
        <p14:creationId xmlns:p14="http://schemas.microsoft.com/office/powerpoint/2010/main" val="36754297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801600" cy="960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C97E1F4-B3FB-4C3D-AA3F-0BCAE0EFD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640" y="450427"/>
            <a:ext cx="11450319" cy="1590032"/>
          </a:xfrm>
        </p:spPr>
        <p:txBody>
          <a:bodyPr>
            <a:normAutofit/>
          </a:bodyPr>
          <a:lstStyle/>
          <a:p>
            <a:r>
              <a:rPr lang="cs-CZ" sz="4000" dirty="0"/>
              <a:t>Odpověď na otázky vedoucího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016EF8-6081-477A-86B1-00D1F78A0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499" y="1878803"/>
            <a:ext cx="10996441" cy="2921797"/>
          </a:xfrm>
        </p:spPr>
        <p:txBody>
          <a:bodyPr>
            <a:normAutofit/>
          </a:bodyPr>
          <a:lstStyle/>
          <a:p>
            <a:r>
              <a:rPr lang="cs-CZ" sz="2000" dirty="0"/>
              <a:t>Výkres DET D - zábradlí : jak budete držet matku nebo hlavu šroubu v navrženém spoji sloupku zábradlí, zajistí jeden šroub vetknutí ?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492321" y="3080973"/>
            <a:ext cx="903515" cy="67763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360276" y="2103018"/>
            <a:ext cx="3545965" cy="1336684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879924" y="7322020"/>
            <a:ext cx="2824612" cy="1064763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64336" y="8105167"/>
            <a:ext cx="679809" cy="50985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Obrázek 4" descr="Obsah obrázku objekt&#10;&#10;Popis byl vytvořen automaticky">
            <a:extLst>
              <a:ext uri="{FF2B5EF4-FFF2-40B4-BE49-F238E27FC236}">
                <a16:creationId xmlns:a16="http://schemas.microsoft.com/office/drawing/2014/main" id="{09635308-D8AB-40A7-92EB-CB02F4C24C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70" y="2716559"/>
            <a:ext cx="10041237" cy="5509808"/>
          </a:xfrm>
          <a:prstGeom prst="rect">
            <a:avLst/>
          </a:prstGeom>
        </p:spPr>
      </p:pic>
      <p:sp>
        <p:nvSpPr>
          <p:cNvPr id="11" name="Podnadpis 2">
            <a:extLst>
              <a:ext uri="{FF2B5EF4-FFF2-40B4-BE49-F238E27FC236}">
                <a16:creationId xmlns:a16="http://schemas.microsoft.com/office/drawing/2014/main" id="{A4BDD32B-6945-4BF6-906D-43BFEFECC91A}"/>
              </a:ext>
            </a:extLst>
          </p:cNvPr>
          <p:cNvSpPr txBox="1">
            <a:spLocks/>
          </p:cNvSpPr>
          <p:nvPr/>
        </p:nvSpPr>
        <p:spPr>
          <a:xfrm>
            <a:off x="7219915" y="7939485"/>
            <a:ext cx="1214170" cy="45730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400" dirty="0">
                <a:ln w="0"/>
              </a:rPr>
              <a:t>Zdroj: Vlastní</a:t>
            </a:r>
          </a:p>
        </p:txBody>
      </p:sp>
    </p:spTree>
    <p:extLst>
      <p:ext uri="{BB962C8B-B14F-4D97-AF65-F5344CB8AC3E}">
        <p14:creationId xmlns:p14="http://schemas.microsoft.com/office/powerpoint/2010/main" val="11641646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801600" cy="960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C97E1F4-B3FB-4C3D-AA3F-0BCAE0EFD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640" y="450427"/>
            <a:ext cx="11450319" cy="1590032"/>
          </a:xfrm>
        </p:spPr>
        <p:txBody>
          <a:bodyPr>
            <a:normAutofit/>
          </a:bodyPr>
          <a:lstStyle/>
          <a:p>
            <a:r>
              <a:rPr lang="cs-CZ" sz="4000" dirty="0"/>
              <a:t>Odpověď na otázky vedoucího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016EF8-6081-477A-86B1-00D1F78A0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499" y="1878803"/>
            <a:ext cx="11450319" cy="2921797"/>
          </a:xfrm>
        </p:spPr>
        <p:txBody>
          <a:bodyPr>
            <a:normAutofit/>
          </a:bodyPr>
          <a:lstStyle/>
          <a:p>
            <a:r>
              <a:rPr lang="cs-CZ" sz="2000" dirty="0"/>
              <a:t>Výkres DET F žlab : Jak bude vypadat spoj krokví a pozednice ?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492321" y="3080973"/>
            <a:ext cx="903515" cy="67763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360276" y="2103018"/>
            <a:ext cx="3545965" cy="1336684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879924" y="7322020"/>
            <a:ext cx="2824612" cy="1064763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64336" y="8105167"/>
            <a:ext cx="679809" cy="50985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Obrázek 4" descr="Obsah obrázku text, mapa&#10;&#10;Popis byl vytvořen automaticky">
            <a:extLst>
              <a:ext uri="{FF2B5EF4-FFF2-40B4-BE49-F238E27FC236}">
                <a16:creationId xmlns:a16="http://schemas.microsoft.com/office/drawing/2014/main" id="{40F7068C-8448-482B-96B5-8355311ED5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03" y="2417487"/>
            <a:ext cx="10015032" cy="6560649"/>
          </a:xfrm>
          <a:prstGeom prst="rect">
            <a:avLst/>
          </a:prstGeom>
        </p:spPr>
      </p:pic>
      <p:sp>
        <p:nvSpPr>
          <p:cNvPr id="13" name="Podnadpis 2">
            <a:extLst>
              <a:ext uri="{FF2B5EF4-FFF2-40B4-BE49-F238E27FC236}">
                <a16:creationId xmlns:a16="http://schemas.microsoft.com/office/drawing/2014/main" id="{E7C140E6-F365-40A4-AF46-A91F8DCAC1E7}"/>
              </a:ext>
            </a:extLst>
          </p:cNvPr>
          <p:cNvSpPr txBox="1">
            <a:spLocks/>
          </p:cNvSpPr>
          <p:nvPr/>
        </p:nvSpPr>
        <p:spPr>
          <a:xfrm>
            <a:off x="4488438" y="8832366"/>
            <a:ext cx="1214170" cy="45730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400" dirty="0">
                <a:ln w="0"/>
              </a:rPr>
              <a:t>Zdroj: Vlastní</a:t>
            </a:r>
          </a:p>
        </p:txBody>
      </p:sp>
    </p:spTree>
    <p:extLst>
      <p:ext uri="{BB962C8B-B14F-4D97-AF65-F5344CB8AC3E}">
        <p14:creationId xmlns:p14="http://schemas.microsoft.com/office/powerpoint/2010/main" val="23540303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801600" cy="960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BF536CD-D179-42CE-8282-BF0A70B8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640" y="450427"/>
            <a:ext cx="11450319" cy="1590032"/>
          </a:xfrm>
        </p:spPr>
        <p:txBody>
          <a:bodyPr>
            <a:normAutofit/>
          </a:bodyPr>
          <a:lstStyle/>
          <a:p>
            <a:r>
              <a:rPr lang="cs-CZ" sz="4000" dirty="0"/>
              <a:t>Odpovědi na otázky oponenta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6B66DB-B116-444D-A867-7B4939901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472" y="2040077"/>
            <a:ext cx="11082606" cy="1482639"/>
          </a:xfrm>
        </p:spPr>
        <p:txBody>
          <a:bodyPr>
            <a:normAutofit/>
          </a:bodyPr>
          <a:lstStyle/>
          <a:p>
            <a:r>
              <a:rPr lang="cs-CZ" sz="2000" dirty="0"/>
              <a:t>Detail ukončení terasy nad garáží a celkové odvodnění teras a zpevněných ploch.</a:t>
            </a:r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492321" y="3080973"/>
            <a:ext cx="903515" cy="67763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360276" y="2103018"/>
            <a:ext cx="3545965" cy="1336684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879924" y="7322020"/>
            <a:ext cx="2824612" cy="1064763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64336" y="8105167"/>
            <a:ext cx="679809" cy="50985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FF4D4877-3A8C-4073-8773-BB0E25EC1DC8}"/>
              </a:ext>
            </a:extLst>
          </p:cNvPr>
          <p:cNvSpPr txBox="1">
            <a:spLocks/>
          </p:cNvSpPr>
          <p:nvPr/>
        </p:nvSpPr>
        <p:spPr>
          <a:xfrm>
            <a:off x="1052781" y="6822571"/>
            <a:ext cx="11450319" cy="1261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20040" indent="-320040" algn="l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3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01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cs-CZ" sz="2000" dirty="0"/>
          </a:p>
          <a:p>
            <a:r>
              <a:rPr lang="cs-CZ" sz="2000" dirty="0"/>
              <a:t>Současné možnosti vytápění a ohřevu TV pro rodinné domy.</a:t>
            </a:r>
          </a:p>
        </p:txBody>
      </p:sp>
      <p:pic>
        <p:nvPicPr>
          <p:cNvPr id="5" name="Obrázek 4" descr="Obsah obrázku text, mapa&#10;&#10;Popis byl vytvořen automaticky">
            <a:extLst>
              <a:ext uri="{FF2B5EF4-FFF2-40B4-BE49-F238E27FC236}">
                <a16:creationId xmlns:a16="http://schemas.microsoft.com/office/drawing/2014/main" id="{2FCFCDD3-FC42-4039-B439-2DBB9B8793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282" y="2673509"/>
            <a:ext cx="4630472" cy="4254181"/>
          </a:xfrm>
          <a:prstGeom prst="rect">
            <a:avLst/>
          </a:prstGeom>
        </p:spPr>
      </p:pic>
      <p:sp>
        <p:nvSpPr>
          <p:cNvPr id="13" name="Podnadpis 2">
            <a:extLst>
              <a:ext uri="{FF2B5EF4-FFF2-40B4-BE49-F238E27FC236}">
                <a16:creationId xmlns:a16="http://schemas.microsoft.com/office/drawing/2014/main" id="{9167A9F7-0168-4815-8344-B666588EFFA3}"/>
              </a:ext>
            </a:extLst>
          </p:cNvPr>
          <p:cNvSpPr txBox="1">
            <a:spLocks/>
          </p:cNvSpPr>
          <p:nvPr/>
        </p:nvSpPr>
        <p:spPr>
          <a:xfrm>
            <a:off x="4863576" y="6403683"/>
            <a:ext cx="1214170" cy="45730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400" dirty="0">
                <a:ln w="0"/>
              </a:rPr>
              <a:t>Zdroj: Vlastní</a:t>
            </a:r>
          </a:p>
        </p:txBody>
      </p:sp>
    </p:spTree>
    <p:extLst>
      <p:ext uri="{BB962C8B-B14F-4D97-AF65-F5344CB8AC3E}">
        <p14:creationId xmlns:p14="http://schemas.microsoft.com/office/powerpoint/2010/main" val="1260736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801600" cy="960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7FBCB99-5DED-4EB0-91C3-32474F0EE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4686" y="1791284"/>
            <a:ext cx="7354666" cy="1577861"/>
          </a:xfrm>
        </p:spPr>
        <p:txBody>
          <a:bodyPr anchor="t">
            <a:normAutofit/>
          </a:bodyPr>
          <a:lstStyle/>
          <a:p>
            <a:pPr algn="ctr"/>
            <a:r>
              <a:rPr lang="cs-CZ" sz="4000" b="1" dirty="0"/>
              <a:t>Motivace a důvody k řešení daného problému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94963" y="-355138"/>
            <a:ext cx="1919019" cy="1927784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936223" y="591004"/>
            <a:ext cx="677636" cy="903515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545656" y="917196"/>
            <a:ext cx="721845" cy="962460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824475" y="0"/>
            <a:ext cx="2977125" cy="2073171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375161" y="8561701"/>
            <a:ext cx="1569238" cy="1039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84284" y="9034400"/>
            <a:ext cx="855648" cy="566800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28" name="Zástupný obsah 2">
            <a:extLst>
              <a:ext uri="{FF2B5EF4-FFF2-40B4-BE49-F238E27FC236}">
                <a16:creationId xmlns:a16="http://schemas.microsoft.com/office/drawing/2014/main" id="{F9F344E2-C2E4-40C0-9D30-7E7D564BFE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201868"/>
              </p:ext>
            </p:extLst>
          </p:nvPr>
        </p:nvGraphicFramePr>
        <p:xfrm>
          <a:off x="1924597" y="3397661"/>
          <a:ext cx="9154844" cy="4879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" name="Obrázok 3">
            <a:extLst>
              <a:ext uri="{FF2B5EF4-FFF2-40B4-BE49-F238E27FC236}">
                <a16:creationId xmlns:a16="http://schemas.microsoft.com/office/drawing/2014/main" id="{3028B6D3-E6EE-41C0-9671-7C366ED372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346" y="8816453"/>
            <a:ext cx="1950329" cy="677198"/>
          </a:xfrm>
          <a:prstGeom prst="rect">
            <a:avLst/>
          </a:prstGeom>
        </p:spPr>
      </p:pic>
      <p:grpSp>
        <p:nvGrpSpPr>
          <p:cNvPr id="32" name="Skupina 31">
            <a:extLst>
              <a:ext uri="{FF2B5EF4-FFF2-40B4-BE49-F238E27FC236}">
                <a16:creationId xmlns:a16="http://schemas.microsoft.com/office/drawing/2014/main" id="{AF9D82FA-75C4-447D-98D1-6680A72A4183}"/>
              </a:ext>
            </a:extLst>
          </p:cNvPr>
          <p:cNvGrpSpPr/>
          <p:nvPr/>
        </p:nvGrpSpPr>
        <p:grpSpPr>
          <a:xfrm>
            <a:off x="2912979" y="4440600"/>
            <a:ext cx="4984923" cy="3018665"/>
            <a:chOff x="-199410" y="6037344"/>
            <a:chExt cx="4984923" cy="3018665"/>
          </a:xfrm>
        </p:grpSpPr>
        <p:sp>
          <p:nvSpPr>
            <p:cNvPr id="34" name="Obdélník 33">
              <a:extLst>
                <a:ext uri="{FF2B5EF4-FFF2-40B4-BE49-F238E27FC236}">
                  <a16:creationId xmlns:a16="http://schemas.microsoft.com/office/drawing/2014/main" id="{5BE9C72F-7B61-42A3-91A9-8A5878425E72}"/>
                </a:ext>
              </a:extLst>
            </p:cNvPr>
            <p:cNvSpPr/>
            <p:nvPr/>
          </p:nvSpPr>
          <p:spPr>
            <a:xfrm>
              <a:off x="1791308" y="6037344"/>
              <a:ext cx="2994205" cy="7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TextovéPole 35">
              <a:extLst>
                <a:ext uri="{FF2B5EF4-FFF2-40B4-BE49-F238E27FC236}">
                  <a16:creationId xmlns:a16="http://schemas.microsoft.com/office/drawing/2014/main" id="{6DD03615-76A1-4919-9ABD-14697935DBF2}"/>
                </a:ext>
              </a:extLst>
            </p:cNvPr>
            <p:cNvSpPr txBox="1"/>
            <p:nvPr/>
          </p:nvSpPr>
          <p:spPr>
            <a:xfrm>
              <a:off x="-199410" y="8336009"/>
              <a:ext cx="2994205" cy="7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cs-CZ" sz="2000" kern="1200" dirty="0"/>
                <a:t>využití zkušeností z praxe</a:t>
              </a:r>
              <a:endParaRPr lang="en-US" sz="2000" kern="1200" dirty="0"/>
            </a:p>
          </p:txBody>
        </p:sp>
      </p:grp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6A376A6D-8AC4-4D80-954D-152BA76F9423}"/>
              </a:ext>
            </a:extLst>
          </p:cNvPr>
          <p:cNvSpPr txBox="1"/>
          <p:nvPr/>
        </p:nvSpPr>
        <p:spPr>
          <a:xfrm>
            <a:off x="7109840" y="6739265"/>
            <a:ext cx="2994205" cy="7200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0" indent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cs-CZ" sz="2000" dirty="0"/>
              <a:t>zajímavý návrh</a:t>
            </a:r>
            <a:endParaRPr lang="en-US" sz="2000" kern="1200" dirty="0"/>
          </a:p>
        </p:txBody>
      </p:sp>
    </p:spTree>
    <p:extLst>
      <p:ext uri="{BB962C8B-B14F-4D97-AF65-F5344CB8AC3E}">
        <p14:creationId xmlns:p14="http://schemas.microsoft.com/office/powerpoint/2010/main" val="2492874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801600" cy="960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AE3836D-FE0F-4589-93DD-9DEE9F46F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640" y="3570404"/>
            <a:ext cx="2888175" cy="1576027"/>
          </a:xfrm>
        </p:spPr>
        <p:txBody>
          <a:bodyPr>
            <a:normAutofit/>
          </a:bodyPr>
          <a:lstStyle/>
          <a:p>
            <a:r>
              <a:rPr lang="cs-CZ" sz="4000" b="1" dirty="0"/>
              <a:t>Cíl práce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492321" y="3080973"/>
            <a:ext cx="903515" cy="67763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360276" y="2103018"/>
            <a:ext cx="3545965" cy="1336684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879924" y="7322020"/>
            <a:ext cx="2824612" cy="1064763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64336" y="8105167"/>
            <a:ext cx="679809" cy="50985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9" name="Zástupný obsah 2">
            <a:extLst>
              <a:ext uri="{FF2B5EF4-FFF2-40B4-BE49-F238E27FC236}">
                <a16:creationId xmlns:a16="http://schemas.microsoft.com/office/drawing/2014/main" id="{676DBBBD-0912-4CB8-A3BA-1FA68BD482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2612702"/>
              </p:ext>
            </p:extLst>
          </p:nvPr>
        </p:nvGraphicFramePr>
        <p:xfrm>
          <a:off x="3937804" y="947318"/>
          <a:ext cx="6891024" cy="7706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" name="Obrázok 3">
            <a:extLst>
              <a:ext uri="{FF2B5EF4-FFF2-40B4-BE49-F238E27FC236}">
                <a16:creationId xmlns:a16="http://schemas.microsoft.com/office/drawing/2014/main" id="{8161A52B-8957-4C38-AD38-1325C96074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346" y="8816453"/>
            <a:ext cx="1950329" cy="67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738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801600" cy="960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94963" y="-355138"/>
            <a:ext cx="1919019" cy="1927784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936223" y="591004"/>
            <a:ext cx="677636" cy="903515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545656" y="917196"/>
            <a:ext cx="721845" cy="962460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824475" y="0"/>
            <a:ext cx="2977125" cy="2073171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375161" y="8561701"/>
            <a:ext cx="1569238" cy="1039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84284" y="9034400"/>
            <a:ext cx="855648" cy="566800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rázek 9" descr="Obsah obrázku text, mapa&#10;&#10;Popis byl vytvořen automaticky">
            <a:extLst>
              <a:ext uri="{FF2B5EF4-FFF2-40B4-BE49-F238E27FC236}">
                <a16:creationId xmlns:a16="http://schemas.microsoft.com/office/drawing/2014/main" id="{BEF18E8E-E165-409A-A240-CACC8D490F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6" r="22834" b="1"/>
          <a:stretch/>
        </p:blipFill>
        <p:spPr>
          <a:xfrm>
            <a:off x="4867808" y="896114"/>
            <a:ext cx="7262145" cy="7808972"/>
          </a:xfrm>
          <a:prstGeom prst="rect">
            <a:avLst/>
          </a:prstGeom>
          <a:effectLst/>
        </p:spPr>
      </p:pic>
      <p:sp>
        <p:nvSpPr>
          <p:cNvPr id="11" name="Nadpis 1">
            <a:extLst>
              <a:ext uri="{FF2B5EF4-FFF2-40B4-BE49-F238E27FC236}">
                <a16:creationId xmlns:a16="http://schemas.microsoft.com/office/drawing/2014/main" id="{F6D13B02-7ED8-46D3-A323-BC28A79B027F}"/>
              </a:ext>
            </a:extLst>
          </p:cNvPr>
          <p:cNvSpPr txBox="1">
            <a:spLocks/>
          </p:cNvSpPr>
          <p:nvPr/>
        </p:nvSpPr>
        <p:spPr>
          <a:xfrm>
            <a:off x="564546" y="3171997"/>
            <a:ext cx="3850391" cy="23472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1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dirty="0"/>
              <a:t>Umístění stavby</a:t>
            </a:r>
          </a:p>
        </p:txBody>
      </p:sp>
      <p:sp>
        <p:nvSpPr>
          <p:cNvPr id="13" name="Zástupný obsah 2">
            <a:extLst>
              <a:ext uri="{FF2B5EF4-FFF2-40B4-BE49-F238E27FC236}">
                <a16:creationId xmlns:a16="http://schemas.microsoft.com/office/drawing/2014/main" id="{0B10DD06-BBF3-4276-AF92-A26CFFBCD01B}"/>
              </a:ext>
            </a:extLst>
          </p:cNvPr>
          <p:cNvSpPr txBox="1">
            <a:spLocks/>
          </p:cNvSpPr>
          <p:nvPr/>
        </p:nvSpPr>
        <p:spPr>
          <a:xfrm>
            <a:off x="728491" y="6269505"/>
            <a:ext cx="3562155" cy="2640033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l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3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01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anose="020F0502020204030204" pitchFamily="34" charset="0"/>
              <a:buChar char="‐"/>
            </a:pPr>
            <a:r>
              <a:rPr lang="cs-CZ" sz="2000" dirty="0"/>
              <a:t>Vilová čtvrť</a:t>
            </a:r>
          </a:p>
          <a:p>
            <a:pPr>
              <a:buFont typeface="Calibri" panose="020F0502020204030204" pitchFamily="34" charset="0"/>
              <a:buChar char="‐"/>
            </a:pPr>
            <a:r>
              <a:rPr lang="cs-CZ" sz="2000" dirty="0"/>
              <a:t>Příroda a klid</a:t>
            </a:r>
          </a:p>
          <a:p>
            <a:pPr>
              <a:buFont typeface="Calibri" panose="020F0502020204030204" pitchFamily="34" charset="0"/>
              <a:buChar char="‐"/>
            </a:pPr>
            <a:r>
              <a:rPr lang="cs-CZ" sz="2000" dirty="0"/>
              <a:t>Dobrá dopravní dostupnost</a:t>
            </a:r>
          </a:p>
          <a:p>
            <a:pPr>
              <a:buFont typeface="Calibri" panose="020F0502020204030204" pitchFamily="34" charset="0"/>
              <a:buChar char="‐"/>
            </a:pPr>
            <a:r>
              <a:rPr lang="cs-CZ" sz="2000" dirty="0"/>
              <a:t>Občanská vybavenost</a:t>
            </a:r>
          </a:p>
        </p:txBody>
      </p:sp>
      <p:sp>
        <p:nvSpPr>
          <p:cNvPr id="15" name="Zástupný obsah 2">
            <a:extLst>
              <a:ext uri="{FF2B5EF4-FFF2-40B4-BE49-F238E27FC236}">
                <a16:creationId xmlns:a16="http://schemas.microsoft.com/office/drawing/2014/main" id="{2D6A11EB-EE32-4F8F-BB09-EFBFAB651BF1}"/>
              </a:ext>
            </a:extLst>
          </p:cNvPr>
          <p:cNvSpPr txBox="1">
            <a:spLocks/>
          </p:cNvSpPr>
          <p:nvPr/>
        </p:nvSpPr>
        <p:spPr>
          <a:xfrm>
            <a:off x="481149" y="4393686"/>
            <a:ext cx="3905510" cy="1779685"/>
          </a:xfrm>
          <a:prstGeom prst="rect">
            <a:avLst/>
          </a:prstGeom>
        </p:spPr>
        <p:txBody>
          <a:bodyPr>
            <a:normAutofit/>
          </a:bodyPr>
          <a:lstStyle>
            <a:lvl1pPr marL="320040" indent="-320040" algn="l" defTabSz="128016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39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601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3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02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02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8036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2044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6052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40680" indent="-320040" algn="l" defTabSz="1280160" rtl="0" eaLnBrk="1" latinLnBrk="0" hangingPunct="1">
              <a:lnSpc>
                <a:spcPct val="90000"/>
              </a:lnSpc>
              <a:spcBef>
                <a:spcPts val="700"/>
              </a:spcBef>
              <a:buFont typeface="Arial" panose="020B0604020202020204" pitchFamily="34" charset="0"/>
              <a:buChar char="•"/>
              <a:defRPr sz="2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b="1" dirty="0"/>
              <a:t>Katastrální území:</a:t>
            </a:r>
            <a:r>
              <a:rPr lang="cs-CZ" sz="2000" dirty="0"/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000" dirty="0"/>
              <a:t>     Troja (Praha7)</a:t>
            </a:r>
          </a:p>
          <a:p>
            <a:r>
              <a:rPr lang="cs-CZ" sz="2000" b="1" dirty="0"/>
              <a:t>Číslo parcely: </a:t>
            </a:r>
            <a:r>
              <a:rPr lang="cs-CZ" sz="2000" dirty="0"/>
              <a:t>65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2000" dirty="0"/>
          </a:p>
        </p:txBody>
      </p:sp>
      <p:pic>
        <p:nvPicPr>
          <p:cNvPr id="17" name="Obrázok 3">
            <a:extLst>
              <a:ext uri="{FF2B5EF4-FFF2-40B4-BE49-F238E27FC236}">
                <a16:creationId xmlns:a16="http://schemas.microsoft.com/office/drawing/2014/main" id="{A63048F5-6817-4F57-B0CA-24782814F4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346" y="8816453"/>
            <a:ext cx="1950329" cy="677198"/>
          </a:xfrm>
          <a:prstGeom prst="rect">
            <a:avLst/>
          </a:prstGeom>
        </p:spPr>
      </p:pic>
      <p:sp>
        <p:nvSpPr>
          <p:cNvPr id="19" name="Podnadpis 2">
            <a:extLst>
              <a:ext uri="{FF2B5EF4-FFF2-40B4-BE49-F238E27FC236}">
                <a16:creationId xmlns:a16="http://schemas.microsoft.com/office/drawing/2014/main" id="{E64841BE-594A-4223-BF88-FCDC96D2FD32}"/>
              </a:ext>
            </a:extLst>
          </p:cNvPr>
          <p:cNvSpPr txBox="1">
            <a:spLocks/>
          </p:cNvSpPr>
          <p:nvPr/>
        </p:nvSpPr>
        <p:spPr>
          <a:xfrm>
            <a:off x="4817317" y="8577099"/>
            <a:ext cx="1214170" cy="45730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400" dirty="0">
                <a:ln w="0"/>
              </a:rPr>
              <a:t>Zdroj: Vlastní</a:t>
            </a:r>
          </a:p>
        </p:txBody>
      </p:sp>
    </p:spTree>
    <p:extLst>
      <p:ext uri="{BB962C8B-B14F-4D97-AF65-F5344CB8AC3E}">
        <p14:creationId xmlns:p14="http://schemas.microsoft.com/office/powerpoint/2010/main" val="1042295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801600" cy="960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1512868" y="3301"/>
            <a:ext cx="1970486" cy="2472411"/>
            <a:chOff x="-648769" y="2358"/>
            <a:chExt cx="1876653" cy="176600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61116" y="8560072"/>
            <a:ext cx="903515" cy="67763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0607" y="8009551"/>
            <a:ext cx="2375064" cy="1591647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 descr="Obsah obrázku text, mapa&#10;&#10;Popis byl vytvořen automaticky">
            <a:extLst>
              <a:ext uri="{FF2B5EF4-FFF2-40B4-BE49-F238E27FC236}">
                <a16:creationId xmlns:a16="http://schemas.microsoft.com/office/drawing/2014/main" id="{C1890503-1A93-496D-8BD9-913383880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4927"/>
            <a:ext cx="12801600" cy="6351346"/>
          </a:xfrm>
          <a:prstGeom prst="rect">
            <a:avLst/>
          </a:prstGeom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15CCB7ED-7B83-453F-A7DA-857B16C4F669}"/>
              </a:ext>
            </a:extLst>
          </p:cNvPr>
          <p:cNvSpPr txBox="1">
            <a:spLocks/>
          </p:cNvSpPr>
          <p:nvPr/>
        </p:nvSpPr>
        <p:spPr>
          <a:xfrm>
            <a:off x="3985847" y="625449"/>
            <a:ext cx="4360974" cy="7289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1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/>
            <a:r>
              <a:rPr lang="cs-CZ" sz="4000" dirty="0">
                <a:solidFill>
                  <a:srgbClr val="000000"/>
                </a:solidFill>
              </a:rPr>
              <a:t>Koordinační situace</a:t>
            </a:r>
            <a:endParaRPr lang="en-US" sz="4000" dirty="0">
              <a:solidFill>
                <a:srgbClr val="000000"/>
              </a:solidFill>
            </a:endParaRPr>
          </a:p>
        </p:txBody>
      </p:sp>
      <p:pic>
        <p:nvPicPr>
          <p:cNvPr id="17" name="Obrázok 3">
            <a:extLst>
              <a:ext uri="{FF2B5EF4-FFF2-40B4-BE49-F238E27FC236}">
                <a16:creationId xmlns:a16="http://schemas.microsoft.com/office/drawing/2014/main" id="{3ECFE41B-674B-4607-B344-72D3EB9F20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346" y="8816453"/>
            <a:ext cx="1950329" cy="677198"/>
          </a:xfrm>
          <a:prstGeom prst="rect">
            <a:avLst/>
          </a:prstGeom>
        </p:spPr>
      </p:pic>
      <p:sp>
        <p:nvSpPr>
          <p:cNvPr id="19" name="Podnadpis 2">
            <a:extLst>
              <a:ext uri="{FF2B5EF4-FFF2-40B4-BE49-F238E27FC236}">
                <a16:creationId xmlns:a16="http://schemas.microsoft.com/office/drawing/2014/main" id="{976EA7E3-8605-4FAD-A5DB-1D3BD96BEB50}"/>
              </a:ext>
            </a:extLst>
          </p:cNvPr>
          <p:cNvSpPr txBox="1">
            <a:spLocks/>
          </p:cNvSpPr>
          <p:nvPr/>
        </p:nvSpPr>
        <p:spPr>
          <a:xfrm>
            <a:off x="98219" y="7939061"/>
            <a:ext cx="1214170" cy="45730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400" dirty="0">
                <a:ln w="0"/>
              </a:rPr>
              <a:t>Zdroj: Vlastní</a:t>
            </a:r>
          </a:p>
        </p:txBody>
      </p:sp>
    </p:spTree>
    <p:extLst>
      <p:ext uri="{BB962C8B-B14F-4D97-AF65-F5344CB8AC3E}">
        <p14:creationId xmlns:p14="http://schemas.microsoft.com/office/powerpoint/2010/main" val="443004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id="{C83F9D7D-8B7D-49DF-AA94-0A9A8D6710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801600" cy="9601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441127" y="2598134"/>
            <a:ext cx="5915190" cy="443639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49F1A7E4-819D-4D21-8E8B-32671A9F9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587958" y="1054726"/>
            <a:ext cx="5621527" cy="7495369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7ADF000-E083-43F4-A133-65447C1AD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8330" y="3433536"/>
            <a:ext cx="4460733" cy="2734126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4000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Návrh</a:t>
            </a:r>
            <a:r>
              <a:rPr lang="en-US" sz="4400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řešení</a:t>
            </a:r>
            <a:endParaRPr lang="en-US" sz="4400" kern="1200" dirty="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6D6E3EFD-925A-40CD-8E14-FDD4E6DDC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7528856" cy="7087097"/>
          </a:xfrm>
          <a:custGeom>
            <a:avLst/>
            <a:gdLst>
              <a:gd name="connsiteX0" fmla="*/ 7170340 w 7170340"/>
              <a:gd name="connsiteY0" fmla="*/ 0 h 5062213"/>
              <a:gd name="connsiteX1" fmla="*/ 7170340 w 7170340"/>
              <a:gd name="connsiteY1" fmla="*/ 2954084 h 5062213"/>
              <a:gd name="connsiteX2" fmla="*/ 5062211 w 7170340"/>
              <a:gd name="connsiteY2" fmla="*/ 5062213 h 5062213"/>
              <a:gd name="connsiteX3" fmla="*/ 0 w 7170340"/>
              <a:gd name="connsiteY3" fmla="*/ 2 h 5062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70340" h="5062213">
                <a:moveTo>
                  <a:pt x="7170340" y="0"/>
                </a:moveTo>
                <a:lnTo>
                  <a:pt x="7170340" y="2954084"/>
                </a:lnTo>
                <a:lnTo>
                  <a:pt x="5062211" y="5062213"/>
                </a:lnTo>
                <a:lnTo>
                  <a:pt x="0" y="2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Graphic 5" descr="Domov">
            <a:extLst>
              <a:ext uri="{FF2B5EF4-FFF2-40B4-BE49-F238E27FC236}">
                <a16:creationId xmlns:a16="http://schemas.microsoft.com/office/drawing/2014/main" id="{EA2BD5AB-2D59-46AA-90AB-FF8FA7671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0870" y="447039"/>
            <a:ext cx="3535680" cy="3535680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3A91C067-F707-44D1-A9C2-9913E6ADC6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15018" y="5767745"/>
            <a:ext cx="1219243" cy="91443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2329D9A-3D48-4B69-939D-2A480F14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49439" y="7701993"/>
            <a:ext cx="1198593" cy="898945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D5CC4CB-7B78-480A-A0AE-A8A35C08E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13422" y="7624276"/>
            <a:ext cx="534043" cy="40053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C580C66-5435-4F00-873E-679D3D504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784447" y="8312720"/>
            <a:ext cx="1000969" cy="750727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Isosceles Triangle 82">
            <a:extLst>
              <a:ext uri="{FF2B5EF4-FFF2-40B4-BE49-F238E27FC236}">
                <a16:creationId xmlns:a16="http://schemas.microsoft.com/office/drawing/2014/main" id="{B4AFD177-1A38-4FAE-87D4-840AE22C8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2230" y="7664287"/>
            <a:ext cx="2905367" cy="1936913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Obrázok 3">
            <a:extLst>
              <a:ext uri="{FF2B5EF4-FFF2-40B4-BE49-F238E27FC236}">
                <a16:creationId xmlns:a16="http://schemas.microsoft.com/office/drawing/2014/main" id="{EC951C4B-3662-4A52-B129-683EF4EC82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6346" y="8816453"/>
            <a:ext cx="1950329" cy="67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114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801600" cy="960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94963" y="-355138"/>
            <a:ext cx="1919019" cy="1927784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936223" y="591004"/>
            <a:ext cx="677636" cy="903515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545656" y="917196"/>
            <a:ext cx="721845" cy="962460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824475" y="0"/>
            <a:ext cx="2977125" cy="2073171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375161" y="8561701"/>
            <a:ext cx="1569238" cy="1039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84284" y="9034400"/>
            <a:ext cx="855648" cy="566800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odnadpis 2">
            <a:extLst>
              <a:ext uri="{FF2B5EF4-FFF2-40B4-BE49-F238E27FC236}">
                <a16:creationId xmlns:a16="http://schemas.microsoft.com/office/drawing/2014/main" id="{933876EC-ADF7-4551-ABB7-BC8CE2B3B364}"/>
              </a:ext>
            </a:extLst>
          </p:cNvPr>
          <p:cNvSpPr txBox="1">
            <a:spLocks/>
          </p:cNvSpPr>
          <p:nvPr/>
        </p:nvSpPr>
        <p:spPr>
          <a:xfrm>
            <a:off x="108934" y="8888809"/>
            <a:ext cx="1214170" cy="45730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400" dirty="0">
                <a:ln w="0"/>
              </a:rPr>
              <a:t>Zdroj: Vlastní</a:t>
            </a:r>
          </a:p>
        </p:txBody>
      </p:sp>
      <p:pic>
        <p:nvPicPr>
          <p:cNvPr id="17" name="Obrázek 16" descr="Obsah obrázku text, mapa&#10;&#10;Popis byl vytvořen automaticky">
            <a:extLst>
              <a:ext uri="{FF2B5EF4-FFF2-40B4-BE49-F238E27FC236}">
                <a16:creationId xmlns:a16="http://schemas.microsoft.com/office/drawing/2014/main" id="{23F751D3-95F5-441B-85C8-1C3C929A56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718"/>
            <a:ext cx="12801600" cy="891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640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801600" cy="960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1512868" y="3301"/>
            <a:ext cx="1970486" cy="2472411"/>
            <a:chOff x="-648769" y="2358"/>
            <a:chExt cx="1876653" cy="1766008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61116" y="8560072"/>
            <a:ext cx="903515" cy="67763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0607" y="8009551"/>
            <a:ext cx="2375064" cy="1591647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 descr="Obsah obrázku text, mapa&#10;&#10;Popis byl vytvořen automaticky">
            <a:extLst>
              <a:ext uri="{FF2B5EF4-FFF2-40B4-BE49-F238E27FC236}">
                <a16:creationId xmlns:a16="http://schemas.microsoft.com/office/drawing/2014/main" id="{C4DEAB02-A52E-4EE8-BC7B-BAF501EFAB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0" y="388396"/>
            <a:ext cx="12651479" cy="8824407"/>
          </a:xfrm>
          <a:prstGeom prst="rect">
            <a:avLst/>
          </a:prstGeom>
          <a:ln>
            <a:noFill/>
          </a:ln>
        </p:spPr>
      </p:pic>
      <p:sp>
        <p:nvSpPr>
          <p:cNvPr id="14" name="Podnadpis 2">
            <a:extLst>
              <a:ext uri="{FF2B5EF4-FFF2-40B4-BE49-F238E27FC236}">
                <a16:creationId xmlns:a16="http://schemas.microsoft.com/office/drawing/2014/main" id="{6AFF2BE9-0776-40A1-8033-5A122BFF4FD4}"/>
              </a:ext>
            </a:extLst>
          </p:cNvPr>
          <p:cNvSpPr txBox="1">
            <a:spLocks/>
          </p:cNvSpPr>
          <p:nvPr/>
        </p:nvSpPr>
        <p:spPr>
          <a:xfrm>
            <a:off x="108934" y="8888809"/>
            <a:ext cx="1214170" cy="45730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400" dirty="0">
                <a:ln w="0"/>
              </a:rPr>
              <a:t>Zdroj: Vlastní</a:t>
            </a:r>
          </a:p>
        </p:txBody>
      </p:sp>
    </p:spTree>
    <p:extLst>
      <p:ext uri="{BB962C8B-B14F-4D97-AF65-F5344CB8AC3E}">
        <p14:creationId xmlns:p14="http://schemas.microsoft.com/office/powerpoint/2010/main" val="1785581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drá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501</Words>
  <Application>Microsoft Office PowerPoint</Application>
  <PresentationFormat>A3 (297 × 420 mm)</PresentationFormat>
  <Paragraphs>107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Wingdings 2</vt:lpstr>
      <vt:lpstr>Office Theme</vt:lpstr>
      <vt:lpstr>Projekt novostavby zadaného objektu v rozsahu pro provedení stavby </vt:lpstr>
      <vt:lpstr>Obsah</vt:lpstr>
      <vt:lpstr>Motivace a důvody k řešení daného problému</vt:lpstr>
      <vt:lpstr>Cíl práce</vt:lpstr>
      <vt:lpstr>Prezentace aplikace PowerPoint</vt:lpstr>
      <vt:lpstr>Prezentace aplikace PowerPoint</vt:lpstr>
      <vt:lpstr>Návrh řešení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Návrh koncepce požární bezpečnosti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</vt:lpstr>
      <vt:lpstr>Odpověď na otázky vedoucího práce</vt:lpstr>
      <vt:lpstr>Odpověď na otázky vedoucího práce</vt:lpstr>
      <vt:lpstr>Odpověď na otázky vedoucího práce</vt:lpstr>
      <vt:lpstr>Odpověď na otázky vedoucího práce</vt:lpstr>
      <vt:lpstr>Odpovědi na otázky oponenta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novostavby zadaného objektu v rozsahu pro provedení stavby </dc:title>
  <dc:creator>Veronika Novotná</dc:creator>
  <cp:lastModifiedBy>Veronika Novotná</cp:lastModifiedBy>
  <cp:revision>14</cp:revision>
  <dcterms:created xsi:type="dcterms:W3CDTF">2020-06-10T18:52:10Z</dcterms:created>
  <dcterms:modified xsi:type="dcterms:W3CDTF">2020-06-10T21:49:19Z</dcterms:modified>
</cp:coreProperties>
</file>