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2"/>
  </p:notesMasterIdLst>
  <p:sldIdLst>
    <p:sldId id="256" r:id="rId2"/>
    <p:sldId id="257" r:id="rId3"/>
    <p:sldId id="259" r:id="rId4"/>
    <p:sldId id="263" r:id="rId5"/>
    <p:sldId id="261" r:id="rId6"/>
    <p:sldId id="270" r:id="rId7"/>
    <p:sldId id="282" r:id="rId8"/>
    <p:sldId id="277" r:id="rId9"/>
    <p:sldId id="262" r:id="rId10"/>
    <p:sldId id="266" r:id="rId11"/>
    <p:sldId id="264" r:id="rId12"/>
    <p:sldId id="265" r:id="rId13"/>
    <p:sldId id="271" r:id="rId14"/>
    <p:sldId id="283" r:id="rId15"/>
    <p:sldId id="272" r:id="rId16"/>
    <p:sldId id="273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91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F42CD-D902-457C-98FA-6DB2ABB507FB}" type="datetimeFigureOut">
              <a:rPr lang="cs-CZ" smtClean="0"/>
              <a:t>08.06.2020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098C6-715F-4544-8854-70EA2BF3A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65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098C6-715F-4544-8854-70EA2BF3A9A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33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9EED62-2B2F-4DBA-92CD-747473E64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F91707-1BB8-40E7-8ABA-127B8B494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137BB9-5CB8-4DD4-AFED-4E8AF401B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5565-00F1-4403-B432-EB7E12A911DE}" type="datetimeFigureOut">
              <a:rPr lang="cs-CZ" smtClean="0"/>
              <a:t>08.06.2020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599566-7CD5-47FC-BFDD-6080DAD25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821471-F67D-4A22-AFC2-1DBA5A76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10DE-755E-40E4-9CD8-48E06FE1E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715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FD78F-8876-44C5-85FD-3437C43B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3558124-EA01-4BC1-A06E-CE4EC929A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A58493-346A-49A9-BB41-C0F9ACB1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5565-00F1-4403-B432-EB7E12A911DE}" type="datetimeFigureOut">
              <a:rPr lang="cs-CZ" smtClean="0"/>
              <a:t>08.06.2020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C5765F-A0FB-499C-A0E0-1E67AD51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700CB0-119B-4C5F-B086-638CE94EA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10DE-755E-40E4-9CD8-48E06FE1E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28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F51C787-6F99-416B-A57E-2D34B9093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DA34E4-7C3A-4841-BC6D-04D68AB64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619165-8936-43B7-8A59-0A2CB7C86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5565-00F1-4403-B432-EB7E12A911DE}" type="datetimeFigureOut">
              <a:rPr lang="cs-CZ" smtClean="0"/>
              <a:t>08.06.2020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CE9723-187B-436E-9F50-22307B7B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D0F5C2-7A2B-4202-8F42-EF1CD644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10DE-755E-40E4-9CD8-48E06FE1E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82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438C3-944F-4E91-8B67-ED2E09D46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0A660D-5D69-45DF-AB82-D2FAF22C2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DF9A24-CEDF-4E7C-86DF-36EA613B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5565-00F1-4403-B432-EB7E12A911DE}" type="datetimeFigureOut">
              <a:rPr lang="cs-CZ" smtClean="0"/>
              <a:t>08.06.2020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FB7E10-8C99-44A9-90BA-E013F798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7ECCDF-F4C6-4462-B4C4-71318223C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10DE-755E-40E4-9CD8-48E06FE1E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11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A66D00-38B8-4811-AB09-7A826A7F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620204-BC4B-474A-8982-2E7DD9361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942749-A79A-40C8-AC5A-17AC45DC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5565-00F1-4403-B432-EB7E12A911DE}" type="datetimeFigureOut">
              <a:rPr lang="cs-CZ" smtClean="0"/>
              <a:t>08.06.2020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17E699-4BD8-463A-B407-704F68247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773398-2D12-4010-B014-1405B657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10DE-755E-40E4-9CD8-48E06FE1E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17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B5990F-609A-468A-9BED-BD9DB2C2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600D0C-604A-4B9B-8EDD-8780860B4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70CD4F2-6D04-4EEA-A1F7-96ACD8FB3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B5816B-BB99-4362-BE5F-0458819E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5565-00F1-4403-B432-EB7E12A911DE}" type="datetimeFigureOut">
              <a:rPr lang="cs-CZ" smtClean="0"/>
              <a:t>08.06.2020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746685-E0D1-4EAA-BA58-2C79A45D2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695DB3-F996-4665-A570-F2F7175D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10DE-755E-40E4-9CD8-48E06FE1E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57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1FB109-6880-40D4-B470-CD04F64A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D7C9D9-8BB3-4C7A-94C3-AF9F77628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52B1BFD-457B-4D49-89BE-AF330CA60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21E3594-0F55-4BC4-A2EA-7D4DD158A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7C28B7E-2732-4563-B30A-A3F3E0A59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707CD99-D979-464A-BAED-0C6563DC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5565-00F1-4403-B432-EB7E12A911DE}" type="datetimeFigureOut">
              <a:rPr lang="cs-CZ" smtClean="0"/>
              <a:t>08.06.2020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41B3F9B-8FDB-4281-88C6-E70DBDE9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206DE2A-FB74-4E80-A318-92E3AC4DB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10DE-755E-40E4-9CD8-48E06FE1E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96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D67467-F209-4D06-883A-F4FFEEBB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FE62696-0BB8-4D9B-B242-BDAF71DE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5565-00F1-4403-B432-EB7E12A911DE}" type="datetimeFigureOut">
              <a:rPr lang="cs-CZ" smtClean="0"/>
              <a:t>08.06.2020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D74FEB-4D48-4C93-9F7B-59C2FE334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B4731D-C64A-4F18-863D-02467BA4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10DE-755E-40E4-9CD8-48E06FE1E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8D2BA50-18FC-4FE4-BD4F-0C2A7B4E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5565-00F1-4403-B432-EB7E12A911DE}" type="datetimeFigureOut">
              <a:rPr lang="cs-CZ" smtClean="0"/>
              <a:t>08.06.2020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9BE2B76-EA9C-44B7-9E4D-44BF40DC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EAFB43-3F89-455F-BC35-7D5D389ED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10DE-755E-40E4-9CD8-48E06FE1E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64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B5D7E-CD33-469D-BCE5-9648FB98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76C860-97CC-4E28-906F-2164BA3BE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24A76CF-4857-463A-B6C3-DD3196C21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E25BA7-3CB6-4142-8D0C-F2B609873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5565-00F1-4403-B432-EB7E12A911DE}" type="datetimeFigureOut">
              <a:rPr lang="cs-CZ" smtClean="0"/>
              <a:t>08.06.2020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F46132-441B-481A-B63E-D68C8FF17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A05152-54F2-45D8-8EF8-73CE8488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10DE-755E-40E4-9CD8-48E06FE1E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9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F5CD1-065D-4734-8DB0-45AA7FDC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1B87C26-FA1E-42D0-BACF-4F2A83FE6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8A65DC-F176-4B0C-B891-A85FF6511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AD3E7D-0F5B-480C-829F-FF29E6CBA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5565-00F1-4403-B432-EB7E12A911DE}" type="datetimeFigureOut">
              <a:rPr lang="cs-CZ" smtClean="0"/>
              <a:t>08.06.2020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D4F2FB-E255-4721-A5FF-5E760828F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820CB6-B919-463C-873F-4EB8902B7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10DE-755E-40E4-9CD8-48E06FE1E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17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6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2B1F5F6-6942-4672-9F6B-BBC939545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C2AACC-DF7A-40A7-A26F-6AA53EBC5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36B568-FC98-492D-9591-C55F55029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85565-00F1-4403-B432-EB7E12A911DE}" type="datetimeFigureOut">
              <a:rPr lang="cs-CZ" smtClean="0"/>
              <a:t>08.06.2020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DC2FFF-DB47-4D23-A53B-69F95719E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ED0A21-E4F7-4290-AA4C-C668D28FD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D10DE-755E-40E4-9CD8-48E06FE1EC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51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2448272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Návrh budovy s nízkou </a:t>
            </a:r>
            <a:br>
              <a:rPr lang="cs-CZ" sz="5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cs-CZ" sz="5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spotřebou energie s </a:t>
            </a:r>
            <a:br>
              <a:rPr lang="cs-CZ" sz="5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cs-CZ" sz="5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integrovanými prvky zeleně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293096"/>
            <a:ext cx="9144000" cy="1752600"/>
          </a:xfrm>
        </p:spPr>
        <p:txBody>
          <a:bodyPr>
            <a:normAutofit/>
          </a:bodyPr>
          <a:lstStyle/>
          <a:p>
            <a:pPr algn="ctr"/>
            <a:r>
              <a:rPr lang="cs-CZ" sz="2500" dirty="0"/>
              <a:t>Vypracoval: Bc. Tomáš Novák</a:t>
            </a:r>
          </a:p>
          <a:p>
            <a:pPr algn="ctr"/>
            <a:r>
              <a:rPr lang="cs-CZ" sz="2500" dirty="0"/>
              <a:t>Vedoucí práce: Ing. Michal Kraus, Ph.D.</a:t>
            </a:r>
          </a:p>
          <a:p>
            <a:pPr algn="ctr"/>
            <a:r>
              <a:rPr lang="cs-CZ" sz="2500" dirty="0"/>
              <a:t>Oponent: Ing. Tomáš Hrdlička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" name="Skupina 7167">
            <a:extLst>
              <a:ext uri="{FF2B5EF4-FFF2-40B4-BE49-F238E27FC236}">
                <a16:creationId xmlns:a16="http://schemas.microsoft.com/office/drawing/2014/main" id="{DBF07E44-7A92-4BD8-9185-6809789E058C}"/>
              </a:ext>
            </a:extLst>
          </p:cNvPr>
          <p:cNvGrpSpPr/>
          <p:nvPr/>
        </p:nvGrpSpPr>
        <p:grpSpPr>
          <a:xfrm>
            <a:off x="0" y="0"/>
            <a:ext cx="7532733" cy="6858000"/>
            <a:chOff x="0" y="9612"/>
            <a:chExt cx="7812360" cy="6848388"/>
          </a:xfrm>
        </p:grpSpPr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AD94E561-B748-48EB-99D9-4851A228A0F3}"/>
                </a:ext>
              </a:extLst>
            </p:cNvPr>
            <p:cNvGrpSpPr/>
            <p:nvPr/>
          </p:nvGrpSpPr>
          <p:grpSpPr>
            <a:xfrm>
              <a:off x="0" y="9612"/>
              <a:ext cx="7812360" cy="6848388"/>
              <a:chOff x="683568" y="281772"/>
              <a:chExt cx="6800870" cy="6576228"/>
            </a:xfrm>
          </p:grpSpPr>
          <p:grpSp>
            <p:nvGrpSpPr>
              <p:cNvPr id="26" name="Skupina 25">
                <a:extLst>
                  <a:ext uri="{FF2B5EF4-FFF2-40B4-BE49-F238E27FC236}">
                    <a16:creationId xmlns:a16="http://schemas.microsoft.com/office/drawing/2014/main" id="{9C6714D1-8D14-4CF6-AC63-50927468C613}"/>
                  </a:ext>
                </a:extLst>
              </p:cNvPr>
              <p:cNvGrpSpPr/>
              <p:nvPr/>
            </p:nvGrpSpPr>
            <p:grpSpPr>
              <a:xfrm>
                <a:off x="683568" y="281772"/>
                <a:ext cx="6800870" cy="6576228"/>
                <a:chOff x="628650" y="116632"/>
                <a:chExt cx="6800870" cy="6576228"/>
              </a:xfrm>
            </p:grpSpPr>
            <p:grpSp>
              <p:nvGrpSpPr>
                <p:cNvPr id="22" name="Skupina 21">
                  <a:extLst>
                    <a:ext uri="{FF2B5EF4-FFF2-40B4-BE49-F238E27FC236}">
                      <a16:creationId xmlns:a16="http://schemas.microsoft.com/office/drawing/2014/main" id="{31EC1183-A511-4B14-B94A-ACE554C383EE}"/>
                    </a:ext>
                  </a:extLst>
                </p:cNvPr>
                <p:cNvGrpSpPr/>
                <p:nvPr/>
              </p:nvGrpSpPr>
              <p:grpSpPr>
                <a:xfrm>
                  <a:off x="628650" y="116632"/>
                  <a:ext cx="6800870" cy="6576228"/>
                  <a:chOff x="539327" y="119510"/>
                  <a:chExt cx="7287610" cy="6738490"/>
                </a:xfrm>
              </p:grpSpPr>
              <p:pic>
                <p:nvPicPr>
                  <p:cNvPr id="4" name="Obrázek 3">
                    <a:extLst>
                      <a:ext uri="{FF2B5EF4-FFF2-40B4-BE49-F238E27FC236}">
                        <a16:creationId xmlns:a16="http://schemas.microsoft.com/office/drawing/2014/main" id="{F5A1B190-FE73-4913-A144-97CEB209837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157" t="1743" r="10577"/>
                  <a:stretch/>
                </p:blipFill>
                <p:spPr>
                  <a:xfrm>
                    <a:off x="539327" y="119510"/>
                    <a:ext cx="7287610" cy="6738490"/>
                  </a:xfrm>
                  <a:prstGeom prst="rect">
                    <a:avLst/>
                  </a:prstGeom>
                </p:spPr>
              </p:pic>
              <p:sp>
                <p:nvSpPr>
                  <p:cNvPr id="20" name="Volný tvar: obrazec 19">
                    <a:extLst>
                      <a:ext uri="{FF2B5EF4-FFF2-40B4-BE49-F238E27FC236}">
                        <a16:creationId xmlns:a16="http://schemas.microsoft.com/office/drawing/2014/main" id="{4F0C6E1E-F5E0-4EF7-BD7F-140D477BCD2B}"/>
                      </a:ext>
                    </a:extLst>
                  </p:cNvPr>
                  <p:cNvSpPr/>
                  <p:nvPr/>
                </p:nvSpPr>
                <p:spPr>
                  <a:xfrm>
                    <a:off x="755650" y="3683000"/>
                    <a:ext cx="6705600" cy="2806700"/>
                  </a:xfrm>
                  <a:custGeom>
                    <a:avLst/>
                    <a:gdLst>
                      <a:gd name="connsiteX0" fmla="*/ 203200 w 6705600"/>
                      <a:gd name="connsiteY0" fmla="*/ 0 h 2806700"/>
                      <a:gd name="connsiteX1" fmla="*/ 3492500 w 6705600"/>
                      <a:gd name="connsiteY1" fmla="*/ 0 h 2806700"/>
                      <a:gd name="connsiteX2" fmla="*/ 3505200 w 6705600"/>
                      <a:gd name="connsiteY2" fmla="*/ 1181100 h 2806700"/>
                      <a:gd name="connsiteX3" fmla="*/ 4692650 w 6705600"/>
                      <a:gd name="connsiteY3" fmla="*/ 1181100 h 2806700"/>
                      <a:gd name="connsiteX4" fmla="*/ 4705350 w 6705600"/>
                      <a:gd name="connsiteY4" fmla="*/ 1663700 h 2806700"/>
                      <a:gd name="connsiteX5" fmla="*/ 5257800 w 6705600"/>
                      <a:gd name="connsiteY5" fmla="*/ 1663700 h 2806700"/>
                      <a:gd name="connsiteX6" fmla="*/ 6381750 w 6705600"/>
                      <a:gd name="connsiteY6" fmla="*/ 1524000 h 2806700"/>
                      <a:gd name="connsiteX7" fmla="*/ 6604000 w 6705600"/>
                      <a:gd name="connsiteY7" fmla="*/ 1524000 h 2806700"/>
                      <a:gd name="connsiteX8" fmla="*/ 6705600 w 6705600"/>
                      <a:gd name="connsiteY8" fmla="*/ 2806700 h 2806700"/>
                      <a:gd name="connsiteX9" fmla="*/ 0 w 6705600"/>
                      <a:gd name="connsiteY9" fmla="*/ 2800350 h 2806700"/>
                      <a:gd name="connsiteX10" fmla="*/ 203200 w 6705600"/>
                      <a:gd name="connsiteY10" fmla="*/ 0 h 280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705600" h="2806700">
                        <a:moveTo>
                          <a:pt x="203200" y="0"/>
                        </a:moveTo>
                        <a:lnTo>
                          <a:pt x="3492500" y="0"/>
                        </a:lnTo>
                        <a:lnTo>
                          <a:pt x="3505200" y="1181100"/>
                        </a:lnTo>
                        <a:lnTo>
                          <a:pt x="4692650" y="1181100"/>
                        </a:lnTo>
                        <a:lnTo>
                          <a:pt x="4705350" y="1663700"/>
                        </a:lnTo>
                        <a:lnTo>
                          <a:pt x="5257800" y="1663700"/>
                        </a:lnTo>
                        <a:lnTo>
                          <a:pt x="6381750" y="1524000"/>
                        </a:lnTo>
                        <a:lnTo>
                          <a:pt x="6604000" y="1524000"/>
                        </a:lnTo>
                        <a:lnTo>
                          <a:pt x="6705600" y="2806700"/>
                        </a:lnTo>
                        <a:lnTo>
                          <a:pt x="0" y="2800350"/>
                        </a:lnTo>
                        <a:lnTo>
                          <a:pt x="203200" y="0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40000"/>
                      <a:lumOff val="60000"/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1" name="Volný tvar: obrazec 20">
                    <a:extLst>
                      <a:ext uri="{FF2B5EF4-FFF2-40B4-BE49-F238E27FC236}">
                        <a16:creationId xmlns:a16="http://schemas.microsoft.com/office/drawing/2014/main" id="{5D962F21-2BDE-4A95-AE67-C0A4B01004AE}"/>
                      </a:ext>
                    </a:extLst>
                  </p:cNvPr>
                  <p:cNvSpPr/>
                  <p:nvPr/>
                </p:nvSpPr>
                <p:spPr>
                  <a:xfrm>
                    <a:off x="4067175" y="1552575"/>
                    <a:ext cx="1185863" cy="2062163"/>
                  </a:xfrm>
                  <a:custGeom>
                    <a:avLst/>
                    <a:gdLst>
                      <a:gd name="connsiteX0" fmla="*/ 890588 w 1185863"/>
                      <a:gd name="connsiteY0" fmla="*/ 0 h 2062163"/>
                      <a:gd name="connsiteX1" fmla="*/ 0 w 1185863"/>
                      <a:gd name="connsiteY1" fmla="*/ 95250 h 2062163"/>
                      <a:gd name="connsiteX2" fmla="*/ 257175 w 1185863"/>
                      <a:gd name="connsiteY2" fmla="*/ 2062163 h 2062163"/>
                      <a:gd name="connsiteX3" fmla="*/ 1185863 w 1185863"/>
                      <a:gd name="connsiteY3" fmla="*/ 1947863 h 2062163"/>
                      <a:gd name="connsiteX4" fmla="*/ 890588 w 1185863"/>
                      <a:gd name="connsiteY4" fmla="*/ 0 h 2062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5863" h="2062163">
                        <a:moveTo>
                          <a:pt x="890588" y="0"/>
                        </a:moveTo>
                        <a:lnTo>
                          <a:pt x="0" y="95250"/>
                        </a:lnTo>
                        <a:lnTo>
                          <a:pt x="257175" y="2062163"/>
                        </a:lnTo>
                        <a:lnTo>
                          <a:pt x="1185863" y="1947863"/>
                        </a:lnTo>
                        <a:lnTo>
                          <a:pt x="890588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sp>
              <p:nvSpPr>
                <p:cNvPr id="23" name="Volný tvar: obrazec 22">
                  <a:extLst>
                    <a:ext uri="{FF2B5EF4-FFF2-40B4-BE49-F238E27FC236}">
                      <a16:creationId xmlns:a16="http://schemas.microsoft.com/office/drawing/2014/main" id="{3C611B2E-F7C8-43BB-BF89-1CD9B4D534FF}"/>
                    </a:ext>
                  </a:extLst>
                </p:cNvPr>
                <p:cNvSpPr/>
                <p:nvPr/>
              </p:nvSpPr>
              <p:spPr>
                <a:xfrm>
                  <a:off x="3779912" y="255645"/>
                  <a:ext cx="2538412" cy="1800225"/>
                </a:xfrm>
                <a:custGeom>
                  <a:avLst/>
                  <a:gdLst>
                    <a:gd name="connsiteX0" fmla="*/ 0 w 2538412"/>
                    <a:gd name="connsiteY0" fmla="*/ 276225 h 1800225"/>
                    <a:gd name="connsiteX1" fmla="*/ 119062 w 2538412"/>
                    <a:gd name="connsiteY1" fmla="*/ 1281112 h 1800225"/>
                    <a:gd name="connsiteX2" fmla="*/ 1023937 w 2538412"/>
                    <a:gd name="connsiteY2" fmla="*/ 1185862 h 1800225"/>
                    <a:gd name="connsiteX3" fmla="*/ 1114425 w 2538412"/>
                    <a:gd name="connsiteY3" fmla="*/ 1800225 h 1800225"/>
                    <a:gd name="connsiteX4" fmla="*/ 1471612 w 2538412"/>
                    <a:gd name="connsiteY4" fmla="*/ 1738312 h 1800225"/>
                    <a:gd name="connsiteX5" fmla="*/ 1371600 w 2538412"/>
                    <a:gd name="connsiteY5" fmla="*/ 1138237 h 1800225"/>
                    <a:gd name="connsiteX6" fmla="*/ 2538412 w 2538412"/>
                    <a:gd name="connsiteY6" fmla="*/ 990600 h 1800225"/>
                    <a:gd name="connsiteX7" fmla="*/ 2362200 w 2538412"/>
                    <a:gd name="connsiteY7" fmla="*/ 0 h 1800225"/>
                    <a:gd name="connsiteX8" fmla="*/ 0 w 2538412"/>
                    <a:gd name="connsiteY8" fmla="*/ 276225 h 1800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38412" h="1800225">
                      <a:moveTo>
                        <a:pt x="0" y="276225"/>
                      </a:moveTo>
                      <a:lnTo>
                        <a:pt x="119062" y="1281112"/>
                      </a:lnTo>
                      <a:lnTo>
                        <a:pt x="1023937" y="1185862"/>
                      </a:lnTo>
                      <a:lnTo>
                        <a:pt x="1114425" y="1800225"/>
                      </a:lnTo>
                      <a:lnTo>
                        <a:pt x="1471612" y="1738312"/>
                      </a:lnTo>
                      <a:lnTo>
                        <a:pt x="1371600" y="1138237"/>
                      </a:lnTo>
                      <a:lnTo>
                        <a:pt x="2538412" y="990600"/>
                      </a:lnTo>
                      <a:lnTo>
                        <a:pt x="2362200" y="0"/>
                      </a:lnTo>
                      <a:lnTo>
                        <a:pt x="0" y="276225"/>
                      </a:lnTo>
                      <a:close/>
                    </a:path>
                  </a:pathLst>
                </a:custGeom>
                <a:solidFill>
                  <a:schemeClr val="accent5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" name="Volný tvar: obrazec 23">
                  <a:extLst>
                    <a:ext uri="{FF2B5EF4-FFF2-40B4-BE49-F238E27FC236}">
                      <a16:creationId xmlns:a16="http://schemas.microsoft.com/office/drawing/2014/main" id="{E971DA57-E170-447C-9C05-5D4588DBF946}"/>
                    </a:ext>
                  </a:extLst>
                </p:cNvPr>
                <p:cNvSpPr/>
                <p:nvPr/>
              </p:nvSpPr>
              <p:spPr>
                <a:xfrm>
                  <a:off x="5229225" y="1352550"/>
                  <a:ext cx="1533525" cy="2457450"/>
                </a:xfrm>
                <a:custGeom>
                  <a:avLst/>
                  <a:gdLst>
                    <a:gd name="connsiteX0" fmla="*/ 0 w 1533525"/>
                    <a:gd name="connsiteY0" fmla="*/ 100013 h 2457450"/>
                    <a:gd name="connsiteX1" fmla="*/ 371475 w 1533525"/>
                    <a:gd name="connsiteY1" fmla="*/ 2457450 h 2457450"/>
                    <a:gd name="connsiteX2" fmla="*/ 1533525 w 1533525"/>
                    <a:gd name="connsiteY2" fmla="*/ 2314575 h 2457450"/>
                    <a:gd name="connsiteX3" fmla="*/ 1204913 w 1533525"/>
                    <a:gd name="connsiteY3" fmla="*/ 576263 h 2457450"/>
                    <a:gd name="connsiteX4" fmla="*/ 1300163 w 1533525"/>
                    <a:gd name="connsiteY4" fmla="*/ 566738 h 2457450"/>
                    <a:gd name="connsiteX5" fmla="*/ 1200150 w 1533525"/>
                    <a:gd name="connsiteY5" fmla="*/ 0 h 2457450"/>
                    <a:gd name="connsiteX6" fmla="*/ 781050 w 1533525"/>
                    <a:gd name="connsiteY6" fmla="*/ 47625 h 2457450"/>
                    <a:gd name="connsiteX7" fmla="*/ 776288 w 1533525"/>
                    <a:gd name="connsiteY7" fmla="*/ 9525 h 2457450"/>
                    <a:gd name="connsiteX8" fmla="*/ 0 w 1533525"/>
                    <a:gd name="connsiteY8" fmla="*/ 100013 h 2457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33525" h="2457450">
                      <a:moveTo>
                        <a:pt x="0" y="100013"/>
                      </a:moveTo>
                      <a:lnTo>
                        <a:pt x="371475" y="2457450"/>
                      </a:lnTo>
                      <a:lnTo>
                        <a:pt x="1533525" y="2314575"/>
                      </a:lnTo>
                      <a:lnTo>
                        <a:pt x="1204913" y="576263"/>
                      </a:lnTo>
                      <a:lnTo>
                        <a:pt x="1300163" y="566738"/>
                      </a:lnTo>
                      <a:lnTo>
                        <a:pt x="1200150" y="0"/>
                      </a:lnTo>
                      <a:lnTo>
                        <a:pt x="781050" y="47625"/>
                      </a:lnTo>
                      <a:lnTo>
                        <a:pt x="776288" y="9525"/>
                      </a:lnTo>
                      <a:lnTo>
                        <a:pt x="0" y="100013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31327CE9-34CB-4815-87F9-E43EC7E41049}"/>
                  </a:ext>
                </a:extLst>
              </p:cNvPr>
              <p:cNvSpPr txBox="1"/>
              <p:nvPr/>
            </p:nvSpPr>
            <p:spPr>
              <a:xfrm>
                <a:off x="5696207" y="2359882"/>
                <a:ext cx="709395" cy="7093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BYT Č. 1 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1+KK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44,5 m</a:t>
                </a:r>
                <a:r>
                  <a:rPr lang="cs-CZ" sz="1400" baseline="30000" dirty="0">
                    <a:solidFill>
                      <a:schemeClr val="bg1"/>
                    </a:solidFill>
                  </a:rPr>
                  <a:t>2</a:t>
                </a:r>
                <a:endParaRPr lang="cs-CZ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D5761C7D-94F8-4103-8711-3468EECF724B}"/>
                  </a:ext>
                </a:extLst>
              </p:cNvPr>
              <p:cNvSpPr txBox="1"/>
              <p:nvPr/>
            </p:nvSpPr>
            <p:spPr>
              <a:xfrm>
                <a:off x="4144608" y="2269240"/>
                <a:ext cx="709395" cy="7093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BYT Č. 3 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1+KK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30,5 m</a:t>
                </a:r>
                <a:r>
                  <a:rPr lang="cs-CZ" sz="1400" baseline="30000" dirty="0">
                    <a:solidFill>
                      <a:schemeClr val="bg1"/>
                    </a:solidFill>
                  </a:rPr>
                  <a:t>2</a:t>
                </a:r>
                <a:endParaRPr lang="cs-CZ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9B8B4528-A699-4202-937B-9FF2ACB5BD61}"/>
                  </a:ext>
                </a:extLst>
              </p:cNvPr>
              <p:cNvSpPr txBox="1"/>
              <p:nvPr/>
            </p:nvSpPr>
            <p:spPr>
              <a:xfrm>
                <a:off x="4859322" y="640154"/>
                <a:ext cx="709395" cy="7093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BYT Č. 2 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2+KK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52,2 m</a:t>
                </a:r>
                <a:r>
                  <a:rPr lang="cs-CZ" sz="1400" baseline="30000" dirty="0">
                    <a:solidFill>
                      <a:schemeClr val="bg1"/>
                    </a:solidFill>
                  </a:rPr>
                  <a:t>2</a:t>
                </a:r>
                <a:endParaRPr lang="cs-CZ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631CEE20-FF3F-48F0-8BCA-D90A35034689}"/>
                  </a:ext>
                </a:extLst>
              </p:cNvPr>
              <p:cNvSpPr txBox="1"/>
              <p:nvPr/>
            </p:nvSpPr>
            <p:spPr>
              <a:xfrm>
                <a:off x="3114978" y="4919375"/>
                <a:ext cx="1953752" cy="1329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KOMERČNÍ PROSOTRY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RECEPCE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5x KANCELÁŘ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ZASEDACÍ MÍSTNOST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ZÁZEMÍ PRO ZAMĚSTNANCE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175,3 m</a:t>
                </a:r>
                <a:r>
                  <a:rPr lang="cs-CZ" sz="1400" baseline="30000" dirty="0">
                    <a:solidFill>
                      <a:schemeClr val="bg1"/>
                    </a:solidFill>
                  </a:rPr>
                  <a:t>2</a:t>
                </a:r>
                <a:endParaRPr lang="cs-CZ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5DEF9D0D-3605-4F62-A74F-0DAA9C90018B}"/>
                </a:ext>
              </a:extLst>
            </p:cNvPr>
            <p:cNvSpPr txBox="1"/>
            <p:nvPr/>
          </p:nvSpPr>
          <p:spPr>
            <a:xfrm>
              <a:off x="3992038" y="4040050"/>
              <a:ext cx="1191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SKLEPNÍ KOJE</a:t>
              </a:r>
              <a:endParaRPr lang="cs-CZ" sz="14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ovéPole 34">
              <a:extLst>
                <a:ext uri="{FF2B5EF4-FFF2-40B4-BE49-F238E27FC236}">
                  <a16:creationId xmlns:a16="http://schemas.microsoft.com/office/drawing/2014/main" id="{4E90DB6E-20DD-4DAD-9799-01E2F8A5C2B1}"/>
                </a:ext>
              </a:extLst>
            </p:cNvPr>
            <p:cNvSpPr txBox="1"/>
            <p:nvPr/>
          </p:nvSpPr>
          <p:spPr>
            <a:xfrm rot="1771191">
              <a:off x="5524605" y="4246964"/>
              <a:ext cx="1504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SCHOD. PROSTOR</a:t>
              </a:r>
              <a:endParaRPr lang="cs-CZ" sz="14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ovéPole 35">
              <a:extLst>
                <a:ext uri="{FF2B5EF4-FFF2-40B4-BE49-F238E27FC236}">
                  <a16:creationId xmlns:a16="http://schemas.microsoft.com/office/drawing/2014/main" id="{ECAD8DE1-B031-4199-AAAC-9C7DCCBC781F}"/>
                </a:ext>
              </a:extLst>
            </p:cNvPr>
            <p:cNvSpPr txBox="1"/>
            <p:nvPr/>
          </p:nvSpPr>
          <p:spPr>
            <a:xfrm>
              <a:off x="4655906" y="4278286"/>
              <a:ext cx="10549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EL. </a:t>
              </a:r>
            </a:p>
            <a:p>
              <a:pPr algn="ctr"/>
              <a:r>
                <a:rPr lang="cs-CZ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ROZVODNA</a:t>
              </a:r>
              <a:endParaRPr lang="cs-CZ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15FAF446-0A80-4766-AA89-9BEFCC2B2DA9}"/>
              </a:ext>
            </a:extLst>
          </p:cNvPr>
          <p:cNvSpPr txBox="1"/>
          <p:nvPr/>
        </p:nvSpPr>
        <p:spPr>
          <a:xfrm>
            <a:off x="7436698" y="188640"/>
            <a:ext cx="18987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DISPOZIČNÍ </a:t>
            </a:r>
          </a:p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ŘEŠENÍ 2.NP</a:t>
            </a:r>
          </a:p>
          <a:p>
            <a:pPr algn="ctr"/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1x Byt 2+KK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2x Byt 3+KK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Komerční prostory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El. rozvodna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5x sklepní koje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9A88ADD8-B733-49C5-BC01-51C5A792B7D8}"/>
              </a:ext>
            </a:extLst>
          </p:cNvPr>
          <p:cNvSpPr txBox="1"/>
          <p:nvPr/>
        </p:nvSpPr>
        <p:spPr>
          <a:xfrm>
            <a:off x="7532733" y="6581001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7" name="Skupina 5126">
            <a:extLst>
              <a:ext uri="{FF2B5EF4-FFF2-40B4-BE49-F238E27FC236}">
                <a16:creationId xmlns:a16="http://schemas.microsoft.com/office/drawing/2014/main" id="{9C17C296-107F-47D4-B803-2BA965A9D627}"/>
              </a:ext>
            </a:extLst>
          </p:cNvPr>
          <p:cNvGrpSpPr/>
          <p:nvPr/>
        </p:nvGrpSpPr>
        <p:grpSpPr>
          <a:xfrm>
            <a:off x="0" y="0"/>
            <a:ext cx="7524328" cy="6858000"/>
            <a:chOff x="0" y="0"/>
            <a:chExt cx="7572396" cy="6856778"/>
          </a:xfrm>
        </p:grpSpPr>
        <p:grpSp>
          <p:nvGrpSpPr>
            <p:cNvPr id="5126" name="Skupina 5125">
              <a:extLst>
                <a:ext uri="{FF2B5EF4-FFF2-40B4-BE49-F238E27FC236}">
                  <a16:creationId xmlns:a16="http://schemas.microsoft.com/office/drawing/2014/main" id="{FA8DEA60-FF98-48EF-9769-74D486CD7536}"/>
                </a:ext>
              </a:extLst>
            </p:cNvPr>
            <p:cNvGrpSpPr/>
            <p:nvPr/>
          </p:nvGrpSpPr>
          <p:grpSpPr>
            <a:xfrm>
              <a:off x="0" y="0"/>
              <a:ext cx="7572396" cy="6856778"/>
              <a:chOff x="1" y="1222"/>
              <a:chExt cx="7572396" cy="6856778"/>
            </a:xfrm>
          </p:grpSpPr>
          <p:grpSp>
            <p:nvGrpSpPr>
              <p:cNvPr id="5124" name="Skupina 5123">
                <a:extLst>
                  <a:ext uri="{FF2B5EF4-FFF2-40B4-BE49-F238E27FC236}">
                    <a16:creationId xmlns:a16="http://schemas.microsoft.com/office/drawing/2014/main" id="{B998CAE1-F086-4932-8C09-0857330ADBF6}"/>
                  </a:ext>
                </a:extLst>
              </p:cNvPr>
              <p:cNvGrpSpPr/>
              <p:nvPr/>
            </p:nvGrpSpPr>
            <p:grpSpPr>
              <a:xfrm>
                <a:off x="1" y="1222"/>
                <a:ext cx="7572396" cy="6856778"/>
                <a:chOff x="683569" y="631621"/>
                <a:chExt cx="6383062" cy="5594757"/>
              </a:xfrm>
            </p:grpSpPr>
            <p:grpSp>
              <p:nvGrpSpPr>
                <p:cNvPr id="31" name="Skupina 30">
                  <a:extLst>
                    <a:ext uri="{FF2B5EF4-FFF2-40B4-BE49-F238E27FC236}">
                      <a16:creationId xmlns:a16="http://schemas.microsoft.com/office/drawing/2014/main" id="{A60EF961-01DA-429A-9F26-2E0A77A8A7AE}"/>
                    </a:ext>
                  </a:extLst>
                </p:cNvPr>
                <p:cNvGrpSpPr/>
                <p:nvPr/>
              </p:nvGrpSpPr>
              <p:grpSpPr>
                <a:xfrm>
                  <a:off x="683569" y="631621"/>
                  <a:ext cx="6383062" cy="5594757"/>
                  <a:chOff x="683568" y="138499"/>
                  <a:chExt cx="7076430" cy="6581001"/>
                </a:xfrm>
              </p:grpSpPr>
              <p:pic>
                <p:nvPicPr>
                  <p:cNvPr id="4" name="Obrázek 3">
                    <a:extLst>
                      <a:ext uri="{FF2B5EF4-FFF2-40B4-BE49-F238E27FC236}">
                        <a16:creationId xmlns:a16="http://schemas.microsoft.com/office/drawing/2014/main" id="{3D8D5652-EC1D-4E5B-A984-F95D3C10BC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7342"/>
                  <a:stretch/>
                </p:blipFill>
                <p:spPr>
                  <a:xfrm>
                    <a:off x="683568" y="138499"/>
                    <a:ext cx="7076430" cy="6581001"/>
                  </a:xfrm>
                  <a:prstGeom prst="rect">
                    <a:avLst/>
                  </a:prstGeom>
                </p:spPr>
              </p:pic>
              <p:sp>
                <p:nvSpPr>
                  <p:cNvPr id="16" name="Volný tvar: obrazec 15">
                    <a:extLst>
                      <a:ext uri="{FF2B5EF4-FFF2-40B4-BE49-F238E27FC236}">
                        <a16:creationId xmlns:a16="http://schemas.microsoft.com/office/drawing/2014/main" id="{CF1F2707-0091-4D36-AFB6-D18DF2D2BC0D}"/>
                      </a:ext>
                    </a:extLst>
                  </p:cNvPr>
                  <p:cNvSpPr/>
                  <p:nvPr/>
                </p:nvSpPr>
                <p:spPr>
                  <a:xfrm>
                    <a:off x="895350" y="3708400"/>
                    <a:ext cx="1657350" cy="2705100"/>
                  </a:xfrm>
                  <a:custGeom>
                    <a:avLst/>
                    <a:gdLst>
                      <a:gd name="connsiteX0" fmla="*/ 0 w 1657350"/>
                      <a:gd name="connsiteY0" fmla="*/ 2686050 h 2705100"/>
                      <a:gd name="connsiteX1" fmla="*/ 107950 w 1657350"/>
                      <a:gd name="connsiteY1" fmla="*/ 0 h 2705100"/>
                      <a:gd name="connsiteX2" fmla="*/ 1174750 w 1657350"/>
                      <a:gd name="connsiteY2" fmla="*/ 0 h 2705100"/>
                      <a:gd name="connsiteX3" fmla="*/ 1149350 w 1657350"/>
                      <a:gd name="connsiteY3" fmla="*/ 1149350 h 2705100"/>
                      <a:gd name="connsiteX4" fmla="*/ 1657350 w 1657350"/>
                      <a:gd name="connsiteY4" fmla="*/ 1149350 h 2705100"/>
                      <a:gd name="connsiteX5" fmla="*/ 1651000 w 1657350"/>
                      <a:gd name="connsiteY5" fmla="*/ 1549400 h 2705100"/>
                      <a:gd name="connsiteX6" fmla="*/ 1136650 w 1657350"/>
                      <a:gd name="connsiteY6" fmla="*/ 1543050 h 2705100"/>
                      <a:gd name="connsiteX7" fmla="*/ 1111250 w 1657350"/>
                      <a:gd name="connsiteY7" fmla="*/ 2705100 h 2705100"/>
                      <a:gd name="connsiteX8" fmla="*/ 0 w 1657350"/>
                      <a:gd name="connsiteY8" fmla="*/ 2686050 h 2705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57350" h="2705100">
                        <a:moveTo>
                          <a:pt x="0" y="2686050"/>
                        </a:moveTo>
                        <a:lnTo>
                          <a:pt x="107950" y="0"/>
                        </a:lnTo>
                        <a:lnTo>
                          <a:pt x="1174750" y="0"/>
                        </a:lnTo>
                        <a:lnTo>
                          <a:pt x="1149350" y="1149350"/>
                        </a:lnTo>
                        <a:lnTo>
                          <a:pt x="1657350" y="1149350"/>
                        </a:lnTo>
                        <a:lnTo>
                          <a:pt x="1651000" y="1549400"/>
                        </a:lnTo>
                        <a:lnTo>
                          <a:pt x="1136650" y="1543050"/>
                        </a:lnTo>
                        <a:lnTo>
                          <a:pt x="1111250" y="2705100"/>
                        </a:lnTo>
                        <a:lnTo>
                          <a:pt x="0" y="2686050"/>
                        </a:lnTo>
                        <a:close/>
                      </a:path>
                    </a:pathLst>
                  </a:custGeom>
                  <a:solidFill>
                    <a:schemeClr val="accent2">
                      <a:alpha val="39000"/>
                    </a:scheme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4" name="Volný tvar: obrazec 23">
                    <a:extLst>
                      <a:ext uri="{FF2B5EF4-FFF2-40B4-BE49-F238E27FC236}">
                        <a16:creationId xmlns:a16="http://schemas.microsoft.com/office/drawing/2014/main" id="{AB0A9B23-5762-454A-80B1-C6E50BED990F}"/>
                      </a:ext>
                    </a:extLst>
                  </p:cNvPr>
                  <p:cNvSpPr/>
                  <p:nvPr/>
                </p:nvSpPr>
                <p:spPr>
                  <a:xfrm>
                    <a:off x="2105025" y="3714750"/>
                    <a:ext cx="2066925" cy="1082675"/>
                  </a:xfrm>
                  <a:custGeom>
                    <a:avLst/>
                    <a:gdLst>
                      <a:gd name="connsiteX0" fmla="*/ 28575 w 2066925"/>
                      <a:gd name="connsiteY0" fmla="*/ 0 h 1082675"/>
                      <a:gd name="connsiteX1" fmla="*/ 2066925 w 2066925"/>
                      <a:gd name="connsiteY1" fmla="*/ 3175 h 1082675"/>
                      <a:gd name="connsiteX2" fmla="*/ 2060575 w 2066925"/>
                      <a:gd name="connsiteY2" fmla="*/ 1082675 h 1082675"/>
                      <a:gd name="connsiteX3" fmla="*/ 0 w 2066925"/>
                      <a:gd name="connsiteY3" fmla="*/ 1069975 h 1082675"/>
                      <a:gd name="connsiteX4" fmla="*/ 28575 w 2066925"/>
                      <a:gd name="connsiteY4" fmla="*/ 0 h 1082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6925" h="1082675">
                        <a:moveTo>
                          <a:pt x="28575" y="0"/>
                        </a:moveTo>
                        <a:lnTo>
                          <a:pt x="2066925" y="3175"/>
                        </a:lnTo>
                        <a:cubicBezTo>
                          <a:pt x="2064808" y="363008"/>
                          <a:pt x="2062692" y="722842"/>
                          <a:pt x="2060575" y="1082675"/>
                        </a:cubicBezTo>
                        <a:lnTo>
                          <a:pt x="0" y="1069975"/>
                        </a:lnTo>
                        <a:lnTo>
                          <a:pt x="28575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5" name="Volný tvar: obrazec 24">
                    <a:extLst>
                      <a:ext uri="{FF2B5EF4-FFF2-40B4-BE49-F238E27FC236}">
                        <a16:creationId xmlns:a16="http://schemas.microsoft.com/office/drawing/2014/main" id="{518E5329-3E46-4EB6-8178-11EF4A3AEC01}"/>
                      </a:ext>
                    </a:extLst>
                  </p:cNvPr>
                  <p:cNvSpPr/>
                  <p:nvPr/>
                </p:nvSpPr>
                <p:spPr>
                  <a:xfrm>
                    <a:off x="2057400" y="5327650"/>
                    <a:ext cx="2686050" cy="1069975"/>
                  </a:xfrm>
                  <a:custGeom>
                    <a:avLst/>
                    <a:gdLst>
                      <a:gd name="connsiteX0" fmla="*/ 28575 w 2686050"/>
                      <a:gd name="connsiteY0" fmla="*/ 0 h 1069975"/>
                      <a:gd name="connsiteX1" fmla="*/ 2676525 w 2686050"/>
                      <a:gd name="connsiteY1" fmla="*/ 3175 h 1069975"/>
                      <a:gd name="connsiteX2" fmla="*/ 2686050 w 2686050"/>
                      <a:gd name="connsiteY2" fmla="*/ 720725 h 1069975"/>
                      <a:gd name="connsiteX3" fmla="*/ 2108200 w 2686050"/>
                      <a:gd name="connsiteY3" fmla="*/ 717550 h 1069975"/>
                      <a:gd name="connsiteX4" fmla="*/ 2101850 w 2686050"/>
                      <a:gd name="connsiteY4" fmla="*/ 1066800 h 1069975"/>
                      <a:gd name="connsiteX5" fmla="*/ 0 w 2686050"/>
                      <a:gd name="connsiteY5" fmla="*/ 1069975 h 1069975"/>
                      <a:gd name="connsiteX6" fmla="*/ 28575 w 2686050"/>
                      <a:gd name="connsiteY6" fmla="*/ 0 h 1069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86050" h="1069975">
                        <a:moveTo>
                          <a:pt x="28575" y="0"/>
                        </a:moveTo>
                        <a:lnTo>
                          <a:pt x="2676525" y="3175"/>
                        </a:lnTo>
                        <a:lnTo>
                          <a:pt x="2686050" y="720725"/>
                        </a:lnTo>
                        <a:lnTo>
                          <a:pt x="2108200" y="717550"/>
                        </a:lnTo>
                        <a:lnTo>
                          <a:pt x="2101850" y="1066800"/>
                        </a:lnTo>
                        <a:lnTo>
                          <a:pt x="0" y="1069975"/>
                        </a:lnTo>
                        <a:lnTo>
                          <a:pt x="28575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  <p:sp>
                <p:nvSpPr>
                  <p:cNvPr id="26" name="Volný tvar: obrazec 25">
                    <a:extLst>
                      <a:ext uri="{FF2B5EF4-FFF2-40B4-BE49-F238E27FC236}">
                        <a16:creationId xmlns:a16="http://schemas.microsoft.com/office/drawing/2014/main" id="{7907F0AB-BE60-41FC-913A-BDDEF38BBBE4}"/>
                      </a:ext>
                    </a:extLst>
                  </p:cNvPr>
                  <p:cNvSpPr/>
                  <p:nvPr/>
                </p:nvSpPr>
                <p:spPr>
                  <a:xfrm>
                    <a:off x="4812296" y="5193506"/>
                    <a:ext cx="2340979" cy="1221582"/>
                  </a:xfrm>
                  <a:custGeom>
                    <a:avLst/>
                    <a:gdLst>
                      <a:gd name="connsiteX0" fmla="*/ 210 w 2340979"/>
                      <a:gd name="connsiteY0" fmla="*/ 135732 h 1221582"/>
                      <a:gd name="connsiteX1" fmla="*/ 1036054 w 2340979"/>
                      <a:gd name="connsiteY1" fmla="*/ 138113 h 1221582"/>
                      <a:gd name="connsiteX2" fmla="*/ 2088567 w 2340979"/>
                      <a:gd name="connsiteY2" fmla="*/ 0 h 1221582"/>
                      <a:gd name="connsiteX3" fmla="*/ 2300498 w 2340979"/>
                      <a:gd name="connsiteY3" fmla="*/ 0 h 1221582"/>
                      <a:gd name="connsiteX4" fmla="*/ 2340979 w 2340979"/>
                      <a:gd name="connsiteY4" fmla="*/ 1221582 h 1221582"/>
                      <a:gd name="connsiteX5" fmla="*/ 571710 w 2340979"/>
                      <a:gd name="connsiteY5" fmla="*/ 1207294 h 1221582"/>
                      <a:gd name="connsiteX6" fmla="*/ 578854 w 2340979"/>
                      <a:gd name="connsiteY6" fmla="*/ 854869 h 1221582"/>
                      <a:gd name="connsiteX7" fmla="*/ 2592 w 2340979"/>
                      <a:gd name="connsiteY7" fmla="*/ 852488 h 1221582"/>
                      <a:gd name="connsiteX8" fmla="*/ 210 w 2340979"/>
                      <a:gd name="connsiteY8" fmla="*/ 135732 h 1221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0979" h="1221582">
                        <a:moveTo>
                          <a:pt x="210" y="135732"/>
                        </a:moveTo>
                        <a:lnTo>
                          <a:pt x="1036054" y="138113"/>
                        </a:lnTo>
                        <a:lnTo>
                          <a:pt x="2088567" y="0"/>
                        </a:lnTo>
                        <a:lnTo>
                          <a:pt x="2300498" y="0"/>
                        </a:lnTo>
                        <a:lnTo>
                          <a:pt x="2340979" y="1221582"/>
                        </a:lnTo>
                        <a:lnTo>
                          <a:pt x="571710" y="1207294"/>
                        </a:lnTo>
                        <a:lnTo>
                          <a:pt x="578854" y="854869"/>
                        </a:lnTo>
                        <a:lnTo>
                          <a:pt x="2592" y="852488"/>
                        </a:lnTo>
                        <a:cubicBezTo>
                          <a:pt x="1004" y="615157"/>
                          <a:pt x="-583" y="377825"/>
                          <a:pt x="210" y="135732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2000"/>
                    </a:scheme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7" name="Volný tvar: obrazec 26">
                    <a:extLst>
                      <a:ext uri="{FF2B5EF4-FFF2-40B4-BE49-F238E27FC236}">
                        <a16:creationId xmlns:a16="http://schemas.microsoft.com/office/drawing/2014/main" id="{EEFDB9D9-D57D-45C0-962E-F07BC8C614C2}"/>
                      </a:ext>
                    </a:extLst>
                  </p:cNvPr>
                  <p:cNvSpPr/>
                  <p:nvPr/>
                </p:nvSpPr>
                <p:spPr>
                  <a:xfrm>
                    <a:off x="3857625" y="280988"/>
                    <a:ext cx="2657475" cy="1876425"/>
                  </a:xfrm>
                  <a:custGeom>
                    <a:avLst/>
                    <a:gdLst>
                      <a:gd name="connsiteX0" fmla="*/ 0 w 2657475"/>
                      <a:gd name="connsiteY0" fmla="*/ 280987 h 1876425"/>
                      <a:gd name="connsiteX1" fmla="*/ 2490788 w 2657475"/>
                      <a:gd name="connsiteY1" fmla="*/ 0 h 1876425"/>
                      <a:gd name="connsiteX2" fmla="*/ 2657475 w 2657475"/>
                      <a:gd name="connsiteY2" fmla="*/ 1042987 h 1876425"/>
                      <a:gd name="connsiteX3" fmla="*/ 1443038 w 2657475"/>
                      <a:gd name="connsiteY3" fmla="*/ 1185862 h 1876425"/>
                      <a:gd name="connsiteX4" fmla="*/ 1533525 w 2657475"/>
                      <a:gd name="connsiteY4" fmla="*/ 1838325 h 1876425"/>
                      <a:gd name="connsiteX5" fmla="*/ 1157288 w 2657475"/>
                      <a:gd name="connsiteY5" fmla="*/ 1876425 h 1876425"/>
                      <a:gd name="connsiteX6" fmla="*/ 1071563 w 2657475"/>
                      <a:gd name="connsiteY6" fmla="*/ 1233487 h 1876425"/>
                      <a:gd name="connsiteX7" fmla="*/ 128588 w 2657475"/>
                      <a:gd name="connsiteY7" fmla="*/ 1333500 h 1876425"/>
                      <a:gd name="connsiteX8" fmla="*/ 0 w 2657475"/>
                      <a:gd name="connsiteY8" fmla="*/ 280987 h 1876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57475" h="1876425">
                        <a:moveTo>
                          <a:pt x="0" y="280987"/>
                        </a:moveTo>
                        <a:lnTo>
                          <a:pt x="2490788" y="0"/>
                        </a:lnTo>
                        <a:lnTo>
                          <a:pt x="2657475" y="1042987"/>
                        </a:lnTo>
                        <a:lnTo>
                          <a:pt x="1443038" y="1185862"/>
                        </a:lnTo>
                        <a:lnTo>
                          <a:pt x="1533525" y="1838325"/>
                        </a:lnTo>
                        <a:lnTo>
                          <a:pt x="1157288" y="1876425"/>
                        </a:lnTo>
                        <a:lnTo>
                          <a:pt x="1071563" y="1233487"/>
                        </a:lnTo>
                        <a:lnTo>
                          <a:pt x="128588" y="1333500"/>
                        </a:lnTo>
                        <a:lnTo>
                          <a:pt x="0" y="280987"/>
                        </a:lnTo>
                        <a:close/>
                      </a:path>
                    </a:pathLst>
                  </a:custGeom>
                  <a:solidFill>
                    <a:srgbClr val="7030A0">
                      <a:alpha val="48000"/>
                    </a:srgb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8" name="Volný tvar: obrazec 27">
                    <a:extLst>
                      <a:ext uri="{FF2B5EF4-FFF2-40B4-BE49-F238E27FC236}">
                        <a16:creationId xmlns:a16="http://schemas.microsoft.com/office/drawing/2014/main" id="{A3CEAAA3-CCD9-474E-8FFF-8B57C912C535}"/>
                      </a:ext>
                    </a:extLst>
                  </p:cNvPr>
                  <p:cNvSpPr/>
                  <p:nvPr/>
                </p:nvSpPr>
                <p:spPr>
                  <a:xfrm>
                    <a:off x="3990975" y="1585913"/>
                    <a:ext cx="1143000" cy="2062162"/>
                  </a:xfrm>
                  <a:custGeom>
                    <a:avLst/>
                    <a:gdLst>
                      <a:gd name="connsiteX0" fmla="*/ 0 w 1143000"/>
                      <a:gd name="connsiteY0" fmla="*/ 100012 h 2062162"/>
                      <a:gd name="connsiteX1" fmla="*/ 881063 w 1143000"/>
                      <a:gd name="connsiteY1" fmla="*/ 0 h 2062162"/>
                      <a:gd name="connsiteX2" fmla="*/ 1143000 w 1143000"/>
                      <a:gd name="connsiteY2" fmla="*/ 1947862 h 2062162"/>
                      <a:gd name="connsiteX3" fmla="*/ 257175 w 1143000"/>
                      <a:gd name="connsiteY3" fmla="*/ 2062162 h 2062162"/>
                      <a:gd name="connsiteX4" fmla="*/ 0 w 1143000"/>
                      <a:gd name="connsiteY4" fmla="*/ 100012 h 2062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000" h="2062162">
                        <a:moveTo>
                          <a:pt x="0" y="100012"/>
                        </a:moveTo>
                        <a:lnTo>
                          <a:pt x="881063" y="0"/>
                        </a:lnTo>
                        <a:lnTo>
                          <a:pt x="1143000" y="1947862"/>
                        </a:lnTo>
                        <a:lnTo>
                          <a:pt x="257175" y="2062162"/>
                        </a:lnTo>
                        <a:lnTo>
                          <a:pt x="0" y="100012"/>
                        </a:lnTo>
                        <a:close/>
                      </a:path>
                    </a:pathLst>
                  </a:custGeom>
                  <a:solidFill>
                    <a:schemeClr val="accent6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0" name="Volný tvar: obrazec 29">
                    <a:extLst>
                      <a:ext uri="{FF2B5EF4-FFF2-40B4-BE49-F238E27FC236}">
                        <a16:creationId xmlns:a16="http://schemas.microsoft.com/office/drawing/2014/main" id="{80EC5BC1-455E-4FBF-A6DC-1CC18EBAB249}"/>
                      </a:ext>
                    </a:extLst>
                  </p:cNvPr>
                  <p:cNvSpPr/>
                  <p:nvPr/>
                </p:nvSpPr>
                <p:spPr>
                  <a:xfrm>
                    <a:off x="5376863" y="1423988"/>
                    <a:ext cx="1533525" cy="2514600"/>
                  </a:xfrm>
                  <a:custGeom>
                    <a:avLst/>
                    <a:gdLst>
                      <a:gd name="connsiteX0" fmla="*/ 0 w 1533525"/>
                      <a:gd name="connsiteY0" fmla="*/ 100012 h 2514600"/>
                      <a:gd name="connsiteX1" fmla="*/ 342900 w 1533525"/>
                      <a:gd name="connsiteY1" fmla="*/ 2514600 h 2514600"/>
                      <a:gd name="connsiteX2" fmla="*/ 1533525 w 1533525"/>
                      <a:gd name="connsiteY2" fmla="*/ 2376487 h 2514600"/>
                      <a:gd name="connsiteX3" fmla="*/ 1266825 w 1533525"/>
                      <a:gd name="connsiteY3" fmla="*/ 771525 h 2514600"/>
                      <a:gd name="connsiteX4" fmla="*/ 1262062 w 1533525"/>
                      <a:gd name="connsiteY4" fmla="*/ 714375 h 2514600"/>
                      <a:gd name="connsiteX5" fmla="*/ 928687 w 1533525"/>
                      <a:gd name="connsiteY5" fmla="*/ 752475 h 2514600"/>
                      <a:gd name="connsiteX6" fmla="*/ 819150 w 1533525"/>
                      <a:gd name="connsiteY6" fmla="*/ 0 h 2514600"/>
                      <a:gd name="connsiteX7" fmla="*/ 0 w 1533525"/>
                      <a:gd name="connsiteY7" fmla="*/ 100012 h 2514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33525" h="2514600">
                        <a:moveTo>
                          <a:pt x="0" y="100012"/>
                        </a:moveTo>
                        <a:lnTo>
                          <a:pt x="342900" y="2514600"/>
                        </a:lnTo>
                        <a:lnTo>
                          <a:pt x="1533525" y="2376487"/>
                        </a:lnTo>
                        <a:lnTo>
                          <a:pt x="1266825" y="771525"/>
                        </a:lnTo>
                        <a:lnTo>
                          <a:pt x="1262062" y="714375"/>
                        </a:lnTo>
                        <a:lnTo>
                          <a:pt x="928687" y="752475"/>
                        </a:lnTo>
                        <a:lnTo>
                          <a:pt x="819150" y="0"/>
                        </a:lnTo>
                        <a:lnTo>
                          <a:pt x="0" y="100012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/>
                  </a:p>
                </p:txBody>
              </p:sp>
            </p:grpSp>
            <p:sp>
              <p:nvSpPr>
                <p:cNvPr id="5120" name="Volný tvar: obrazec 5119">
                  <a:extLst>
                    <a:ext uri="{FF2B5EF4-FFF2-40B4-BE49-F238E27FC236}">
                      <a16:creationId xmlns:a16="http://schemas.microsoft.com/office/drawing/2014/main" id="{F04DBB82-D233-4316-A685-7583FFFFAFA0}"/>
                    </a:ext>
                  </a:extLst>
                </p:cNvPr>
                <p:cNvSpPr/>
                <p:nvPr/>
              </p:nvSpPr>
              <p:spPr>
                <a:xfrm>
                  <a:off x="3186113" y="1433513"/>
                  <a:ext cx="333375" cy="466725"/>
                </a:xfrm>
                <a:custGeom>
                  <a:avLst/>
                  <a:gdLst>
                    <a:gd name="connsiteX0" fmla="*/ 0 w 333375"/>
                    <a:gd name="connsiteY0" fmla="*/ 23812 h 466725"/>
                    <a:gd name="connsiteX1" fmla="*/ 57150 w 333375"/>
                    <a:gd name="connsiteY1" fmla="*/ 466725 h 466725"/>
                    <a:gd name="connsiteX2" fmla="*/ 333375 w 333375"/>
                    <a:gd name="connsiteY2" fmla="*/ 442912 h 466725"/>
                    <a:gd name="connsiteX3" fmla="*/ 266700 w 333375"/>
                    <a:gd name="connsiteY3" fmla="*/ 0 h 466725"/>
                    <a:gd name="connsiteX4" fmla="*/ 0 w 333375"/>
                    <a:gd name="connsiteY4" fmla="*/ 23812 h 46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375" h="466725">
                      <a:moveTo>
                        <a:pt x="0" y="23812"/>
                      </a:moveTo>
                      <a:lnTo>
                        <a:pt x="57150" y="466725"/>
                      </a:lnTo>
                      <a:lnTo>
                        <a:pt x="333375" y="442912"/>
                      </a:lnTo>
                      <a:lnTo>
                        <a:pt x="266700" y="0"/>
                      </a:lnTo>
                      <a:lnTo>
                        <a:pt x="0" y="23812"/>
                      </a:lnTo>
                      <a:close/>
                    </a:path>
                  </a:pathLst>
                </a:custGeom>
                <a:solidFill>
                  <a:srgbClr val="7030A0">
                    <a:alpha val="48000"/>
                  </a:srgb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" name="Volný tvar: obrazec 33">
                  <a:extLst>
                    <a:ext uri="{FF2B5EF4-FFF2-40B4-BE49-F238E27FC236}">
                      <a16:creationId xmlns:a16="http://schemas.microsoft.com/office/drawing/2014/main" id="{ED7CF06C-2044-4DD3-9368-10B81A506440}"/>
                    </a:ext>
                  </a:extLst>
                </p:cNvPr>
                <p:cNvSpPr/>
                <p:nvPr/>
              </p:nvSpPr>
              <p:spPr>
                <a:xfrm>
                  <a:off x="3333531" y="2559979"/>
                  <a:ext cx="333375" cy="466725"/>
                </a:xfrm>
                <a:custGeom>
                  <a:avLst/>
                  <a:gdLst>
                    <a:gd name="connsiteX0" fmla="*/ 0 w 333375"/>
                    <a:gd name="connsiteY0" fmla="*/ 23812 h 466725"/>
                    <a:gd name="connsiteX1" fmla="*/ 57150 w 333375"/>
                    <a:gd name="connsiteY1" fmla="*/ 466725 h 466725"/>
                    <a:gd name="connsiteX2" fmla="*/ 333375 w 333375"/>
                    <a:gd name="connsiteY2" fmla="*/ 442912 h 466725"/>
                    <a:gd name="connsiteX3" fmla="*/ 266700 w 333375"/>
                    <a:gd name="connsiteY3" fmla="*/ 0 h 466725"/>
                    <a:gd name="connsiteX4" fmla="*/ 0 w 333375"/>
                    <a:gd name="connsiteY4" fmla="*/ 23812 h 46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375" h="466725">
                      <a:moveTo>
                        <a:pt x="0" y="23812"/>
                      </a:moveTo>
                      <a:lnTo>
                        <a:pt x="57150" y="466725"/>
                      </a:lnTo>
                      <a:lnTo>
                        <a:pt x="333375" y="442912"/>
                      </a:lnTo>
                      <a:lnTo>
                        <a:pt x="266700" y="0"/>
                      </a:lnTo>
                      <a:lnTo>
                        <a:pt x="0" y="23812"/>
                      </a:lnTo>
                      <a:close/>
                    </a:path>
                  </a:pathLst>
                </a:custGeom>
                <a:solidFill>
                  <a:schemeClr val="accent6">
                    <a:alpha val="48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5" name="Volný tvar: obrazec 34">
                  <a:extLst>
                    <a:ext uri="{FF2B5EF4-FFF2-40B4-BE49-F238E27FC236}">
                      <a16:creationId xmlns:a16="http://schemas.microsoft.com/office/drawing/2014/main" id="{8BFB08CC-F2E9-46EA-839E-3AB657E3F841}"/>
                    </a:ext>
                  </a:extLst>
                </p:cNvPr>
                <p:cNvSpPr/>
                <p:nvPr/>
              </p:nvSpPr>
              <p:spPr>
                <a:xfrm>
                  <a:off x="5737845" y="1825201"/>
                  <a:ext cx="333375" cy="451672"/>
                </a:xfrm>
                <a:custGeom>
                  <a:avLst/>
                  <a:gdLst>
                    <a:gd name="connsiteX0" fmla="*/ 0 w 333375"/>
                    <a:gd name="connsiteY0" fmla="*/ 23812 h 466725"/>
                    <a:gd name="connsiteX1" fmla="*/ 57150 w 333375"/>
                    <a:gd name="connsiteY1" fmla="*/ 466725 h 466725"/>
                    <a:gd name="connsiteX2" fmla="*/ 333375 w 333375"/>
                    <a:gd name="connsiteY2" fmla="*/ 442912 h 466725"/>
                    <a:gd name="connsiteX3" fmla="*/ 266700 w 333375"/>
                    <a:gd name="connsiteY3" fmla="*/ 0 h 466725"/>
                    <a:gd name="connsiteX4" fmla="*/ 0 w 333375"/>
                    <a:gd name="connsiteY4" fmla="*/ 23812 h 46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375" h="466725">
                      <a:moveTo>
                        <a:pt x="0" y="23812"/>
                      </a:moveTo>
                      <a:lnTo>
                        <a:pt x="57150" y="466725"/>
                      </a:lnTo>
                      <a:lnTo>
                        <a:pt x="333375" y="442912"/>
                      </a:lnTo>
                      <a:lnTo>
                        <a:pt x="266700" y="0"/>
                      </a:lnTo>
                      <a:lnTo>
                        <a:pt x="0" y="23812"/>
                      </a:lnTo>
                      <a:close/>
                    </a:path>
                  </a:pathLst>
                </a:custGeom>
                <a:solidFill>
                  <a:srgbClr val="FF0000">
                    <a:alpha val="30000"/>
                  </a:srgb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121" name="Volný tvar: obrazec 5120">
                  <a:extLst>
                    <a:ext uri="{FF2B5EF4-FFF2-40B4-BE49-F238E27FC236}">
                      <a16:creationId xmlns:a16="http://schemas.microsoft.com/office/drawing/2014/main" id="{6AD43B26-83EB-40C4-8710-C4F432542260}"/>
                    </a:ext>
                  </a:extLst>
                </p:cNvPr>
                <p:cNvSpPr/>
                <p:nvPr/>
              </p:nvSpPr>
              <p:spPr>
                <a:xfrm>
                  <a:off x="1371600" y="3321844"/>
                  <a:ext cx="481013" cy="242887"/>
                </a:xfrm>
                <a:custGeom>
                  <a:avLst/>
                  <a:gdLst>
                    <a:gd name="connsiteX0" fmla="*/ 7144 w 481013"/>
                    <a:gd name="connsiteY0" fmla="*/ 2381 h 242887"/>
                    <a:gd name="connsiteX1" fmla="*/ 0 w 481013"/>
                    <a:gd name="connsiteY1" fmla="*/ 233362 h 242887"/>
                    <a:gd name="connsiteX2" fmla="*/ 473869 w 481013"/>
                    <a:gd name="connsiteY2" fmla="*/ 242887 h 242887"/>
                    <a:gd name="connsiteX3" fmla="*/ 481013 w 481013"/>
                    <a:gd name="connsiteY3" fmla="*/ 0 h 242887"/>
                    <a:gd name="connsiteX4" fmla="*/ 7144 w 481013"/>
                    <a:gd name="connsiteY4" fmla="*/ 2381 h 242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1013" h="242887">
                      <a:moveTo>
                        <a:pt x="7144" y="2381"/>
                      </a:moveTo>
                      <a:lnTo>
                        <a:pt x="0" y="233362"/>
                      </a:lnTo>
                      <a:lnTo>
                        <a:pt x="473869" y="242887"/>
                      </a:lnTo>
                      <a:lnTo>
                        <a:pt x="481013" y="0"/>
                      </a:lnTo>
                      <a:lnTo>
                        <a:pt x="7144" y="2381"/>
                      </a:lnTo>
                      <a:close/>
                    </a:path>
                  </a:pathLst>
                </a:custGeom>
                <a:solidFill>
                  <a:schemeClr val="accent2">
                    <a:alpha val="39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7" name="Volný tvar: obrazec 36">
                  <a:extLst>
                    <a:ext uri="{FF2B5EF4-FFF2-40B4-BE49-F238E27FC236}">
                      <a16:creationId xmlns:a16="http://schemas.microsoft.com/office/drawing/2014/main" id="{8A08463D-45D1-4E1F-B705-DB1B748923B3}"/>
                    </a:ext>
                  </a:extLst>
                </p:cNvPr>
                <p:cNvSpPr/>
                <p:nvPr/>
              </p:nvSpPr>
              <p:spPr>
                <a:xfrm>
                  <a:off x="2394670" y="3325102"/>
                  <a:ext cx="481013" cy="242887"/>
                </a:xfrm>
                <a:custGeom>
                  <a:avLst/>
                  <a:gdLst>
                    <a:gd name="connsiteX0" fmla="*/ 7144 w 481013"/>
                    <a:gd name="connsiteY0" fmla="*/ 2381 h 242887"/>
                    <a:gd name="connsiteX1" fmla="*/ 0 w 481013"/>
                    <a:gd name="connsiteY1" fmla="*/ 233362 h 242887"/>
                    <a:gd name="connsiteX2" fmla="*/ 473869 w 481013"/>
                    <a:gd name="connsiteY2" fmla="*/ 242887 h 242887"/>
                    <a:gd name="connsiteX3" fmla="*/ 481013 w 481013"/>
                    <a:gd name="connsiteY3" fmla="*/ 0 h 242887"/>
                    <a:gd name="connsiteX4" fmla="*/ 7144 w 481013"/>
                    <a:gd name="connsiteY4" fmla="*/ 2381 h 242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1013" h="242887">
                      <a:moveTo>
                        <a:pt x="7144" y="2381"/>
                      </a:moveTo>
                      <a:lnTo>
                        <a:pt x="0" y="233362"/>
                      </a:lnTo>
                      <a:lnTo>
                        <a:pt x="473869" y="242887"/>
                      </a:lnTo>
                      <a:lnTo>
                        <a:pt x="481013" y="0"/>
                      </a:lnTo>
                      <a:lnTo>
                        <a:pt x="7144" y="2381"/>
                      </a:lnTo>
                      <a:close/>
                    </a:path>
                  </a:pathLst>
                </a:cu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123" name="Volný tvar: obrazec 5122">
                  <a:extLst>
                    <a:ext uri="{FF2B5EF4-FFF2-40B4-BE49-F238E27FC236}">
                      <a16:creationId xmlns:a16="http://schemas.microsoft.com/office/drawing/2014/main" id="{A0B1C21D-D56A-46D5-B64F-E7786611A93B}"/>
                    </a:ext>
                  </a:extLst>
                </p:cNvPr>
                <p:cNvSpPr/>
                <p:nvPr/>
              </p:nvSpPr>
              <p:spPr>
                <a:xfrm>
                  <a:off x="3933825" y="5748338"/>
                  <a:ext cx="438150" cy="285750"/>
                </a:xfrm>
                <a:custGeom>
                  <a:avLst/>
                  <a:gdLst>
                    <a:gd name="connsiteX0" fmla="*/ 0 w 438150"/>
                    <a:gd name="connsiteY0" fmla="*/ 2381 h 285750"/>
                    <a:gd name="connsiteX1" fmla="*/ 7144 w 438150"/>
                    <a:gd name="connsiteY1" fmla="*/ 285750 h 285750"/>
                    <a:gd name="connsiteX2" fmla="*/ 438150 w 438150"/>
                    <a:gd name="connsiteY2" fmla="*/ 285750 h 285750"/>
                    <a:gd name="connsiteX3" fmla="*/ 433388 w 438150"/>
                    <a:gd name="connsiteY3" fmla="*/ 0 h 285750"/>
                    <a:gd name="connsiteX4" fmla="*/ 0 w 438150"/>
                    <a:gd name="connsiteY4" fmla="*/ 2381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8150" h="285750">
                      <a:moveTo>
                        <a:pt x="0" y="2381"/>
                      </a:moveTo>
                      <a:lnTo>
                        <a:pt x="7144" y="285750"/>
                      </a:lnTo>
                      <a:lnTo>
                        <a:pt x="438150" y="285750"/>
                      </a:lnTo>
                      <a:cubicBezTo>
                        <a:pt x="436563" y="190500"/>
                        <a:pt x="434975" y="95250"/>
                        <a:pt x="433388" y="0"/>
                      </a:cubicBezTo>
                      <a:lnTo>
                        <a:pt x="0" y="2381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0" name="Volný tvar: obrazec 39">
                  <a:extLst>
                    <a:ext uri="{FF2B5EF4-FFF2-40B4-BE49-F238E27FC236}">
                      <a16:creationId xmlns:a16="http://schemas.microsoft.com/office/drawing/2014/main" id="{55315487-D3AC-4293-BC57-A4EADB381FAB}"/>
                    </a:ext>
                  </a:extLst>
                </p:cNvPr>
                <p:cNvSpPr/>
                <p:nvPr/>
              </p:nvSpPr>
              <p:spPr>
                <a:xfrm>
                  <a:off x="4382730" y="5748338"/>
                  <a:ext cx="438150" cy="285750"/>
                </a:xfrm>
                <a:custGeom>
                  <a:avLst/>
                  <a:gdLst>
                    <a:gd name="connsiteX0" fmla="*/ 0 w 438150"/>
                    <a:gd name="connsiteY0" fmla="*/ 2381 h 285750"/>
                    <a:gd name="connsiteX1" fmla="*/ 7144 w 438150"/>
                    <a:gd name="connsiteY1" fmla="*/ 285750 h 285750"/>
                    <a:gd name="connsiteX2" fmla="*/ 438150 w 438150"/>
                    <a:gd name="connsiteY2" fmla="*/ 285750 h 285750"/>
                    <a:gd name="connsiteX3" fmla="*/ 433388 w 438150"/>
                    <a:gd name="connsiteY3" fmla="*/ 0 h 285750"/>
                    <a:gd name="connsiteX4" fmla="*/ 0 w 438150"/>
                    <a:gd name="connsiteY4" fmla="*/ 2381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8150" h="285750">
                      <a:moveTo>
                        <a:pt x="0" y="2381"/>
                      </a:moveTo>
                      <a:lnTo>
                        <a:pt x="7144" y="285750"/>
                      </a:lnTo>
                      <a:lnTo>
                        <a:pt x="438150" y="285750"/>
                      </a:lnTo>
                      <a:cubicBezTo>
                        <a:pt x="436563" y="190500"/>
                        <a:pt x="434975" y="95250"/>
                        <a:pt x="433388" y="0"/>
                      </a:cubicBezTo>
                      <a:lnTo>
                        <a:pt x="0" y="2381"/>
                      </a:lnTo>
                      <a:close/>
                    </a:path>
                  </a:pathLst>
                </a:custGeom>
                <a:solidFill>
                  <a:schemeClr val="accent4">
                    <a:alpha val="3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A16475BD-39D3-478F-AEB0-5659D583F9EB}"/>
                  </a:ext>
                </a:extLst>
              </p:cNvPr>
              <p:cNvSpPr txBox="1"/>
              <p:nvPr/>
            </p:nvSpPr>
            <p:spPr>
              <a:xfrm>
                <a:off x="5363358" y="2406229"/>
                <a:ext cx="897920" cy="769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BYT Č. 4 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1+KK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44,5 m</a:t>
                </a:r>
                <a:r>
                  <a:rPr lang="cs-CZ" sz="1400" baseline="30000" dirty="0">
                    <a:solidFill>
                      <a:schemeClr val="bg1"/>
                    </a:solidFill>
                  </a:rPr>
                  <a:t>2</a:t>
                </a:r>
                <a:endParaRPr lang="cs-CZ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42FA221A-BD2B-4764-9655-0DB1036DF0D3}"/>
                  </a:ext>
                </a:extLst>
              </p:cNvPr>
              <p:cNvSpPr txBox="1"/>
              <p:nvPr/>
            </p:nvSpPr>
            <p:spPr>
              <a:xfrm>
                <a:off x="3636383" y="1997034"/>
                <a:ext cx="897920" cy="769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BYT Č. 6 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1+KK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30,5 m</a:t>
                </a:r>
                <a:r>
                  <a:rPr lang="cs-CZ" sz="1400" baseline="30000" dirty="0">
                    <a:solidFill>
                      <a:schemeClr val="bg1"/>
                    </a:solidFill>
                  </a:rPr>
                  <a:t>2</a:t>
                </a:r>
                <a:endParaRPr lang="cs-CZ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9D3733ED-F613-41B9-B2A4-A3B3AC89A443}"/>
                  </a:ext>
                </a:extLst>
              </p:cNvPr>
              <p:cNvSpPr txBox="1"/>
              <p:nvPr/>
            </p:nvSpPr>
            <p:spPr>
              <a:xfrm>
                <a:off x="4428825" y="455137"/>
                <a:ext cx="897920" cy="769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BYT Č. 5 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2+KK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52,2 m</a:t>
                </a:r>
                <a:r>
                  <a:rPr lang="cs-CZ" sz="1400" baseline="30000" dirty="0">
                    <a:solidFill>
                      <a:schemeClr val="bg1"/>
                    </a:solidFill>
                  </a:rPr>
                  <a:t>2</a:t>
                </a:r>
                <a:endParaRPr lang="cs-CZ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B0B6AFFB-3726-4044-AD5D-01FC936E1295}"/>
                  </a:ext>
                </a:extLst>
              </p:cNvPr>
              <p:cNvSpPr txBox="1"/>
              <p:nvPr/>
            </p:nvSpPr>
            <p:spPr>
              <a:xfrm>
                <a:off x="2182733" y="3814628"/>
                <a:ext cx="77482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BYT Č. 7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1+KK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35,8 m</a:t>
                </a:r>
                <a:r>
                  <a:rPr lang="cs-CZ" sz="1400" baseline="30000" dirty="0">
                    <a:solidFill>
                      <a:schemeClr val="bg1"/>
                    </a:solidFill>
                  </a:rPr>
                  <a:t>2</a:t>
                </a:r>
                <a:endParaRPr lang="cs-CZ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588F8D4D-1C42-40A3-818E-E8EF7A67AC8E}"/>
                  </a:ext>
                </a:extLst>
              </p:cNvPr>
              <p:cNvSpPr txBox="1"/>
              <p:nvPr/>
            </p:nvSpPr>
            <p:spPr>
              <a:xfrm>
                <a:off x="480360" y="4135155"/>
                <a:ext cx="77482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BYT Č. 8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2+KK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44,2 m</a:t>
                </a:r>
                <a:r>
                  <a:rPr lang="cs-CZ" sz="1400" baseline="30000" dirty="0">
                    <a:solidFill>
                      <a:schemeClr val="bg1"/>
                    </a:solidFill>
                  </a:rPr>
                  <a:t>2</a:t>
                </a:r>
                <a:endParaRPr lang="cs-CZ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6C24091B-F8AC-411B-9D89-BD87E5A82B98}"/>
                  </a:ext>
                </a:extLst>
              </p:cNvPr>
              <p:cNvSpPr txBox="1"/>
              <p:nvPr/>
            </p:nvSpPr>
            <p:spPr>
              <a:xfrm>
                <a:off x="2343560" y="5465505"/>
                <a:ext cx="77482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BYT Č. 9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1+KK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39,1 m</a:t>
                </a:r>
                <a:r>
                  <a:rPr lang="cs-CZ" sz="1400" baseline="30000" dirty="0">
                    <a:solidFill>
                      <a:schemeClr val="bg1"/>
                    </a:solidFill>
                  </a:rPr>
                  <a:t>2</a:t>
                </a:r>
                <a:endParaRPr lang="cs-CZ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2C1B3C99-2165-4D41-9A4C-4CFE1FD1EA3F}"/>
                  </a:ext>
                </a:extLst>
              </p:cNvPr>
              <p:cNvSpPr txBox="1"/>
              <p:nvPr/>
            </p:nvSpPr>
            <p:spPr>
              <a:xfrm>
                <a:off x="5142718" y="5507985"/>
                <a:ext cx="86619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BYT Č. 10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1+KK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41,87 m</a:t>
                </a:r>
                <a:r>
                  <a:rPr lang="cs-CZ" sz="1400" baseline="30000" dirty="0">
                    <a:solidFill>
                      <a:schemeClr val="bg1"/>
                    </a:solidFill>
                  </a:rPr>
                  <a:t>2</a:t>
                </a:r>
                <a:endParaRPr lang="cs-CZ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2CA82C3A-E017-427F-A118-00446C97BE9B}"/>
                </a:ext>
              </a:extLst>
            </p:cNvPr>
            <p:cNvSpPr txBox="1"/>
            <p:nvPr/>
          </p:nvSpPr>
          <p:spPr>
            <a:xfrm rot="1772548">
              <a:off x="5143739" y="4290983"/>
              <a:ext cx="1504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SCHOD. PROSTOR</a:t>
              </a:r>
              <a:endParaRPr lang="cs-CZ" sz="1400" dirty="0">
                <a:solidFill>
                  <a:schemeClr val="bg1"/>
                </a:solidFill>
              </a:endParaRPr>
            </a:p>
          </p:txBody>
        </p:sp>
        <p:sp>
          <p:nvSpPr>
            <p:cNvPr id="52" name="TextovéPole 51">
              <a:extLst>
                <a:ext uri="{FF2B5EF4-FFF2-40B4-BE49-F238E27FC236}">
                  <a16:creationId xmlns:a16="http://schemas.microsoft.com/office/drawing/2014/main" id="{F6286100-EBCF-4CD5-9312-BC40320EE509}"/>
                </a:ext>
              </a:extLst>
            </p:cNvPr>
            <p:cNvSpPr txBox="1"/>
            <p:nvPr/>
          </p:nvSpPr>
          <p:spPr>
            <a:xfrm>
              <a:off x="3753673" y="4154566"/>
              <a:ext cx="1191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SKLEPNÍ KOJE</a:t>
              </a:r>
              <a:endParaRPr lang="cs-CZ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E3DB9B9D-6C25-490E-AF98-D33E5792032E}"/>
              </a:ext>
            </a:extLst>
          </p:cNvPr>
          <p:cNvSpPr txBox="1"/>
          <p:nvPr/>
        </p:nvSpPr>
        <p:spPr>
          <a:xfrm>
            <a:off x="7481812" y="182733"/>
            <a:ext cx="19213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DISPOZIČNÍ </a:t>
            </a:r>
          </a:p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ŘEŠENÍ 3.NP</a:t>
            </a:r>
          </a:p>
          <a:p>
            <a:pPr algn="ctr"/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2x Byt 2+KK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5x Byt 1+KK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Úklid. místnost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6x sklepní koje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D365C4F4-A206-4A3A-B245-F7DD40651D0F}"/>
              </a:ext>
            </a:extLst>
          </p:cNvPr>
          <p:cNvSpPr txBox="1"/>
          <p:nvPr/>
        </p:nvSpPr>
        <p:spPr>
          <a:xfrm>
            <a:off x="7532733" y="6581001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ovéPole 16"/>
          <p:cNvSpPr txBox="1"/>
          <p:nvPr/>
        </p:nvSpPr>
        <p:spPr>
          <a:xfrm>
            <a:off x="7532733" y="6581001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E529D7D0-0043-47C5-B6E0-F1FBAA5F8C74}"/>
              </a:ext>
            </a:extLst>
          </p:cNvPr>
          <p:cNvSpPr txBox="1"/>
          <p:nvPr/>
        </p:nvSpPr>
        <p:spPr>
          <a:xfrm>
            <a:off x="623629" y="4184456"/>
            <a:ext cx="8661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BYT Č. 13</a:t>
            </a:r>
          </a:p>
          <a:p>
            <a:pPr algn="ctr"/>
            <a:r>
              <a:rPr lang="cs-CZ" sz="1400" dirty="0">
                <a:solidFill>
                  <a:schemeClr val="bg1"/>
                </a:solidFill>
              </a:rPr>
              <a:t>2+KK</a:t>
            </a:r>
          </a:p>
          <a:p>
            <a:pPr algn="ctr"/>
            <a:r>
              <a:rPr lang="cs-CZ" sz="1400" dirty="0">
                <a:solidFill>
                  <a:schemeClr val="bg1"/>
                </a:solidFill>
              </a:rPr>
              <a:t>57,8 m</a:t>
            </a:r>
            <a:r>
              <a:rPr lang="cs-CZ" sz="1400" baseline="30000" dirty="0">
                <a:solidFill>
                  <a:schemeClr val="bg1"/>
                </a:solidFill>
              </a:rPr>
              <a:t>2</a:t>
            </a:r>
            <a:endParaRPr lang="cs-CZ" sz="1400" dirty="0">
              <a:solidFill>
                <a:schemeClr val="bg1"/>
              </a:solidFill>
            </a:endParaRPr>
          </a:p>
        </p:txBody>
      </p:sp>
      <p:grpSp>
        <p:nvGrpSpPr>
          <p:cNvPr id="6147" name="Skupina 6146">
            <a:extLst>
              <a:ext uri="{FF2B5EF4-FFF2-40B4-BE49-F238E27FC236}">
                <a16:creationId xmlns:a16="http://schemas.microsoft.com/office/drawing/2014/main" id="{6AA156AD-E067-4C45-817A-D4CE6092EEE8}"/>
              </a:ext>
            </a:extLst>
          </p:cNvPr>
          <p:cNvGrpSpPr/>
          <p:nvPr/>
        </p:nvGrpSpPr>
        <p:grpSpPr>
          <a:xfrm>
            <a:off x="-1563" y="4217"/>
            <a:ext cx="7534296" cy="6858000"/>
            <a:chOff x="-1563" y="4217"/>
            <a:chExt cx="7534296" cy="6858000"/>
          </a:xfrm>
        </p:grpSpPr>
        <p:grpSp>
          <p:nvGrpSpPr>
            <p:cNvPr id="6145" name="Skupina 6144">
              <a:extLst>
                <a:ext uri="{FF2B5EF4-FFF2-40B4-BE49-F238E27FC236}">
                  <a16:creationId xmlns:a16="http://schemas.microsoft.com/office/drawing/2014/main" id="{20933977-9885-415F-8841-A5D255A32A74}"/>
                </a:ext>
              </a:extLst>
            </p:cNvPr>
            <p:cNvGrpSpPr/>
            <p:nvPr/>
          </p:nvGrpSpPr>
          <p:grpSpPr>
            <a:xfrm>
              <a:off x="-1563" y="4217"/>
              <a:ext cx="7534296" cy="6858000"/>
              <a:chOff x="38100" y="0"/>
              <a:chExt cx="7534296" cy="6858000"/>
            </a:xfrm>
          </p:grpSpPr>
          <p:grpSp>
            <p:nvGrpSpPr>
              <p:cNvPr id="6144" name="Skupina 6143">
                <a:extLst>
                  <a:ext uri="{FF2B5EF4-FFF2-40B4-BE49-F238E27FC236}">
                    <a16:creationId xmlns:a16="http://schemas.microsoft.com/office/drawing/2014/main" id="{32FE19B4-E20F-493F-94C7-D5A1151161F2}"/>
                  </a:ext>
                </a:extLst>
              </p:cNvPr>
              <p:cNvGrpSpPr/>
              <p:nvPr/>
            </p:nvGrpSpPr>
            <p:grpSpPr>
              <a:xfrm>
                <a:off x="38100" y="0"/>
                <a:ext cx="7534296" cy="6858000"/>
                <a:chOff x="899592" y="620688"/>
                <a:chExt cx="6200042" cy="5832648"/>
              </a:xfrm>
            </p:grpSpPr>
            <p:pic>
              <p:nvPicPr>
                <p:cNvPr id="19" name="Obrázek 18">
                  <a:extLst>
                    <a:ext uri="{FF2B5EF4-FFF2-40B4-BE49-F238E27FC236}">
                      <a16:creationId xmlns:a16="http://schemas.microsoft.com/office/drawing/2014/main" id="{0C9DF8BB-6A30-4AAE-8650-C649281865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609"/>
                <a:stretch/>
              </p:blipFill>
              <p:spPr>
                <a:xfrm>
                  <a:off x="899592" y="620688"/>
                  <a:ext cx="6200042" cy="5832648"/>
                </a:xfrm>
                <a:prstGeom prst="rect">
                  <a:avLst/>
                </a:prstGeom>
              </p:spPr>
            </p:pic>
            <p:sp>
              <p:nvSpPr>
                <p:cNvPr id="22" name="Volný tvar: obrazec 21">
                  <a:extLst>
                    <a:ext uri="{FF2B5EF4-FFF2-40B4-BE49-F238E27FC236}">
                      <a16:creationId xmlns:a16="http://schemas.microsoft.com/office/drawing/2014/main" id="{ABD67907-471B-4AB4-9EF0-D69E2DBA946D}"/>
                    </a:ext>
                  </a:extLst>
                </p:cNvPr>
                <p:cNvSpPr/>
                <p:nvPr/>
              </p:nvSpPr>
              <p:spPr>
                <a:xfrm>
                  <a:off x="1200150" y="3752850"/>
                  <a:ext cx="1947863" cy="2109788"/>
                </a:xfrm>
                <a:custGeom>
                  <a:avLst/>
                  <a:gdLst>
                    <a:gd name="connsiteX0" fmla="*/ 33338 w 1947863"/>
                    <a:gd name="connsiteY0" fmla="*/ 9525 h 2109788"/>
                    <a:gd name="connsiteX1" fmla="*/ 990600 w 1947863"/>
                    <a:gd name="connsiteY1" fmla="*/ 0 h 2109788"/>
                    <a:gd name="connsiteX2" fmla="*/ 981075 w 1947863"/>
                    <a:gd name="connsiteY2" fmla="*/ 1042988 h 2109788"/>
                    <a:gd name="connsiteX3" fmla="*/ 1452563 w 1947863"/>
                    <a:gd name="connsiteY3" fmla="*/ 1038225 h 2109788"/>
                    <a:gd name="connsiteX4" fmla="*/ 1462088 w 1947863"/>
                    <a:gd name="connsiteY4" fmla="*/ 1462088 h 2109788"/>
                    <a:gd name="connsiteX5" fmla="*/ 1947863 w 1947863"/>
                    <a:gd name="connsiteY5" fmla="*/ 1447800 h 2109788"/>
                    <a:gd name="connsiteX6" fmla="*/ 1947863 w 1947863"/>
                    <a:gd name="connsiteY6" fmla="*/ 2095500 h 2109788"/>
                    <a:gd name="connsiteX7" fmla="*/ 0 w 1947863"/>
                    <a:gd name="connsiteY7" fmla="*/ 2109788 h 2109788"/>
                    <a:gd name="connsiteX8" fmla="*/ 33338 w 1947863"/>
                    <a:gd name="connsiteY8" fmla="*/ 9525 h 2109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47863" h="2109788">
                      <a:moveTo>
                        <a:pt x="33338" y="9525"/>
                      </a:moveTo>
                      <a:lnTo>
                        <a:pt x="990600" y="0"/>
                      </a:lnTo>
                      <a:lnTo>
                        <a:pt x="981075" y="1042988"/>
                      </a:lnTo>
                      <a:lnTo>
                        <a:pt x="1452563" y="1038225"/>
                      </a:lnTo>
                      <a:lnTo>
                        <a:pt x="1462088" y="1462088"/>
                      </a:lnTo>
                      <a:lnTo>
                        <a:pt x="1947863" y="1447800"/>
                      </a:lnTo>
                      <a:lnTo>
                        <a:pt x="1947863" y="2095500"/>
                      </a:lnTo>
                      <a:lnTo>
                        <a:pt x="0" y="2109788"/>
                      </a:lnTo>
                      <a:lnTo>
                        <a:pt x="33338" y="9525"/>
                      </a:lnTo>
                      <a:close/>
                    </a:path>
                  </a:pathLst>
                </a:custGeom>
                <a:solidFill>
                  <a:schemeClr val="accent2">
                    <a:alpha val="39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" name="Volný tvar: obrazec 22">
                  <a:extLst>
                    <a:ext uri="{FF2B5EF4-FFF2-40B4-BE49-F238E27FC236}">
                      <a16:creationId xmlns:a16="http://schemas.microsoft.com/office/drawing/2014/main" id="{F470CBBA-236B-499E-AAA5-D54AA3D26CC3}"/>
                    </a:ext>
                  </a:extLst>
                </p:cNvPr>
                <p:cNvSpPr/>
                <p:nvPr/>
              </p:nvSpPr>
              <p:spPr>
                <a:xfrm>
                  <a:off x="1238250" y="5949280"/>
                  <a:ext cx="1947862" cy="213395"/>
                </a:xfrm>
                <a:custGeom>
                  <a:avLst/>
                  <a:gdLst>
                    <a:gd name="connsiteX0" fmla="*/ 14288 w 1943100"/>
                    <a:gd name="connsiteY0" fmla="*/ 33338 h 219075"/>
                    <a:gd name="connsiteX1" fmla="*/ 0 w 1943100"/>
                    <a:gd name="connsiteY1" fmla="*/ 219075 h 219075"/>
                    <a:gd name="connsiteX2" fmla="*/ 1938338 w 1943100"/>
                    <a:gd name="connsiteY2" fmla="*/ 209550 h 219075"/>
                    <a:gd name="connsiteX3" fmla="*/ 1943100 w 1943100"/>
                    <a:gd name="connsiteY3" fmla="*/ 0 h 219075"/>
                    <a:gd name="connsiteX4" fmla="*/ 14288 w 1943100"/>
                    <a:gd name="connsiteY4" fmla="*/ 33338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43100" h="219075">
                      <a:moveTo>
                        <a:pt x="14288" y="33338"/>
                      </a:moveTo>
                      <a:lnTo>
                        <a:pt x="0" y="219075"/>
                      </a:lnTo>
                      <a:lnTo>
                        <a:pt x="1938338" y="209550"/>
                      </a:lnTo>
                      <a:lnTo>
                        <a:pt x="1943100" y="0"/>
                      </a:lnTo>
                      <a:lnTo>
                        <a:pt x="14288" y="33338"/>
                      </a:lnTo>
                      <a:close/>
                    </a:path>
                  </a:pathLst>
                </a:custGeom>
                <a:solidFill>
                  <a:schemeClr val="accent2">
                    <a:alpha val="39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" name="Volný tvar: obrazec 23">
                  <a:extLst>
                    <a:ext uri="{FF2B5EF4-FFF2-40B4-BE49-F238E27FC236}">
                      <a16:creationId xmlns:a16="http://schemas.microsoft.com/office/drawing/2014/main" id="{F272AAEC-A443-4EFE-BDB9-17D74ECA46C3}"/>
                    </a:ext>
                  </a:extLst>
                </p:cNvPr>
                <p:cNvSpPr/>
                <p:nvPr/>
              </p:nvSpPr>
              <p:spPr>
                <a:xfrm>
                  <a:off x="1576388" y="3400425"/>
                  <a:ext cx="514350" cy="266700"/>
                </a:xfrm>
                <a:custGeom>
                  <a:avLst/>
                  <a:gdLst>
                    <a:gd name="connsiteX0" fmla="*/ 0 w 514350"/>
                    <a:gd name="connsiteY0" fmla="*/ 4763 h 266700"/>
                    <a:gd name="connsiteX1" fmla="*/ 0 w 514350"/>
                    <a:gd name="connsiteY1" fmla="*/ 266700 h 266700"/>
                    <a:gd name="connsiteX2" fmla="*/ 514350 w 514350"/>
                    <a:gd name="connsiteY2" fmla="*/ 266700 h 266700"/>
                    <a:gd name="connsiteX3" fmla="*/ 509587 w 514350"/>
                    <a:gd name="connsiteY3" fmla="*/ 0 h 266700"/>
                    <a:gd name="connsiteX4" fmla="*/ 0 w 514350"/>
                    <a:gd name="connsiteY4" fmla="*/ 4763 h 26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4350" h="266700">
                      <a:moveTo>
                        <a:pt x="0" y="4763"/>
                      </a:moveTo>
                      <a:lnTo>
                        <a:pt x="0" y="266700"/>
                      </a:lnTo>
                      <a:lnTo>
                        <a:pt x="514350" y="266700"/>
                      </a:lnTo>
                      <a:cubicBezTo>
                        <a:pt x="512762" y="177800"/>
                        <a:pt x="511175" y="88900"/>
                        <a:pt x="509587" y="0"/>
                      </a:cubicBezTo>
                      <a:lnTo>
                        <a:pt x="0" y="4763"/>
                      </a:lnTo>
                      <a:close/>
                    </a:path>
                  </a:pathLst>
                </a:custGeom>
                <a:solidFill>
                  <a:schemeClr val="accent2">
                    <a:alpha val="39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5" name="Volný tvar: obrazec 24">
                  <a:extLst>
                    <a:ext uri="{FF2B5EF4-FFF2-40B4-BE49-F238E27FC236}">
                      <a16:creationId xmlns:a16="http://schemas.microsoft.com/office/drawing/2014/main" id="{FCBB8F3C-476C-4C08-88EF-CEB5DE3F9C73}"/>
                    </a:ext>
                  </a:extLst>
                </p:cNvPr>
                <p:cNvSpPr/>
                <p:nvPr/>
              </p:nvSpPr>
              <p:spPr>
                <a:xfrm>
                  <a:off x="2247900" y="3743325"/>
                  <a:ext cx="1862138" cy="995363"/>
                </a:xfrm>
                <a:custGeom>
                  <a:avLst/>
                  <a:gdLst>
                    <a:gd name="connsiteX0" fmla="*/ 4763 w 1862138"/>
                    <a:gd name="connsiteY0" fmla="*/ 14288 h 995363"/>
                    <a:gd name="connsiteX1" fmla="*/ 0 w 1862138"/>
                    <a:gd name="connsiteY1" fmla="*/ 995363 h 995363"/>
                    <a:gd name="connsiteX2" fmla="*/ 1862138 w 1862138"/>
                    <a:gd name="connsiteY2" fmla="*/ 981075 h 995363"/>
                    <a:gd name="connsiteX3" fmla="*/ 1824038 w 1862138"/>
                    <a:gd name="connsiteY3" fmla="*/ 0 h 995363"/>
                    <a:gd name="connsiteX4" fmla="*/ 4763 w 1862138"/>
                    <a:gd name="connsiteY4" fmla="*/ 14288 h 995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2138" h="995363">
                      <a:moveTo>
                        <a:pt x="4763" y="14288"/>
                      </a:moveTo>
                      <a:cubicBezTo>
                        <a:pt x="3175" y="341313"/>
                        <a:pt x="1588" y="668338"/>
                        <a:pt x="0" y="995363"/>
                      </a:cubicBezTo>
                      <a:lnTo>
                        <a:pt x="1862138" y="981075"/>
                      </a:lnTo>
                      <a:lnTo>
                        <a:pt x="1824038" y="0"/>
                      </a:lnTo>
                      <a:lnTo>
                        <a:pt x="4763" y="14288"/>
                      </a:lnTo>
                      <a:close/>
                    </a:path>
                  </a:pathLst>
                </a:custGeom>
                <a:solidFill>
                  <a:schemeClr val="accent5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6" name="Volný tvar: obrazec 25">
                  <a:extLst>
                    <a:ext uri="{FF2B5EF4-FFF2-40B4-BE49-F238E27FC236}">
                      <a16:creationId xmlns:a16="http://schemas.microsoft.com/office/drawing/2014/main" id="{E494172F-8CC0-4053-925A-05178DA24B4B}"/>
                    </a:ext>
                  </a:extLst>
                </p:cNvPr>
                <p:cNvSpPr/>
                <p:nvPr/>
              </p:nvSpPr>
              <p:spPr>
                <a:xfrm>
                  <a:off x="2600325" y="3395663"/>
                  <a:ext cx="514350" cy="257175"/>
                </a:xfrm>
                <a:custGeom>
                  <a:avLst/>
                  <a:gdLst>
                    <a:gd name="connsiteX0" fmla="*/ 0 w 514350"/>
                    <a:gd name="connsiteY0" fmla="*/ 4762 h 257175"/>
                    <a:gd name="connsiteX1" fmla="*/ 0 w 514350"/>
                    <a:gd name="connsiteY1" fmla="*/ 252412 h 257175"/>
                    <a:gd name="connsiteX2" fmla="*/ 514350 w 514350"/>
                    <a:gd name="connsiteY2" fmla="*/ 257175 h 257175"/>
                    <a:gd name="connsiteX3" fmla="*/ 514350 w 514350"/>
                    <a:gd name="connsiteY3" fmla="*/ 0 h 257175"/>
                    <a:gd name="connsiteX4" fmla="*/ 0 w 514350"/>
                    <a:gd name="connsiteY4" fmla="*/ 4762 h 25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4350" h="257175">
                      <a:moveTo>
                        <a:pt x="0" y="4762"/>
                      </a:moveTo>
                      <a:lnTo>
                        <a:pt x="0" y="252412"/>
                      </a:lnTo>
                      <a:lnTo>
                        <a:pt x="514350" y="257175"/>
                      </a:lnTo>
                      <a:lnTo>
                        <a:pt x="514350" y="0"/>
                      </a:lnTo>
                      <a:lnTo>
                        <a:pt x="0" y="4762"/>
                      </a:lnTo>
                      <a:close/>
                    </a:path>
                  </a:pathLst>
                </a:custGeom>
                <a:solidFill>
                  <a:schemeClr val="accent5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" name="Volný tvar: obrazec 27">
                  <a:extLst>
                    <a:ext uri="{FF2B5EF4-FFF2-40B4-BE49-F238E27FC236}">
                      <a16:creationId xmlns:a16="http://schemas.microsoft.com/office/drawing/2014/main" id="{E3E88B38-8643-48FF-8B48-BA0B3650CDEB}"/>
                    </a:ext>
                  </a:extLst>
                </p:cNvPr>
                <p:cNvSpPr/>
                <p:nvPr/>
              </p:nvSpPr>
              <p:spPr>
                <a:xfrm>
                  <a:off x="3214688" y="5057775"/>
                  <a:ext cx="3429000" cy="800100"/>
                </a:xfrm>
                <a:custGeom>
                  <a:avLst/>
                  <a:gdLst>
                    <a:gd name="connsiteX0" fmla="*/ 0 w 3429000"/>
                    <a:gd name="connsiteY0" fmla="*/ 142875 h 800100"/>
                    <a:gd name="connsiteX1" fmla="*/ 2419350 w 3429000"/>
                    <a:gd name="connsiteY1" fmla="*/ 142875 h 800100"/>
                    <a:gd name="connsiteX2" fmla="*/ 3381375 w 3429000"/>
                    <a:gd name="connsiteY2" fmla="*/ 0 h 800100"/>
                    <a:gd name="connsiteX3" fmla="*/ 3429000 w 3429000"/>
                    <a:gd name="connsiteY3" fmla="*/ 776288 h 800100"/>
                    <a:gd name="connsiteX4" fmla="*/ 9525 w 3429000"/>
                    <a:gd name="connsiteY4" fmla="*/ 800100 h 800100"/>
                    <a:gd name="connsiteX5" fmla="*/ 0 w 3429000"/>
                    <a:gd name="connsiteY5" fmla="*/ 142875 h 80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29000" h="800100">
                      <a:moveTo>
                        <a:pt x="0" y="142875"/>
                      </a:moveTo>
                      <a:lnTo>
                        <a:pt x="2419350" y="142875"/>
                      </a:lnTo>
                      <a:lnTo>
                        <a:pt x="3381375" y="0"/>
                      </a:lnTo>
                      <a:lnTo>
                        <a:pt x="3429000" y="776288"/>
                      </a:lnTo>
                      <a:lnTo>
                        <a:pt x="9525" y="800100"/>
                      </a:lnTo>
                      <a:lnTo>
                        <a:pt x="0" y="142875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9" name="Volný tvar: obrazec 28">
                  <a:extLst>
                    <a:ext uri="{FF2B5EF4-FFF2-40B4-BE49-F238E27FC236}">
                      <a16:creationId xmlns:a16="http://schemas.microsoft.com/office/drawing/2014/main" id="{9F14248B-FEF9-4919-846F-D9B7221F06A9}"/>
                    </a:ext>
                  </a:extLst>
                </p:cNvPr>
                <p:cNvSpPr/>
                <p:nvPr/>
              </p:nvSpPr>
              <p:spPr>
                <a:xfrm>
                  <a:off x="3209925" y="5929313"/>
                  <a:ext cx="3509963" cy="228600"/>
                </a:xfrm>
                <a:custGeom>
                  <a:avLst/>
                  <a:gdLst>
                    <a:gd name="connsiteX0" fmla="*/ 4763 w 3509963"/>
                    <a:gd name="connsiteY0" fmla="*/ 14287 h 228600"/>
                    <a:gd name="connsiteX1" fmla="*/ 0 w 3509963"/>
                    <a:gd name="connsiteY1" fmla="*/ 228600 h 228600"/>
                    <a:gd name="connsiteX2" fmla="*/ 3509963 w 3509963"/>
                    <a:gd name="connsiteY2" fmla="*/ 209550 h 228600"/>
                    <a:gd name="connsiteX3" fmla="*/ 3486150 w 3509963"/>
                    <a:gd name="connsiteY3" fmla="*/ 0 h 228600"/>
                    <a:gd name="connsiteX4" fmla="*/ 4763 w 3509963"/>
                    <a:gd name="connsiteY4" fmla="*/ 14287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09963" h="228600">
                      <a:moveTo>
                        <a:pt x="4763" y="14287"/>
                      </a:moveTo>
                      <a:lnTo>
                        <a:pt x="0" y="228600"/>
                      </a:lnTo>
                      <a:lnTo>
                        <a:pt x="3509963" y="209550"/>
                      </a:lnTo>
                      <a:lnTo>
                        <a:pt x="3486150" y="0"/>
                      </a:lnTo>
                      <a:lnTo>
                        <a:pt x="4763" y="14287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0" name="Volný tvar: obrazec 29">
                  <a:extLst>
                    <a:ext uri="{FF2B5EF4-FFF2-40B4-BE49-F238E27FC236}">
                      <a16:creationId xmlns:a16="http://schemas.microsoft.com/office/drawing/2014/main" id="{AF83B386-7725-4B20-B7D7-1EE44320FF5A}"/>
                    </a:ext>
                  </a:extLst>
                </p:cNvPr>
                <p:cNvSpPr/>
                <p:nvPr/>
              </p:nvSpPr>
              <p:spPr>
                <a:xfrm>
                  <a:off x="3871913" y="1676400"/>
                  <a:ext cx="2481262" cy="2271713"/>
                </a:xfrm>
                <a:custGeom>
                  <a:avLst/>
                  <a:gdLst>
                    <a:gd name="connsiteX0" fmla="*/ 2081212 w 2481262"/>
                    <a:gd name="connsiteY0" fmla="*/ 0 h 2271713"/>
                    <a:gd name="connsiteX1" fmla="*/ 2481262 w 2481262"/>
                    <a:gd name="connsiteY1" fmla="*/ 2152650 h 2271713"/>
                    <a:gd name="connsiteX2" fmla="*/ 1600200 w 2481262"/>
                    <a:gd name="connsiteY2" fmla="*/ 2271713 h 2271713"/>
                    <a:gd name="connsiteX3" fmla="*/ 1538287 w 2481262"/>
                    <a:gd name="connsiteY3" fmla="*/ 1862138 h 2271713"/>
                    <a:gd name="connsiteX4" fmla="*/ 276225 w 2481262"/>
                    <a:gd name="connsiteY4" fmla="*/ 2014538 h 2271713"/>
                    <a:gd name="connsiteX5" fmla="*/ 0 w 2481262"/>
                    <a:gd name="connsiteY5" fmla="*/ 242888 h 2271713"/>
                    <a:gd name="connsiteX6" fmla="*/ 2081212 w 2481262"/>
                    <a:gd name="connsiteY6" fmla="*/ 0 h 2271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81262" h="2271713">
                      <a:moveTo>
                        <a:pt x="2081212" y="0"/>
                      </a:moveTo>
                      <a:lnTo>
                        <a:pt x="2481262" y="2152650"/>
                      </a:lnTo>
                      <a:lnTo>
                        <a:pt x="1600200" y="2271713"/>
                      </a:lnTo>
                      <a:lnTo>
                        <a:pt x="1538287" y="1862138"/>
                      </a:lnTo>
                      <a:lnTo>
                        <a:pt x="276225" y="2014538"/>
                      </a:lnTo>
                      <a:lnTo>
                        <a:pt x="0" y="242888"/>
                      </a:lnTo>
                      <a:lnTo>
                        <a:pt x="2081212" y="0"/>
                      </a:lnTo>
                      <a:close/>
                    </a:path>
                  </a:pathLst>
                </a:custGeom>
                <a:solidFill>
                  <a:schemeClr val="accent6">
                    <a:alpha val="39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" name="Volný tvar: obrazec 30">
                  <a:extLst>
                    <a:ext uri="{FF2B5EF4-FFF2-40B4-BE49-F238E27FC236}">
                      <a16:creationId xmlns:a16="http://schemas.microsoft.com/office/drawing/2014/main" id="{8837F4B2-A41C-46E3-961C-3977A64661D1}"/>
                    </a:ext>
                  </a:extLst>
                </p:cNvPr>
                <p:cNvSpPr/>
                <p:nvPr/>
              </p:nvSpPr>
              <p:spPr>
                <a:xfrm>
                  <a:off x="3729038" y="723900"/>
                  <a:ext cx="2283122" cy="1114425"/>
                </a:xfrm>
                <a:custGeom>
                  <a:avLst/>
                  <a:gdLst>
                    <a:gd name="connsiteX0" fmla="*/ 0 w 2333625"/>
                    <a:gd name="connsiteY0" fmla="*/ 261938 h 1114425"/>
                    <a:gd name="connsiteX1" fmla="*/ 2195512 w 2333625"/>
                    <a:gd name="connsiteY1" fmla="*/ 0 h 1114425"/>
                    <a:gd name="connsiteX2" fmla="*/ 2333625 w 2333625"/>
                    <a:gd name="connsiteY2" fmla="*/ 847725 h 1114425"/>
                    <a:gd name="connsiteX3" fmla="*/ 114300 w 2333625"/>
                    <a:gd name="connsiteY3" fmla="*/ 1114425 h 1114425"/>
                    <a:gd name="connsiteX4" fmla="*/ 0 w 2333625"/>
                    <a:gd name="connsiteY4" fmla="*/ 261938 h 1114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33625" h="1114425">
                      <a:moveTo>
                        <a:pt x="0" y="261938"/>
                      </a:moveTo>
                      <a:lnTo>
                        <a:pt x="2195512" y="0"/>
                      </a:lnTo>
                      <a:lnTo>
                        <a:pt x="2333625" y="847725"/>
                      </a:lnTo>
                      <a:lnTo>
                        <a:pt x="114300" y="1114425"/>
                      </a:lnTo>
                      <a:lnTo>
                        <a:pt x="0" y="261938"/>
                      </a:lnTo>
                      <a:close/>
                    </a:path>
                  </a:pathLst>
                </a:custGeom>
                <a:solidFill>
                  <a:schemeClr val="accent6">
                    <a:alpha val="39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4C892E45-49D4-4083-B4EE-EED0EBBE6B4C}"/>
                  </a:ext>
                </a:extLst>
              </p:cNvPr>
              <p:cNvSpPr txBox="1"/>
              <p:nvPr/>
            </p:nvSpPr>
            <p:spPr>
              <a:xfrm>
                <a:off x="4501769" y="1780231"/>
                <a:ext cx="86619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BYT Č. 11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3+KK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117,4 m</a:t>
                </a:r>
                <a:r>
                  <a:rPr lang="cs-CZ" sz="1400" baseline="30000" dirty="0">
                    <a:solidFill>
                      <a:schemeClr val="bg1"/>
                    </a:solidFill>
                  </a:rPr>
                  <a:t>2</a:t>
                </a:r>
                <a:endParaRPr lang="cs-CZ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D874AD7B-3213-4D10-8C6E-E3C9423027C5}"/>
                  </a:ext>
                </a:extLst>
              </p:cNvPr>
              <p:cNvSpPr txBox="1"/>
              <p:nvPr/>
            </p:nvSpPr>
            <p:spPr>
              <a:xfrm>
                <a:off x="2309870" y="3826074"/>
                <a:ext cx="86619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BYT Č. 12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1+KK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35,8 m</a:t>
                </a:r>
                <a:r>
                  <a:rPr lang="cs-CZ" sz="1400" baseline="30000" dirty="0">
                    <a:solidFill>
                      <a:schemeClr val="bg1"/>
                    </a:solidFill>
                  </a:rPr>
                  <a:t>2</a:t>
                </a:r>
                <a:endParaRPr lang="cs-CZ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08BE2714-45B6-4A80-BD29-A851CEFCAD78}"/>
                  </a:ext>
                </a:extLst>
              </p:cNvPr>
              <p:cNvSpPr txBox="1"/>
              <p:nvPr/>
            </p:nvSpPr>
            <p:spPr>
              <a:xfrm>
                <a:off x="623629" y="4184456"/>
                <a:ext cx="866198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BYT Č. 13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2+KK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57,8 m</a:t>
                </a:r>
                <a:r>
                  <a:rPr lang="cs-CZ" sz="1400" baseline="30000" dirty="0">
                    <a:solidFill>
                      <a:schemeClr val="bg1"/>
                    </a:solidFill>
                  </a:rPr>
                  <a:t>2</a:t>
                </a:r>
                <a:endParaRPr lang="cs-CZ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D5B5378A-DE4B-497F-BEE6-E767B8028105}"/>
                  </a:ext>
                </a:extLst>
              </p:cNvPr>
              <p:cNvSpPr txBox="1"/>
              <p:nvPr/>
            </p:nvSpPr>
            <p:spPr>
              <a:xfrm>
                <a:off x="4305190" y="5361124"/>
                <a:ext cx="86619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BYT Č. 14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2+KK</a:t>
                </a: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53,5 m</a:t>
                </a:r>
                <a:r>
                  <a:rPr lang="cs-CZ" sz="1400" baseline="30000" dirty="0">
                    <a:solidFill>
                      <a:schemeClr val="bg1"/>
                    </a:solidFill>
                  </a:rPr>
                  <a:t>2</a:t>
                </a:r>
                <a:endParaRPr lang="cs-CZ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ovéPole 39">
              <a:extLst>
                <a:ext uri="{FF2B5EF4-FFF2-40B4-BE49-F238E27FC236}">
                  <a16:creationId xmlns:a16="http://schemas.microsoft.com/office/drawing/2014/main" id="{47B85BA9-2BD8-4308-891E-FFE6324F6AD5}"/>
                </a:ext>
              </a:extLst>
            </p:cNvPr>
            <p:cNvSpPr txBox="1"/>
            <p:nvPr/>
          </p:nvSpPr>
          <p:spPr>
            <a:xfrm>
              <a:off x="4003947" y="4003124"/>
              <a:ext cx="871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KOTELNA</a:t>
              </a:r>
              <a:endParaRPr lang="cs-CZ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ovéPole 40">
              <a:extLst>
                <a:ext uri="{FF2B5EF4-FFF2-40B4-BE49-F238E27FC236}">
                  <a16:creationId xmlns:a16="http://schemas.microsoft.com/office/drawing/2014/main" id="{426C4965-FE54-4C70-A004-80511BBF1CC3}"/>
                </a:ext>
              </a:extLst>
            </p:cNvPr>
            <p:cNvSpPr txBox="1"/>
            <p:nvPr/>
          </p:nvSpPr>
          <p:spPr>
            <a:xfrm>
              <a:off x="3913299" y="4454420"/>
              <a:ext cx="1191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SKLEPNÍ KOJE</a:t>
              </a:r>
              <a:endParaRPr lang="cs-CZ" sz="1400" dirty="0">
                <a:solidFill>
                  <a:schemeClr val="bg1"/>
                </a:solidFill>
              </a:endParaRPr>
            </a:p>
          </p:txBody>
        </p:sp>
        <p:sp>
          <p:nvSpPr>
            <p:cNvPr id="42" name="TextovéPole 41">
              <a:extLst>
                <a:ext uri="{FF2B5EF4-FFF2-40B4-BE49-F238E27FC236}">
                  <a16:creationId xmlns:a16="http://schemas.microsoft.com/office/drawing/2014/main" id="{684B9D3E-0F75-4F69-AB6D-B2A4BE7B6E65}"/>
                </a:ext>
              </a:extLst>
            </p:cNvPr>
            <p:cNvSpPr txBox="1"/>
            <p:nvPr/>
          </p:nvSpPr>
          <p:spPr>
            <a:xfrm>
              <a:off x="4279259" y="3603397"/>
              <a:ext cx="11305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ÚKLID. MÍST.</a:t>
              </a:r>
              <a:endParaRPr lang="cs-CZ" sz="1400" dirty="0">
                <a:solidFill>
                  <a:schemeClr val="bg1"/>
                </a:solidFill>
              </a:endParaRPr>
            </a:p>
          </p:txBody>
        </p:sp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677821F4-9102-4644-A452-8C1BB19AA161}"/>
                </a:ext>
              </a:extLst>
            </p:cNvPr>
            <p:cNvSpPr txBox="1"/>
            <p:nvPr/>
          </p:nvSpPr>
          <p:spPr>
            <a:xfrm rot="2220780">
              <a:off x="5382488" y="4306908"/>
              <a:ext cx="1504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SCHOD. PROSTOR</a:t>
              </a:r>
              <a:endParaRPr lang="cs-CZ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401EF807-6A94-464E-8711-1701820EE9AF}"/>
              </a:ext>
            </a:extLst>
          </p:cNvPr>
          <p:cNvSpPr txBox="1"/>
          <p:nvPr/>
        </p:nvSpPr>
        <p:spPr>
          <a:xfrm>
            <a:off x="7510443" y="188640"/>
            <a:ext cx="15656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DISPOZIČNÍ </a:t>
            </a:r>
          </a:p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ŘEŠENÍ 4.NP</a:t>
            </a:r>
          </a:p>
          <a:p>
            <a:pPr algn="ctr"/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2x Byt 2+KK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1x Byt 3+KK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1x Byt 1+KK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Úklid. místnost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Kotelna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3x sklepní koje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r>
              <a:rPr lang="cs-CZ" sz="2000" dirty="0"/>
              <a:t>Základy </a:t>
            </a:r>
          </a:p>
          <a:p>
            <a:pPr lvl="1"/>
            <a:r>
              <a:rPr lang="cs-CZ" sz="2000" dirty="0"/>
              <a:t>Základové pasy a patky + podkladní deska </a:t>
            </a:r>
          </a:p>
          <a:p>
            <a:pPr lvl="1"/>
            <a:r>
              <a:rPr lang="cs-CZ" sz="2000" dirty="0"/>
              <a:t>Litý beton</a:t>
            </a:r>
          </a:p>
          <a:p>
            <a:r>
              <a:rPr lang="cs-CZ" sz="2000" dirty="0"/>
              <a:t>Obvodové nosné konstrukce</a:t>
            </a:r>
          </a:p>
          <a:p>
            <a:pPr lvl="1"/>
            <a:r>
              <a:rPr lang="cs-CZ" sz="2000" dirty="0"/>
              <a:t>ŽB monolitické sloupy 300x300 mm</a:t>
            </a:r>
          </a:p>
          <a:p>
            <a:pPr lvl="1"/>
            <a:r>
              <a:rPr lang="cs-CZ" sz="2000" dirty="0" err="1"/>
              <a:t>Porotherm</a:t>
            </a:r>
            <a:r>
              <a:rPr lang="cs-CZ" sz="2000" dirty="0"/>
              <a:t> 30 profi </a:t>
            </a:r>
          </a:p>
          <a:p>
            <a:pPr lvl="1"/>
            <a:r>
              <a:rPr lang="cs-CZ" sz="2000" dirty="0"/>
              <a:t>Kontaktní zateplovací systém – minerální vata </a:t>
            </a:r>
            <a:r>
              <a:rPr lang="cs-CZ" sz="2000" dirty="0" err="1"/>
              <a:t>tl</a:t>
            </a:r>
            <a:r>
              <a:rPr lang="cs-CZ" sz="2000" dirty="0"/>
              <a:t>. 180 mm</a:t>
            </a:r>
          </a:p>
          <a:p>
            <a:r>
              <a:rPr lang="cs-CZ" sz="2000" dirty="0"/>
              <a:t>Vnitřní zdivo</a:t>
            </a:r>
          </a:p>
          <a:p>
            <a:pPr lvl="1"/>
            <a:r>
              <a:rPr lang="cs-CZ" sz="2000" dirty="0" err="1"/>
              <a:t>Porotherm</a:t>
            </a:r>
            <a:r>
              <a:rPr lang="cs-CZ" sz="2000" dirty="0"/>
              <a:t> 30 AKU Z </a:t>
            </a:r>
          </a:p>
          <a:p>
            <a:pPr lvl="1"/>
            <a:r>
              <a:rPr lang="cs-CZ" sz="2000" dirty="0" err="1"/>
              <a:t>Porotherm</a:t>
            </a:r>
            <a:r>
              <a:rPr lang="cs-CZ" sz="2000" dirty="0"/>
              <a:t> profi AKU 11,5</a:t>
            </a:r>
          </a:p>
          <a:p>
            <a:r>
              <a:rPr lang="cs-CZ" sz="2000" dirty="0"/>
              <a:t>Stropní konstrukce</a:t>
            </a:r>
          </a:p>
          <a:p>
            <a:pPr lvl="1"/>
            <a:r>
              <a:rPr lang="cs-CZ" sz="2000" dirty="0"/>
              <a:t>ŽB monolitická deska </a:t>
            </a:r>
            <a:r>
              <a:rPr lang="cs-CZ" sz="2000" dirty="0" err="1"/>
              <a:t>tl</a:t>
            </a:r>
            <a:r>
              <a:rPr lang="cs-CZ" sz="2000" dirty="0"/>
              <a:t>. 250 mm + ŽB monolitické průvlaky</a:t>
            </a:r>
          </a:p>
          <a:p>
            <a:r>
              <a:rPr lang="cs-CZ" sz="2000" dirty="0"/>
              <a:t>Střešní konstrukce</a:t>
            </a:r>
          </a:p>
          <a:p>
            <a:pPr lvl="1"/>
            <a:r>
              <a:rPr lang="cs-CZ" sz="2000" dirty="0"/>
              <a:t>Plochá jednoplášťová vegetační střecha s extenzivní zelení</a:t>
            </a:r>
          </a:p>
          <a:p>
            <a:pPr lvl="1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F609A6F4-28C9-405F-A681-ADA2983A86A7}"/>
              </a:ext>
            </a:extLst>
          </p:cNvPr>
          <p:cNvSpPr txBox="1">
            <a:spLocks/>
          </p:cNvSpPr>
          <p:nvPr/>
        </p:nvSpPr>
        <p:spPr>
          <a:xfrm>
            <a:off x="56332" y="24041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KONSTRUKČNÍ ŘEŠENÍ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2E9D3DF8-DD6A-49F8-94E5-CD88F5A7560F}"/>
              </a:ext>
            </a:extLst>
          </p:cNvPr>
          <p:cNvSpPr txBox="1">
            <a:spLocks/>
          </p:cNvSpPr>
          <p:nvPr/>
        </p:nvSpPr>
        <p:spPr>
          <a:xfrm>
            <a:off x="56332" y="24041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TEPELNĚ TECHNICKÉ VYHODNOCENÍ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C211539-9E10-427D-9074-FB148588CD20}"/>
              </a:ext>
            </a:extLst>
          </p:cNvPr>
          <p:cNvSpPr txBox="1">
            <a:spLocks/>
          </p:cNvSpPr>
          <p:nvPr/>
        </p:nvSpPr>
        <p:spPr>
          <a:xfrm>
            <a:off x="0" y="1118220"/>
            <a:ext cx="9144000" cy="1668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u="sng" dirty="0"/>
              <a:t>OBVODOVÁ STĚNA</a:t>
            </a:r>
          </a:p>
          <a:p>
            <a:pPr marL="0" indent="0">
              <a:buNone/>
            </a:pPr>
            <a:r>
              <a:rPr lang="cs-CZ" sz="1800" dirty="0"/>
              <a:t>Vypočtená hodnota U</a:t>
            </a:r>
            <a:r>
              <a:rPr lang="cs-CZ" sz="1800" baseline="-25000" dirty="0"/>
              <a:t>N</a:t>
            </a:r>
            <a:r>
              <a:rPr lang="cs-CZ" sz="1800" dirty="0"/>
              <a:t> </a:t>
            </a:r>
            <a:r>
              <a:rPr lang="cs-CZ" sz="1800" baseline="-25000" dirty="0"/>
              <a:t>(vypočtená)</a:t>
            </a:r>
            <a:r>
              <a:rPr lang="cs-CZ" sz="1800" dirty="0"/>
              <a:t>: 		0,128 W/m</a:t>
            </a:r>
            <a:r>
              <a:rPr lang="cs-CZ" sz="1800" baseline="30000" dirty="0"/>
              <a:t>2</a:t>
            </a:r>
            <a:r>
              <a:rPr lang="cs-CZ" sz="1800" dirty="0"/>
              <a:t>.K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B050"/>
                </a:solidFill>
              </a:rPr>
              <a:t>Požadovaná hodnota U</a:t>
            </a:r>
            <a:r>
              <a:rPr lang="cs-CZ" sz="1800" baseline="-25000" dirty="0">
                <a:solidFill>
                  <a:srgbClr val="00B050"/>
                </a:solidFill>
              </a:rPr>
              <a:t>N</a:t>
            </a:r>
            <a:r>
              <a:rPr lang="cs-CZ" sz="1800" dirty="0">
                <a:solidFill>
                  <a:srgbClr val="00B050"/>
                </a:solidFill>
              </a:rPr>
              <a:t> </a:t>
            </a:r>
            <a:r>
              <a:rPr lang="cs-CZ" sz="1800" baseline="-25000" dirty="0">
                <a:solidFill>
                  <a:srgbClr val="00B050"/>
                </a:solidFill>
              </a:rPr>
              <a:t>(požadovaná)</a:t>
            </a:r>
            <a:r>
              <a:rPr lang="cs-CZ" sz="1800" dirty="0">
                <a:solidFill>
                  <a:srgbClr val="00B050"/>
                </a:solidFill>
              </a:rPr>
              <a:t>: 		0,30 W/m</a:t>
            </a:r>
            <a:r>
              <a:rPr lang="cs-CZ" sz="1800" baseline="30000" dirty="0">
                <a:solidFill>
                  <a:srgbClr val="00B050"/>
                </a:solidFill>
              </a:rPr>
              <a:t>2</a:t>
            </a:r>
            <a:r>
              <a:rPr lang="cs-CZ" sz="1800" dirty="0">
                <a:solidFill>
                  <a:srgbClr val="00B050"/>
                </a:solidFill>
              </a:rPr>
              <a:t>.K  ---&gt; SPLNĚNO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B050"/>
                </a:solidFill>
              </a:rPr>
              <a:t>Doporučená hodnota U</a:t>
            </a:r>
            <a:r>
              <a:rPr lang="cs-CZ" sz="1800" baseline="-25000" dirty="0">
                <a:solidFill>
                  <a:srgbClr val="00B050"/>
                </a:solidFill>
              </a:rPr>
              <a:t>N</a:t>
            </a:r>
            <a:r>
              <a:rPr lang="cs-CZ" sz="1800" dirty="0">
                <a:solidFill>
                  <a:srgbClr val="00B050"/>
                </a:solidFill>
              </a:rPr>
              <a:t> </a:t>
            </a:r>
            <a:r>
              <a:rPr lang="cs-CZ" sz="1800" baseline="-25000" dirty="0">
                <a:solidFill>
                  <a:srgbClr val="00B050"/>
                </a:solidFill>
              </a:rPr>
              <a:t>(doporučená)</a:t>
            </a:r>
            <a:r>
              <a:rPr lang="cs-CZ" sz="1800" dirty="0">
                <a:solidFill>
                  <a:srgbClr val="00B050"/>
                </a:solidFill>
              </a:rPr>
              <a:t>: 		0,20 W/m</a:t>
            </a:r>
            <a:r>
              <a:rPr lang="cs-CZ" sz="1800" baseline="30000" dirty="0">
                <a:solidFill>
                  <a:srgbClr val="00B050"/>
                </a:solidFill>
              </a:rPr>
              <a:t>2</a:t>
            </a:r>
            <a:r>
              <a:rPr lang="cs-CZ" sz="1800" dirty="0">
                <a:solidFill>
                  <a:srgbClr val="00B050"/>
                </a:solidFill>
              </a:rPr>
              <a:t>.K  ---&gt; SPLNĚNO</a:t>
            </a:r>
          </a:p>
          <a:p>
            <a:endParaRPr lang="cs-CZ" sz="180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588C919-2489-432F-B75E-1EFE07F1BCDB}"/>
              </a:ext>
            </a:extLst>
          </p:cNvPr>
          <p:cNvSpPr txBox="1">
            <a:spLocks/>
          </p:cNvSpPr>
          <p:nvPr/>
        </p:nvSpPr>
        <p:spPr>
          <a:xfrm>
            <a:off x="0" y="2550452"/>
            <a:ext cx="9144000" cy="1668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u="sng" dirty="0"/>
              <a:t>VEGETAČNÍ STŘECHA</a:t>
            </a:r>
          </a:p>
          <a:p>
            <a:pPr marL="0" indent="0">
              <a:buNone/>
            </a:pPr>
            <a:r>
              <a:rPr lang="cs-CZ" sz="1800" dirty="0"/>
              <a:t>Vypočtená hodnota U</a:t>
            </a:r>
            <a:r>
              <a:rPr lang="cs-CZ" sz="1800" baseline="-25000" dirty="0"/>
              <a:t>N</a:t>
            </a:r>
            <a:r>
              <a:rPr lang="cs-CZ" sz="1800" dirty="0"/>
              <a:t> </a:t>
            </a:r>
            <a:r>
              <a:rPr lang="cs-CZ" sz="1800" baseline="-25000" dirty="0"/>
              <a:t>(vypočtená)</a:t>
            </a:r>
            <a:r>
              <a:rPr lang="cs-CZ" sz="1800" dirty="0"/>
              <a:t>: 		0,149 W/m</a:t>
            </a:r>
            <a:r>
              <a:rPr lang="cs-CZ" sz="1800" baseline="30000" dirty="0"/>
              <a:t>2</a:t>
            </a:r>
            <a:r>
              <a:rPr lang="cs-CZ" sz="1800" dirty="0"/>
              <a:t>.K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B050"/>
                </a:solidFill>
              </a:rPr>
              <a:t>Požadovaná hodnota U</a:t>
            </a:r>
            <a:r>
              <a:rPr lang="cs-CZ" sz="1800" baseline="-25000" dirty="0">
                <a:solidFill>
                  <a:srgbClr val="00B050"/>
                </a:solidFill>
              </a:rPr>
              <a:t>N</a:t>
            </a:r>
            <a:r>
              <a:rPr lang="cs-CZ" sz="1800" dirty="0">
                <a:solidFill>
                  <a:srgbClr val="00B050"/>
                </a:solidFill>
              </a:rPr>
              <a:t> </a:t>
            </a:r>
            <a:r>
              <a:rPr lang="cs-CZ" sz="1800" baseline="-25000" dirty="0">
                <a:solidFill>
                  <a:srgbClr val="00B050"/>
                </a:solidFill>
              </a:rPr>
              <a:t>(požadovaná)</a:t>
            </a:r>
            <a:r>
              <a:rPr lang="cs-CZ" sz="1800" dirty="0">
                <a:solidFill>
                  <a:srgbClr val="00B050"/>
                </a:solidFill>
              </a:rPr>
              <a:t>: 		0,24 W/m</a:t>
            </a:r>
            <a:r>
              <a:rPr lang="cs-CZ" sz="1800" baseline="30000" dirty="0">
                <a:solidFill>
                  <a:srgbClr val="00B050"/>
                </a:solidFill>
              </a:rPr>
              <a:t>2</a:t>
            </a:r>
            <a:r>
              <a:rPr lang="cs-CZ" sz="1800" dirty="0">
                <a:solidFill>
                  <a:srgbClr val="00B050"/>
                </a:solidFill>
              </a:rPr>
              <a:t>.K  ---&gt; SPLNĚNO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B050"/>
                </a:solidFill>
              </a:rPr>
              <a:t>Doporučená hodnota U</a:t>
            </a:r>
            <a:r>
              <a:rPr lang="cs-CZ" sz="1800" baseline="-25000" dirty="0">
                <a:solidFill>
                  <a:srgbClr val="00B050"/>
                </a:solidFill>
              </a:rPr>
              <a:t>N</a:t>
            </a:r>
            <a:r>
              <a:rPr lang="cs-CZ" sz="1800" dirty="0">
                <a:solidFill>
                  <a:srgbClr val="00B050"/>
                </a:solidFill>
              </a:rPr>
              <a:t> </a:t>
            </a:r>
            <a:r>
              <a:rPr lang="cs-CZ" sz="1800" baseline="-25000" dirty="0">
                <a:solidFill>
                  <a:srgbClr val="00B050"/>
                </a:solidFill>
              </a:rPr>
              <a:t>(doporučená)</a:t>
            </a:r>
            <a:r>
              <a:rPr lang="cs-CZ" sz="1800" dirty="0">
                <a:solidFill>
                  <a:srgbClr val="00B050"/>
                </a:solidFill>
              </a:rPr>
              <a:t>: 		0,16 W/m</a:t>
            </a:r>
            <a:r>
              <a:rPr lang="cs-CZ" sz="1800" baseline="30000" dirty="0">
                <a:solidFill>
                  <a:srgbClr val="00B050"/>
                </a:solidFill>
              </a:rPr>
              <a:t>2</a:t>
            </a:r>
            <a:r>
              <a:rPr lang="cs-CZ" sz="1800" dirty="0">
                <a:solidFill>
                  <a:srgbClr val="00B050"/>
                </a:solidFill>
              </a:rPr>
              <a:t>.K  ---&gt; SPLNĚNO</a:t>
            </a:r>
          </a:p>
          <a:p>
            <a:endParaRPr lang="cs-CZ" sz="180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6D055366-D8BC-4732-92C5-B837762D921C}"/>
              </a:ext>
            </a:extLst>
          </p:cNvPr>
          <p:cNvSpPr txBox="1">
            <a:spLocks/>
          </p:cNvSpPr>
          <p:nvPr/>
        </p:nvSpPr>
        <p:spPr>
          <a:xfrm>
            <a:off x="0" y="3982684"/>
            <a:ext cx="9144000" cy="1668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u="sng" dirty="0"/>
              <a:t>PODLAHA NA TERÉNU</a:t>
            </a:r>
          </a:p>
          <a:p>
            <a:pPr marL="0" indent="0">
              <a:buNone/>
            </a:pPr>
            <a:r>
              <a:rPr lang="cs-CZ" sz="1800" dirty="0"/>
              <a:t>Vypočtená hodnota U</a:t>
            </a:r>
            <a:r>
              <a:rPr lang="cs-CZ" sz="1800" baseline="-25000" dirty="0"/>
              <a:t>N</a:t>
            </a:r>
            <a:r>
              <a:rPr lang="cs-CZ" sz="1800" dirty="0"/>
              <a:t> </a:t>
            </a:r>
            <a:r>
              <a:rPr lang="cs-CZ" sz="1800" baseline="-25000" dirty="0"/>
              <a:t>(vypočtená)</a:t>
            </a:r>
            <a:r>
              <a:rPr lang="cs-CZ" sz="1800" dirty="0"/>
              <a:t>: 		0,36 W/m</a:t>
            </a:r>
            <a:r>
              <a:rPr lang="cs-CZ" sz="1800" baseline="30000" dirty="0"/>
              <a:t>2</a:t>
            </a:r>
            <a:r>
              <a:rPr lang="cs-CZ" sz="1800" dirty="0"/>
              <a:t>.K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B050"/>
                </a:solidFill>
              </a:rPr>
              <a:t>Požadovaná hodnota U</a:t>
            </a:r>
            <a:r>
              <a:rPr lang="cs-CZ" sz="1800" baseline="-25000" dirty="0">
                <a:solidFill>
                  <a:srgbClr val="00B050"/>
                </a:solidFill>
              </a:rPr>
              <a:t>N</a:t>
            </a:r>
            <a:r>
              <a:rPr lang="cs-CZ" sz="1800" dirty="0">
                <a:solidFill>
                  <a:srgbClr val="00B050"/>
                </a:solidFill>
              </a:rPr>
              <a:t> </a:t>
            </a:r>
            <a:r>
              <a:rPr lang="cs-CZ" sz="1800" baseline="-25000" dirty="0">
                <a:solidFill>
                  <a:srgbClr val="00B050"/>
                </a:solidFill>
              </a:rPr>
              <a:t>(požadovaná)</a:t>
            </a:r>
            <a:r>
              <a:rPr lang="cs-CZ" sz="1800" dirty="0">
                <a:solidFill>
                  <a:srgbClr val="00B050"/>
                </a:solidFill>
              </a:rPr>
              <a:t>: 		0,45 W/m</a:t>
            </a:r>
            <a:r>
              <a:rPr lang="cs-CZ" sz="1800" baseline="30000" dirty="0">
                <a:solidFill>
                  <a:srgbClr val="00B050"/>
                </a:solidFill>
              </a:rPr>
              <a:t>2</a:t>
            </a:r>
            <a:r>
              <a:rPr lang="cs-CZ" sz="1800" dirty="0">
                <a:solidFill>
                  <a:srgbClr val="00B050"/>
                </a:solidFill>
              </a:rPr>
              <a:t>.K  ---&gt; SPLNĚNO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F0000"/>
                </a:solidFill>
              </a:rPr>
              <a:t>Doporučená hodnota U</a:t>
            </a:r>
            <a:r>
              <a:rPr lang="cs-CZ" sz="1800" baseline="-25000" dirty="0">
                <a:solidFill>
                  <a:srgbClr val="FF0000"/>
                </a:solidFill>
              </a:rPr>
              <a:t>N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baseline="-25000" dirty="0">
                <a:solidFill>
                  <a:srgbClr val="FF0000"/>
                </a:solidFill>
              </a:rPr>
              <a:t>(doporučená)</a:t>
            </a:r>
            <a:r>
              <a:rPr lang="cs-CZ" sz="1800" dirty="0">
                <a:solidFill>
                  <a:srgbClr val="FF0000"/>
                </a:solidFill>
              </a:rPr>
              <a:t>: 		0,30 W/m</a:t>
            </a:r>
            <a:r>
              <a:rPr lang="cs-CZ" sz="1800" baseline="30000" dirty="0">
                <a:solidFill>
                  <a:srgbClr val="FF0000"/>
                </a:solidFill>
              </a:rPr>
              <a:t>2</a:t>
            </a:r>
            <a:r>
              <a:rPr lang="cs-CZ" sz="1800" dirty="0">
                <a:solidFill>
                  <a:srgbClr val="FF0000"/>
                </a:solidFill>
              </a:rPr>
              <a:t>.K  ---&gt; NESPLNĚNO</a:t>
            </a:r>
          </a:p>
          <a:p>
            <a:endParaRPr lang="cs-CZ" sz="180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0C035B0-2168-415E-896D-170BC42AB6CD}"/>
              </a:ext>
            </a:extLst>
          </p:cNvPr>
          <p:cNvSpPr txBox="1">
            <a:spLocks/>
          </p:cNvSpPr>
          <p:nvPr/>
        </p:nvSpPr>
        <p:spPr>
          <a:xfrm>
            <a:off x="0" y="5452417"/>
            <a:ext cx="9144000" cy="1668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u="sng" dirty="0"/>
              <a:t>STROP NAD PRŮJEZDEM</a:t>
            </a:r>
          </a:p>
          <a:p>
            <a:pPr marL="0" indent="0">
              <a:buNone/>
            </a:pPr>
            <a:r>
              <a:rPr lang="cs-CZ" sz="1800" dirty="0"/>
              <a:t>Vypočtená hodnota U</a:t>
            </a:r>
            <a:r>
              <a:rPr lang="cs-CZ" sz="1800" baseline="-25000" dirty="0"/>
              <a:t>N</a:t>
            </a:r>
            <a:r>
              <a:rPr lang="cs-CZ" sz="1800" dirty="0"/>
              <a:t> </a:t>
            </a:r>
            <a:r>
              <a:rPr lang="cs-CZ" sz="1800" baseline="-25000" dirty="0"/>
              <a:t>(vypočtená)</a:t>
            </a:r>
            <a:r>
              <a:rPr lang="cs-CZ" sz="1800" dirty="0"/>
              <a:t>: 		0,152 W/m</a:t>
            </a:r>
            <a:r>
              <a:rPr lang="cs-CZ" sz="1800" baseline="30000" dirty="0"/>
              <a:t>2</a:t>
            </a:r>
            <a:r>
              <a:rPr lang="cs-CZ" sz="1800" dirty="0"/>
              <a:t>.K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B050"/>
                </a:solidFill>
              </a:rPr>
              <a:t>Požadovaná hodnota U</a:t>
            </a:r>
            <a:r>
              <a:rPr lang="cs-CZ" sz="1800" baseline="-25000" dirty="0">
                <a:solidFill>
                  <a:srgbClr val="00B050"/>
                </a:solidFill>
              </a:rPr>
              <a:t>N</a:t>
            </a:r>
            <a:r>
              <a:rPr lang="cs-CZ" sz="1800" dirty="0">
                <a:solidFill>
                  <a:srgbClr val="00B050"/>
                </a:solidFill>
              </a:rPr>
              <a:t> </a:t>
            </a:r>
            <a:r>
              <a:rPr lang="cs-CZ" sz="1800" baseline="-25000" dirty="0">
                <a:solidFill>
                  <a:srgbClr val="00B050"/>
                </a:solidFill>
              </a:rPr>
              <a:t>(požadovaná)</a:t>
            </a:r>
            <a:r>
              <a:rPr lang="cs-CZ" sz="1800" dirty="0">
                <a:solidFill>
                  <a:srgbClr val="00B050"/>
                </a:solidFill>
              </a:rPr>
              <a:t>: 		0,24 W/m</a:t>
            </a:r>
            <a:r>
              <a:rPr lang="cs-CZ" sz="1800" baseline="30000" dirty="0">
                <a:solidFill>
                  <a:srgbClr val="00B050"/>
                </a:solidFill>
              </a:rPr>
              <a:t>2</a:t>
            </a:r>
            <a:r>
              <a:rPr lang="cs-CZ" sz="1800" dirty="0">
                <a:solidFill>
                  <a:srgbClr val="00B050"/>
                </a:solidFill>
              </a:rPr>
              <a:t>.K  ---&gt; SPLNĚNO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B050"/>
                </a:solidFill>
              </a:rPr>
              <a:t>Doporučená hodnota U</a:t>
            </a:r>
            <a:r>
              <a:rPr lang="cs-CZ" sz="1800" baseline="-25000" dirty="0">
                <a:solidFill>
                  <a:srgbClr val="00B050"/>
                </a:solidFill>
              </a:rPr>
              <a:t>N</a:t>
            </a:r>
            <a:r>
              <a:rPr lang="cs-CZ" sz="1800" dirty="0">
                <a:solidFill>
                  <a:srgbClr val="00B050"/>
                </a:solidFill>
              </a:rPr>
              <a:t> </a:t>
            </a:r>
            <a:r>
              <a:rPr lang="cs-CZ" sz="1800" baseline="-25000" dirty="0">
                <a:solidFill>
                  <a:srgbClr val="00B050"/>
                </a:solidFill>
              </a:rPr>
              <a:t>(doporučená)</a:t>
            </a:r>
            <a:r>
              <a:rPr lang="cs-CZ" sz="1800" dirty="0">
                <a:solidFill>
                  <a:srgbClr val="00B050"/>
                </a:solidFill>
              </a:rPr>
              <a:t>: 		0,16 W/m</a:t>
            </a:r>
            <a:r>
              <a:rPr lang="cs-CZ" sz="1800" baseline="30000" dirty="0">
                <a:solidFill>
                  <a:srgbClr val="00B050"/>
                </a:solidFill>
              </a:rPr>
              <a:t>2</a:t>
            </a:r>
            <a:r>
              <a:rPr lang="cs-CZ" sz="1800" dirty="0">
                <a:solidFill>
                  <a:srgbClr val="00B050"/>
                </a:solidFill>
              </a:rPr>
              <a:t>.K  ---&gt; SPLNĚNO</a:t>
            </a:r>
          </a:p>
          <a:p>
            <a:endParaRPr lang="cs-CZ" sz="1800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A229DA2-8D0E-403E-8BEF-7F844EE52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24544" y="870494"/>
            <a:ext cx="8229600" cy="336117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POŽADAVEK NA SOUČINITELE PROSTUPU TEPLA </a:t>
            </a:r>
          </a:p>
        </p:txBody>
      </p:sp>
    </p:spTree>
    <p:extLst>
      <p:ext uri="{BB962C8B-B14F-4D97-AF65-F5344CB8AC3E}">
        <p14:creationId xmlns:p14="http://schemas.microsoft.com/office/powerpoint/2010/main" val="681825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EDC3DBB-6CC6-46DA-9AF9-4A339F960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995"/>
            <a:ext cx="9144000" cy="5143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FC9B6A3A-2290-4212-83A0-DAC7D0DCBD69}"/>
              </a:ext>
            </a:extLst>
          </p:cNvPr>
          <p:cNvSpPr txBox="1">
            <a:spLocks/>
          </p:cNvSpPr>
          <p:nvPr/>
        </p:nvSpPr>
        <p:spPr>
          <a:xfrm>
            <a:off x="0" y="457439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DĚKUJI ZA POZORNOST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8112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500" dirty="0"/>
              <a:t>„V jakých cenových relacích se pohybují navržené systémy vegetační stěny?“</a:t>
            </a:r>
          </a:p>
          <a:p>
            <a:pPr algn="ctr">
              <a:buNone/>
            </a:pPr>
            <a:endParaRPr lang="cs-CZ" sz="2400" dirty="0"/>
          </a:p>
        </p:txBody>
      </p:sp>
      <p:pic>
        <p:nvPicPr>
          <p:cNvPr id="4" name="Grafický objekt 3" descr="Otazník">
            <a:extLst>
              <a:ext uri="{FF2B5EF4-FFF2-40B4-BE49-F238E27FC236}">
                <a16:creationId xmlns:a16="http://schemas.microsoft.com/office/drawing/2014/main" id="{5CA3C0D4-15B8-4510-9597-655857B1A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71767" y="400649"/>
            <a:ext cx="1136910" cy="113691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DE97C94F-C55D-49C5-ACF2-124F8407FFC7}"/>
              </a:ext>
            </a:extLst>
          </p:cNvPr>
          <p:cNvSpPr txBox="1">
            <a:spLocks/>
          </p:cNvSpPr>
          <p:nvPr/>
        </p:nvSpPr>
        <p:spPr>
          <a:xfrm>
            <a:off x="628650" y="457439"/>
            <a:ext cx="851535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DOPLŇUJÍCÍ DOTAZY</a:t>
            </a:r>
          </a:p>
          <a:p>
            <a:r>
              <a:rPr lang="cs-CZ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Vedoucí práce:</a:t>
            </a:r>
          </a:p>
        </p:txBody>
      </p:sp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F3FBE350-A126-4851-8D53-C6483F4C24D9}"/>
              </a:ext>
            </a:extLst>
          </p:cNvPr>
          <p:cNvSpPr txBox="1">
            <a:spLocks/>
          </p:cNvSpPr>
          <p:nvPr/>
        </p:nvSpPr>
        <p:spPr>
          <a:xfrm>
            <a:off x="755576" y="3284984"/>
            <a:ext cx="5328592" cy="33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cs-CZ" sz="3000" dirty="0"/>
              <a:t>LIKO-S (vegetační stěna)</a:t>
            </a:r>
          </a:p>
          <a:p>
            <a:r>
              <a:rPr lang="cs-CZ" sz="2300" dirty="0"/>
              <a:t>Cena ± 10 000 Kč/m</a:t>
            </a:r>
            <a:r>
              <a:rPr lang="cs-CZ" sz="2300" baseline="30000" dirty="0"/>
              <a:t>2</a:t>
            </a:r>
          </a:p>
          <a:p>
            <a:pPr>
              <a:buNone/>
            </a:pPr>
            <a:endParaRPr lang="cs-CZ" sz="2500" dirty="0"/>
          </a:p>
          <a:p>
            <a:pPr>
              <a:buNone/>
            </a:pPr>
            <a:r>
              <a:rPr lang="cs-CZ" sz="3000" dirty="0"/>
              <a:t>Navrhovaný objekt:</a:t>
            </a:r>
          </a:p>
          <a:p>
            <a:r>
              <a:rPr lang="cs-CZ" sz="2500" dirty="0"/>
              <a:t>232</a:t>
            </a:r>
            <a:r>
              <a:rPr lang="cs-CZ" sz="2400" dirty="0"/>
              <a:t> m</a:t>
            </a:r>
            <a:r>
              <a:rPr lang="cs-CZ" sz="2400" baseline="30000" dirty="0"/>
              <a:t>2</a:t>
            </a:r>
            <a:r>
              <a:rPr lang="cs-CZ" sz="2500" dirty="0"/>
              <a:t> = 2,32 mil. Kč</a:t>
            </a:r>
          </a:p>
          <a:p>
            <a:pPr algn="ctr">
              <a:buFont typeface="Arial" panose="020B0604020202020204" pitchFamily="34" charset="0"/>
              <a:buNone/>
            </a:pPr>
            <a:endParaRPr lang="cs-CZ" sz="24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D585BF8-03F5-42DB-94F9-0A8E441ECF0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228184" y="2708920"/>
            <a:ext cx="2287166" cy="394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7767CFA-5E15-4DD6-A3B5-297F06393F90}"/>
              </a:ext>
            </a:extLst>
          </p:cNvPr>
          <p:cNvSpPr txBox="1"/>
          <p:nvPr/>
        </p:nvSpPr>
        <p:spPr>
          <a:xfrm>
            <a:off x="7082073" y="6569586"/>
            <a:ext cx="143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www.liko-s.cz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154F5FD3-839B-404A-8864-2606CE94E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8112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500" dirty="0"/>
              <a:t>„Jaký systém kontrol a jakou pravidelnou údržbu navrhuje autor u vegetační stěny a střechy?“</a:t>
            </a:r>
          </a:p>
          <a:p>
            <a:pPr algn="ctr">
              <a:buNone/>
            </a:pPr>
            <a:endParaRPr lang="cs-CZ" sz="2400" dirty="0"/>
          </a:p>
        </p:txBody>
      </p:sp>
      <p:pic>
        <p:nvPicPr>
          <p:cNvPr id="5" name="Grafický objekt 4" descr="Otazník">
            <a:extLst>
              <a:ext uri="{FF2B5EF4-FFF2-40B4-BE49-F238E27FC236}">
                <a16:creationId xmlns:a16="http://schemas.microsoft.com/office/drawing/2014/main" id="{0109B74F-875F-46A8-81C0-6F3CCAFD9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78440" y="400649"/>
            <a:ext cx="1136910" cy="113691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D65B7066-0501-4A4F-9BF0-E4174B5A9CC5}"/>
              </a:ext>
            </a:extLst>
          </p:cNvPr>
          <p:cNvSpPr txBox="1">
            <a:spLocks/>
          </p:cNvSpPr>
          <p:nvPr/>
        </p:nvSpPr>
        <p:spPr>
          <a:xfrm>
            <a:off x="628650" y="457439"/>
            <a:ext cx="851535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DOPLŇUJÍCÍ DOTAZY</a:t>
            </a:r>
          </a:p>
          <a:p>
            <a:r>
              <a:rPr lang="cs-CZ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Vedoucí práce: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DEC8F319-1BAE-4BB1-92C5-642E03D3E497}"/>
              </a:ext>
            </a:extLst>
          </p:cNvPr>
          <p:cNvSpPr txBox="1">
            <a:spLocks/>
          </p:cNvSpPr>
          <p:nvPr/>
        </p:nvSpPr>
        <p:spPr>
          <a:xfrm>
            <a:off x="179512" y="2924978"/>
            <a:ext cx="4447406" cy="2808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cs-CZ" sz="2400" dirty="0"/>
              <a:t>VEGETAČNÍ STŘECHA</a:t>
            </a:r>
          </a:p>
          <a:p>
            <a:r>
              <a:rPr lang="cs-CZ" sz="2000" dirty="0"/>
              <a:t>1-2x ročně (jaro, podzim)</a:t>
            </a:r>
          </a:p>
          <a:p>
            <a:r>
              <a:rPr lang="cs-CZ" sz="2000" dirty="0"/>
              <a:t>Vizuální kontrola vegetace</a:t>
            </a:r>
          </a:p>
          <a:p>
            <a:r>
              <a:rPr lang="cs-CZ" sz="2000" dirty="0"/>
              <a:t>Odstranění suché trávy, listí</a:t>
            </a:r>
          </a:p>
          <a:p>
            <a:r>
              <a:rPr lang="cs-CZ" sz="2000" dirty="0"/>
              <a:t>Nahrazení odumřelé vegetace za novou</a:t>
            </a:r>
          </a:p>
          <a:p>
            <a:r>
              <a:rPr lang="cs-CZ" sz="2000" dirty="0"/>
              <a:t>Kontrola střešních vpustí</a:t>
            </a:r>
          </a:p>
          <a:p>
            <a:r>
              <a:rPr lang="cs-CZ" sz="2000" dirty="0"/>
              <a:t>Postřik proti škůdcům, přihnojení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12693AAC-55F1-4F35-8139-D33CCC402CB0}"/>
              </a:ext>
            </a:extLst>
          </p:cNvPr>
          <p:cNvSpPr txBox="1">
            <a:spLocks/>
          </p:cNvSpPr>
          <p:nvPr/>
        </p:nvSpPr>
        <p:spPr>
          <a:xfrm>
            <a:off x="4654931" y="2924978"/>
            <a:ext cx="4447406" cy="33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cs-CZ" sz="2400" dirty="0"/>
              <a:t>VEGETAČNÍ STĚNA</a:t>
            </a:r>
          </a:p>
          <a:p>
            <a:r>
              <a:rPr lang="cs-CZ" sz="2000" dirty="0"/>
              <a:t>Dle potřeby (1-2x ročně)</a:t>
            </a:r>
          </a:p>
          <a:p>
            <a:r>
              <a:rPr lang="cs-CZ" sz="2000" dirty="0"/>
              <a:t>Vizuální kontrola vegetace</a:t>
            </a:r>
          </a:p>
          <a:p>
            <a:r>
              <a:rPr lang="cs-CZ" sz="2000" dirty="0"/>
              <a:t>Nahrazení odumřelé vegetace za novou</a:t>
            </a:r>
          </a:p>
          <a:p>
            <a:r>
              <a:rPr lang="cs-CZ" sz="2000" dirty="0"/>
              <a:t>Provádění závlahy dle potřeby</a:t>
            </a:r>
          </a:p>
          <a:p>
            <a:r>
              <a:rPr lang="cs-CZ" sz="2000" dirty="0"/>
              <a:t>V podezřelých místech kontrola zavlažovacího systému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0D804DF-6B35-4614-8045-9D339400764C}"/>
              </a:ext>
            </a:extLst>
          </p:cNvPr>
          <p:cNvCxnSpPr/>
          <p:nvPr/>
        </p:nvCxnSpPr>
        <p:spPr>
          <a:xfrm>
            <a:off x="4572000" y="2924978"/>
            <a:ext cx="0" cy="2736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oderní vegetační střechy | Dům a byt">
            <a:extLst>
              <a:ext uri="{FF2B5EF4-FFF2-40B4-BE49-F238E27FC236}">
                <a16:creationId xmlns:a16="http://schemas.microsoft.com/office/drawing/2014/main" id="{26EBC20E-E703-43EE-BC53-4F3784E10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4" y="5571092"/>
            <a:ext cx="2213398" cy="1265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oda není samozřejmost | Pěkné Bydlení">
            <a:extLst>
              <a:ext uri="{FF2B5EF4-FFF2-40B4-BE49-F238E27FC236}">
                <a16:creationId xmlns:a16="http://schemas.microsoft.com/office/drawing/2014/main" id="{E019EA2E-7F5A-4DCA-BB7B-05AB978A2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674" y="5473660"/>
            <a:ext cx="1817290" cy="1362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0234C52A-B6CE-4E7B-A225-BEB8A39254F6}"/>
              </a:ext>
            </a:extLst>
          </p:cNvPr>
          <p:cNvSpPr txBox="1"/>
          <p:nvPr/>
        </p:nvSpPr>
        <p:spPr>
          <a:xfrm>
            <a:off x="7384120" y="6581001"/>
            <a:ext cx="143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www.liko-s.cz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E0229C4-040F-4E48-AFA8-687D635F66BD}"/>
              </a:ext>
            </a:extLst>
          </p:cNvPr>
          <p:cNvSpPr txBox="1"/>
          <p:nvPr/>
        </p:nvSpPr>
        <p:spPr>
          <a:xfrm>
            <a:off x="3101770" y="6583141"/>
            <a:ext cx="143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www.liko-s.cz</a:t>
            </a:r>
          </a:p>
        </p:txBody>
      </p:sp>
    </p:spTree>
    <p:extLst>
      <p:ext uri="{BB962C8B-B14F-4D97-AF65-F5344CB8AC3E}">
        <p14:creationId xmlns:p14="http://schemas.microsoft.com/office/powerpoint/2010/main" val="2016657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9746216D-D645-451C-933C-8129281DA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8112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500" dirty="0"/>
              <a:t>„Jaké jsou požadavky na oslunění a proslunění obytných prostor?“</a:t>
            </a:r>
          </a:p>
          <a:p>
            <a:pPr algn="ctr">
              <a:buNone/>
            </a:pPr>
            <a:endParaRPr lang="cs-CZ" sz="2400" dirty="0"/>
          </a:p>
        </p:txBody>
      </p:sp>
      <p:pic>
        <p:nvPicPr>
          <p:cNvPr id="5" name="Grafický objekt 4" descr="Otazník">
            <a:extLst>
              <a:ext uri="{FF2B5EF4-FFF2-40B4-BE49-F238E27FC236}">
                <a16:creationId xmlns:a16="http://schemas.microsoft.com/office/drawing/2014/main" id="{868EC6A9-C737-4CB0-B26E-5A93AC495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78440" y="400649"/>
            <a:ext cx="1136910" cy="113691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EE7D3CDE-F30C-450C-ADBC-B75625065AFF}"/>
              </a:ext>
            </a:extLst>
          </p:cNvPr>
          <p:cNvSpPr txBox="1">
            <a:spLocks/>
          </p:cNvSpPr>
          <p:nvPr/>
        </p:nvSpPr>
        <p:spPr>
          <a:xfrm>
            <a:off x="628650" y="457439"/>
            <a:ext cx="851535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DOPLŇUJÍCÍ DOTAZY</a:t>
            </a:r>
          </a:p>
          <a:p>
            <a:r>
              <a:rPr lang="cs-CZ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Vedoucí práce: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CA182B21-7F11-4603-BB92-EDF885235A79}"/>
              </a:ext>
            </a:extLst>
          </p:cNvPr>
          <p:cNvSpPr txBox="1">
            <a:spLocks/>
          </p:cNvSpPr>
          <p:nvPr/>
        </p:nvSpPr>
        <p:spPr>
          <a:xfrm>
            <a:off x="214561" y="2867229"/>
            <a:ext cx="8515350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cs-CZ" sz="2000" dirty="0"/>
              <a:t>POŽADAVKY NA OSLUNĚNÍ A PROSLUNĚNÍ:</a:t>
            </a:r>
          </a:p>
          <a:p>
            <a:r>
              <a:rPr lang="cs-CZ" sz="2000" dirty="0"/>
              <a:t>Půdorysný úhel slunečních paprsků s hlavní přímkou roviny okenního otvoru musí být nejméně 25° a výška slunce nad horizontem nejméně 5°.</a:t>
            </a:r>
          </a:p>
          <a:p>
            <a:r>
              <a:rPr lang="cs-CZ" sz="2000" dirty="0"/>
              <a:t>Otvory, kterými sluneční záření vniká do místnosti jsou proskleny průhledným a barvy nezkreslujícím materiálem, celková plocha otvorů je rovna nejméně 10 % podlahové plochy místnosti, přitom nejmenší rozměr otvoru je 900 mm. Šířka oken umístěných ve střešní rovině je minimálně 700 mm. </a:t>
            </a:r>
          </a:p>
          <a:p>
            <a:r>
              <a:rPr lang="cs-CZ" sz="2000" dirty="0"/>
              <a:t>Při jasné obloze musí být dne 1. března a 21. června doba proslunění větší než 90 minut.  </a:t>
            </a:r>
          </a:p>
          <a:p>
            <a:r>
              <a:rPr lang="cs-CZ" sz="2000" dirty="0"/>
              <a:t>Sluneční záření musí dopadat ve stanovené době do kritického bodu, který se nachází buď 0,30 m nad střed spodní hrany osvětlovacího otvoru (parapet), avšak nejméně musí být tento bod 1,20 m nad podlahou posuzované místnosti.</a:t>
            </a:r>
          </a:p>
          <a:p>
            <a:pPr>
              <a:buFont typeface="Arial" panose="020B0604020202020204" pitchFamily="34" charset="0"/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04002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E9001999-2DF0-427D-A2C4-0811C4DD9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81128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cs-CZ" sz="2500" dirty="0"/>
              <a:t>„Z jakého důvodu je ve skladbě S51 hydroizolace mechanicky kotvena, nepostačilo by přitížení skladbou zelené střechy?“</a:t>
            </a:r>
          </a:p>
          <a:p>
            <a:pPr algn="ctr">
              <a:buNone/>
            </a:pPr>
            <a:endParaRPr lang="cs-CZ" sz="2400" dirty="0"/>
          </a:p>
        </p:txBody>
      </p:sp>
      <p:pic>
        <p:nvPicPr>
          <p:cNvPr id="5" name="Grafický objekt 4" descr="Otazník">
            <a:extLst>
              <a:ext uri="{FF2B5EF4-FFF2-40B4-BE49-F238E27FC236}">
                <a16:creationId xmlns:a16="http://schemas.microsoft.com/office/drawing/2014/main" id="{6EEB073C-AB92-4616-B9B6-E60BA13A5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78440" y="400649"/>
            <a:ext cx="1136910" cy="113691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478046A5-BC4C-4F2C-ACC9-90695072E25E}"/>
              </a:ext>
            </a:extLst>
          </p:cNvPr>
          <p:cNvSpPr txBox="1">
            <a:spLocks/>
          </p:cNvSpPr>
          <p:nvPr/>
        </p:nvSpPr>
        <p:spPr>
          <a:xfrm>
            <a:off x="628650" y="457439"/>
            <a:ext cx="851535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DOPLŇUJÍCÍ DOTAZY</a:t>
            </a:r>
          </a:p>
          <a:p>
            <a:r>
              <a:rPr lang="cs-CZ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Oponent práce: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9C45018F-B54F-44B8-A90C-069E24D26D7B}"/>
              </a:ext>
            </a:extLst>
          </p:cNvPr>
          <p:cNvSpPr txBox="1">
            <a:spLocks/>
          </p:cNvSpPr>
          <p:nvPr/>
        </p:nvSpPr>
        <p:spPr>
          <a:xfrm>
            <a:off x="179512" y="2924978"/>
            <a:ext cx="5616624" cy="374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300" dirty="0"/>
              <a:t>Mechanické kotvení hydroizolace ve skladbě S51 je navrženo z důvodu deklarované funkčnosti skladby od firmy </a:t>
            </a:r>
            <a:r>
              <a:rPr lang="cs-CZ" sz="2300" dirty="0" err="1"/>
              <a:t>Dektrade</a:t>
            </a:r>
            <a:r>
              <a:rPr lang="cs-CZ" sz="2300" dirty="0"/>
              <a:t>, podle které byla skladba navržena. </a:t>
            </a:r>
          </a:p>
          <a:p>
            <a:pPr marL="0" indent="0">
              <a:buNone/>
            </a:pPr>
            <a:endParaRPr lang="cs-CZ" sz="2300" dirty="0"/>
          </a:p>
          <a:p>
            <a:r>
              <a:rPr lang="cs-CZ" sz="2300" dirty="0"/>
              <a:t>Při zvolení způsobu přitížení hydroizolace skladbou zelené střechy je nutno provést výpočet hmotnosti stabilizační vrstvy, která se navrhuje podle ČSN EN 1991-1-1.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F7CA6B-D80C-4430-BEB3-37E6747DE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3789039"/>
            <a:ext cx="2263108" cy="180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Stavebniny DEK | LinkedIn">
            <a:extLst>
              <a:ext uri="{FF2B5EF4-FFF2-40B4-BE49-F238E27FC236}">
                <a16:creationId xmlns:a16="http://schemas.microsoft.com/office/drawing/2014/main" id="{7B7F3680-DB49-4060-B5DD-1CA48D439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9" b="30499"/>
          <a:stretch/>
        </p:blipFill>
        <p:spPr bwMode="auto">
          <a:xfrm>
            <a:off x="6444208" y="3356991"/>
            <a:ext cx="114353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676CD9F7-F1D3-42E7-9E89-A1C1D1C44451}"/>
              </a:ext>
            </a:extLst>
          </p:cNvPr>
          <p:cNvSpPr txBox="1"/>
          <p:nvPr/>
        </p:nvSpPr>
        <p:spPr>
          <a:xfrm>
            <a:off x="7283213" y="5517232"/>
            <a:ext cx="1371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www.dek.cz</a:t>
            </a:r>
          </a:p>
        </p:txBody>
      </p:sp>
    </p:spTree>
    <p:extLst>
      <p:ext uri="{BB962C8B-B14F-4D97-AF65-F5344CB8AC3E}">
        <p14:creationId xmlns:p14="http://schemas.microsoft.com/office/powerpoint/2010/main" val="3790687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4035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	„Cílem diplomové práce je návrh konkrétního architektonického a stavebně-konstrukčního řešení objektu s nízkou spotřebou energie s integrovanými prvky zeleně na fasádě a střeše objektu. Předpokládá se architektonická a stavebně konstrukční studie spolu s výkresovou dokumentací ve stupni „projekt pro provádění stavby“ včetně vyřešení charakteristických detailů. Nezbytnou částí diplomové práce je vyhodnocení a posouzení tepelně-technických charakteristik navržených konstrukcí na systémové hranici budovy.“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0A63AB5-C345-43E2-B8C2-C5DF0617FFC3}"/>
              </a:ext>
            </a:extLst>
          </p:cNvPr>
          <p:cNvSpPr txBox="1">
            <a:spLocks/>
          </p:cNvSpPr>
          <p:nvPr/>
        </p:nvSpPr>
        <p:spPr>
          <a:xfrm>
            <a:off x="611560" y="476672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CÍL DIPLOMOVÉ PRÁCE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FDB5F6E0-01B6-41EE-AC77-9CF795C5E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8112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500" dirty="0"/>
              <a:t>„Do jaké míry je významný vzniklý tepelný most kotvení al roštu do fasády?“</a:t>
            </a:r>
          </a:p>
          <a:p>
            <a:pPr algn="ctr">
              <a:buNone/>
            </a:pPr>
            <a:endParaRPr lang="cs-CZ" sz="2400" dirty="0"/>
          </a:p>
        </p:txBody>
      </p:sp>
      <p:pic>
        <p:nvPicPr>
          <p:cNvPr id="5" name="Grafický objekt 4" descr="Otazník">
            <a:extLst>
              <a:ext uri="{FF2B5EF4-FFF2-40B4-BE49-F238E27FC236}">
                <a16:creationId xmlns:a16="http://schemas.microsoft.com/office/drawing/2014/main" id="{C9ADB07B-3677-4903-8C86-10D54F930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78440" y="400649"/>
            <a:ext cx="1136910" cy="113691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AC1EA02E-ECA8-4D3F-BC52-03326DD68019}"/>
              </a:ext>
            </a:extLst>
          </p:cNvPr>
          <p:cNvSpPr txBox="1">
            <a:spLocks/>
          </p:cNvSpPr>
          <p:nvPr/>
        </p:nvSpPr>
        <p:spPr>
          <a:xfrm>
            <a:off x="628650" y="457439"/>
            <a:ext cx="851535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DOPLŇUJÍCÍ DOTAZY</a:t>
            </a:r>
          </a:p>
          <a:p>
            <a:r>
              <a:rPr lang="cs-CZ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Oponent práce: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BF3F4FF8-AA49-4B5C-A4E0-5D7F1A8B0459}"/>
              </a:ext>
            </a:extLst>
          </p:cNvPr>
          <p:cNvSpPr txBox="1">
            <a:spLocks/>
          </p:cNvSpPr>
          <p:nvPr/>
        </p:nvSpPr>
        <p:spPr>
          <a:xfrm>
            <a:off x="179512" y="2924978"/>
            <a:ext cx="8784976" cy="2808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Kotvení AL roštu do fasády by se během realizace nemělo zanedbávat ani podceňovat.	</a:t>
            </a:r>
          </a:p>
          <a:p>
            <a:r>
              <a:rPr lang="cs-CZ" sz="2400" dirty="0"/>
              <a:t>Za předpokladu použití ocelových kotev (4 ks/m</a:t>
            </a:r>
            <a:r>
              <a:rPr lang="cs-CZ" sz="2400" baseline="30000" dirty="0"/>
              <a:t>2 </a:t>
            </a:r>
            <a:r>
              <a:rPr lang="cs-CZ" sz="2400" dirty="0"/>
              <a:t>) se tepelná vodivost tepelné izolace zvýší až o 25 %. </a:t>
            </a:r>
          </a:p>
          <a:p>
            <a:pPr marL="0" indent="0">
              <a:buNone/>
            </a:pPr>
            <a:r>
              <a:rPr lang="cs-CZ" sz="2400" dirty="0"/>
              <a:t>Doporučení: </a:t>
            </a:r>
          </a:p>
          <a:p>
            <a:pPr lvl="1"/>
            <a:r>
              <a:rPr lang="cs-CZ" sz="2100" dirty="0"/>
              <a:t>Použití hmoždinek s přerušeným tepelným mostem</a:t>
            </a:r>
          </a:p>
          <a:p>
            <a:pPr lvl="1"/>
            <a:r>
              <a:rPr lang="cs-CZ" sz="2100" dirty="0"/>
              <a:t>tepelněizolační podložky</a:t>
            </a:r>
          </a:p>
        </p:txBody>
      </p:sp>
      <p:pic>
        <p:nvPicPr>
          <p:cNvPr id="2052" name="Picture 4" descr="Fischer Dübel THERMAX M12/110 M12 - 51291 - Abstandsmontagesystem ...">
            <a:extLst>
              <a:ext uri="{FF2B5EF4-FFF2-40B4-BE49-F238E27FC236}">
                <a16:creationId xmlns:a16="http://schemas.microsoft.com/office/drawing/2014/main" id="{D26FAB70-6240-43D0-A07E-56DE1CE77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202" y="5229200"/>
            <a:ext cx="3245148" cy="1395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B6A6638-9E62-4640-B846-B94E74F792EB}"/>
              </a:ext>
            </a:extLst>
          </p:cNvPr>
          <p:cNvSpPr txBox="1"/>
          <p:nvPr/>
        </p:nvSpPr>
        <p:spPr>
          <a:xfrm>
            <a:off x="6804248" y="6486226"/>
            <a:ext cx="1757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www.fischer-cz.cz</a:t>
            </a:r>
          </a:p>
        </p:txBody>
      </p:sp>
    </p:spTree>
    <p:extLst>
      <p:ext uri="{BB962C8B-B14F-4D97-AF65-F5344CB8AC3E}">
        <p14:creationId xmlns:p14="http://schemas.microsoft.com/office/powerpoint/2010/main" val="126092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75"/>
            <a:ext cx="4543428" cy="1928826"/>
          </a:xfrm>
        </p:spPr>
        <p:txBody>
          <a:bodyPr>
            <a:noAutofit/>
          </a:bodyPr>
          <a:lstStyle/>
          <a:p>
            <a:r>
              <a:rPr lang="cs-CZ" sz="2000" dirty="0"/>
              <a:t>Jihočeský kraj</a:t>
            </a:r>
          </a:p>
          <a:p>
            <a:r>
              <a:rPr lang="cs-CZ" sz="2000" dirty="0"/>
              <a:t>Město České Budějovice </a:t>
            </a:r>
          </a:p>
          <a:p>
            <a:r>
              <a:rPr lang="cs-CZ" sz="2000" dirty="0"/>
              <a:t>Severozápadní část města</a:t>
            </a:r>
          </a:p>
          <a:p>
            <a:r>
              <a:rPr lang="cs-CZ" sz="2000" dirty="0"/>
              <a:t>KÚ České Budějovice 2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57200" y="6453367"/>
            <a:ext cx="127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mapy.</a:t>
            </a:r>
            <a:r>
              <a:rPr lang="cs-CZ" sz="1200" dirty="0" err="1"/>
              <a:t>cz</a:t>
            </a:r>
            <a:endParaRPr lang="cs-CZ" sz="12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24EE1F4E-1C44-4716-AB51-42A6FE74875C}"/>
              </a:ext>
            </a:extLst>
          </p:cNvPr>
          <p:cNvSpPr txBox="1">
            <a:spLocks/>
          </p:cNvSpPr>
          <p:nvPr/>
        </p:nvSpPr>
        <p:spPr>
          <a:xfrm>
            <a:off x="611560" y="476672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LOKALITA</a:t>
            </a:r>
          </a:p>
        </p:txBody>
      </p:sp>
      <p:pic>
        <p:nvPicPr>
          <p:cNvPr id="5122" name="Picture 2" descr="Zateplení a izolace domu v regionu České Budějovice">
            <a:extLst>
              <a:ext uri="{FF2B5EF4-FFF2-40B4-BE49-F238E27FC236}">
                <a16:creationId xmlns:a16="http://schemas.microsoft.com/office/drawing/2014/main" id="{3A116857-B5AB-4C0F-B0DB-0F80D18B2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9876"/>
            <a:ext cx="5344930" cy="3449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8CEBFBC6-CF6E-494E-AE7A-0ADA5AE29F51}"/>
              </a:ext>
            </a:extLst>
          </p:cNvPr>
          <p:cNvSpPr txBox="1">
            <a:spLocks/>
          </p:cNvSpPr>
          <p:nvPr/>
        </p:nvSpPr>
        <p:spPr>
          <a:xfrm>
            <a:off x="4860032" y="4653136"/>
            <a:ext cx="4355976" cy="861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Roh ulice K. Šafáře a Na Zlaté stoce</a:t>
            </a:r>
          </a:p>
          <a:p>
            <a:r>
              <a:rPr lang="cs-CZ" sz="2000" dirty="0"/>
              <a:t>Parcela číslo 420, 419, 418</a:t>
            </a:r>
          </a:p>
          <a:p>
            <a:endParaRPr lang="cs-CZ" sz="2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BC939F9-FE39-40C7-BCC6-BF72D18A5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28999"/>
            <a:ext cx="4114800" cy="3033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3774" y="1466627"/>
            <a:ext cx="5143504" cy="3096344"/>
          </a:xfrm>
        </p:spPr>
        <p:txBody>
          <a:bodyPr>
            <a:noAutofit/>
          </a:bodyPr>
          <a:lstStyle/>
          <a:p>
            <a:r>
              <a:rPr lang="cs-CZ" sz="2000" dirty="0"/>
              <a:t>Městská proluka</a:t>
            </a:r>
          </a:p>
          <a:p>
            <a:r>
              <a:rPr lang="cs-CZ" sz="2000" dirty="0"/>
              <a:t>Parcela číslo 420, 419, 418</a:t>
            </a:r>
          </a:p>
          <a:p>
            <a:r>
              <a:rPr lang="cs-CZ" sz="2000" dirty="0"/>
              <a:t>Na parcele č. 419 stávající objekt určen k demolici</a:t>
            </a:r>
          </a:p>
          <a:p>
            <a:r>
              <a:rPr lang="cs-CZ" sz="2000" dirty="0"/>
              <a:t>Nedostatek bytových jednotek v centru ČB</a:t>
            </a:r>
          </a:p>
          <a:p>
            <a:r>
              <a:rPr lang="cs-CZ" sz="2000" dirty="0"/>
              <a:t>Docházková vzdálenost na zastávku MHD</a:t>
            </a:r>
          </a:p>
          <a:p>
            <a:r>
              <a:rPr lang="cs-CZ" sz="2000" dirty="0"/>
              <a:t>Rovinatý terén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773325" y="6594318"/>
            <a:ext cx="1003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012160" y="3891674"/>
            <a:ext cx="3451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Český úřad zeměměřický a katastrální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DE715EF4-25ED-4C1C-B6E2-4211F4BDEB68}"/>
              </a:ext>
            </a:extLst>
          </p:cNvPr>
          <p:cNvSpPr txBox="1">
            <a:spLocks/>
          </p:cNvSpPr>
          <p:nvPr/>
        </p:nvSpPr>
        <p:spPr>
          <a:xfrm>
            <a:off x="611560" y="476672"/>
            <a:ext cx="4608512" cy="1071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UMÍSTĚNÍ STAVBY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08F2393-2170-4B3C-ABAC-998E2C0E7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64" y="4299728"/>
            <a:ext cx="3852428" cy="2394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A5BF30E-26E2-45F4-AAC3-EF115957F7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20" y="4299728"/>
            <a:ext cx="2668441" cy="2394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A6F95B2-1364-4754-8B96-C93BAABFD9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78" t="17069" r="3982" b="-722"/>
          <a:stretch/>
        </p:blipFill>
        <p:spPr>
          <a:xfrm>
            <a:off x="5658869" y="286064"/>
            <a:ext cx="3263172" cy="3721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2838" y="1071461"/>
            <a:ext cx="4286280" cy="2765741"/>
          </a:xfrm>
        </p:spPr>
        <p:txBody>
          <a:bodyPr>
            <a:normAutofit/>
          </a:bodyPr>
          <a:lstStyle/>
          <a:p>
            <a:r>
              <a:rPr lang="cs-CZ" sz="2000" dirty="0"/>
              <a:t>Bytový dům s prodejnou a kancelářemi </a:t>
            </a:r>
          </a:p>
          <a:p>
            <a:r>
              <a:rPr lang="cs-CZ" sz="2000" dirty="0"/>
              <a:t>4 nadzemní podlaží</a:t>
            </a:r>
          </a:p>
          <a:p>
            <a:r>
              <a:rPr lang="cs-CZ" sz="2000" dirty="0"/>
              <a:t>Částečně pochozí vegetační střecha</a:t>
            </a:r>
          </a:p>
          <a:p>
            <a:r>
              <a:rPr lang="cs-CZ" sz="2000" dirty="0"/>
              <a:t>Tvar písmene L</a:t>
            </a:r>
          </a:p>
          <a:p>
            <a:r>
              <a:rPr lang="cs-CZ" sz="2000" dirty="0"/>
              <a:t>Zastavěná plocha 440,7 m</a:t>
            </a:r>
            <a:r>
              <a:rPr lang="cs-CZ" sz="2000" baseline="30000" dirty="0"/>
              <a:t>2</a:t>
            </a:r>
            <a:endParaRPr lang="cs-CZ" sz="2000" dirty="0"/>
          </a:p>
          <a:p>
            <a:r>
              <a:rPr lang="cs-CZ" dirty="0"/>
              <a:t>Celková podlahová plocha 1 380 </a:t>
            </a:r>
            <a:r>
              <a:rPr lang="cs-CZ" sz="2000" dirty="0"/>
              <a:t>m</a:t>
            </a:r>
            <a:r>
              <a:rPr lang="cs-CZ" sz="2000" baseline="30000" dirty="0"/>
              <a:t>2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956376" y="6454092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7504" y="370146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6EACF2B-ADF1-489E-B417-7AD30A7332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80" y="1036353"/>
            <a:ext cx="4612945" cy="2594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1C771F1-5D14-4A0B-85BF-E19F2D0C4F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86" y="3839964"/>
            <a:ext cx="4612945" cy="2594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E8DA5DB5-4646-45D4-8B2D-6F3FFC1708DC}"/>
              </a:ext>
            </a:extLst>
          </p:cNvPr>
          <p:cNvSpPr txBox="1">
            <a:spLocks/>
          </p:cNvSpPr>
          <p:nvPr/>
        </p:nvSpPr>
        <p:spPr>
          <a:xfrm>
            <a:off x="56332" y="24041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INFORMACE O STAVBĚ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3B31B25-0FC2-45DE-BB29-5D36726A9B14}"/>
              </a:ext>
            </a:extLst>
          </p:cNvPr>
          <p:cNvSpPr txBox="1">
            <a:spLocks/>
          </p:cNvSpPr>
          <p:nvPr/>
        </p:nvSpPr>
        <p:spPr>
          <a:xfrm>
            <a:off x="827584" y="4254136"/>
            <a:ext cx="4286280" cy="261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1x prodejna</a:t>
            </a:r>
          </a:p>
          <a:p>
            <a:r>
              <a:rPr lang="cs-CZ" sz="2000" dirty="0"/>
              <a:t>1x komerční prostory </a:t>
            </a:r>
          </a:p>
          <a:p>
            <a:r>
              <a:rPr lang="cs-CZ" sz="2000" dirty="0"/>
              <a:t>8x byt o velikosti 1+KK</a:t>
            </a:r>
          </a:p>
          <a:p>
            <a:r>
              <a:rPr lang="cs-CZ" sz="2000" dirty="0"/>
              <a:t>5x byt o velikosti 2+KK</a:t>
            </a:r>
          </a:p>
          <a:p>
            <a:r>
              <a:rPr lang="cs-CZ" sz="2000" dirty="0"/>
              <a:t>1x byt o velikosti 3+KK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07504" y="3637858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956376" y="6429951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0CB380-8B15-4CED-A784-17A2F1CD9D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r="7228"/>
          <a:stretch/>
        </p:blipFill>
        <p:spPr>
          <a:xfrm>
            <a:off x="222269" y="931442"/>
            <a:ext cx="4277723" cy="2706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072BDCD-BC86-43A2-B961-0FE09FC4C9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77"/>
          <a:stretch/>
        </p:blipFill>
        <p:spPr>
          <a:xfrm>
            <a:off x="4785954" y="3861048"/>
            <a:ext cx="4047353" cy="2568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EE39ADF3-FDB7-4BC2-9A72-DC309263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298" y="836712"/>
            <a:ext cx="4286280" cy="2909305"/>
          </a:xfrm>
        </p:spPr>
        <p:txBody>
          <a:bodyPr>
            <a:normAutofit/>
          </a:bodyPr>
          <a:lstStyle/>
          <a:p>
            <a:r>
              <a:rPr lang="cs-CZ" sz="2000" dirty="0"/>
              <a:t>Jižní a východní strana objektu</a:t>
            </a:r>
          </a:p>
          <a:p>
            <a:r>
              <a:rPr lang="cs-CZ" sz="2000" dirty="0"/>
              <a:t>Vertikální zahrada</a:t>
            </a:r>
          </a:p>
          <a:p>
            <a:r>
              <a:rPr lang="cs-CZ" sz="2000" dirty="0"/>
              <a:t>Systém LIKO-S</a:t>
            </a:r>
          </a:p>
          <a:p>
            <a:pPr lvl="1"/>
            <a:r>
              <a:rPr lang="cs-CZ" dirty="0"/>
              <a:t>Předpěstované koše s vegetací</a:t>
            </a:r>
          </a:p>
          <a:p>
            <a:pPr lvl="1"/>
            <a:r>
              <a:rPr lang="cs-CZ" dirty="0"/>
              <a:t>Pomocný hliníkový rošt</a:t>
            </a:r>
          </a:p>
          <a:p>
            <a:pPr lvl="1"/>
            <a:r>
              <a:rPr lang="cs-CZ" dirty="0"/>
              <a:t>Zavlažovací systém</a:t>
            </a:r>
          </a:p>
          <a:p>
            <a:pPr lvl="1"/>
            <a:r>
              <a:rPr lang="cs-CZ" dirty="0"/>
              <a:t>Nenáročná údržba</a:t>
            </a:r>
          </a:p>
          <a:p>
            <a:pPr lvl="1"/>
            <a:r>
              <a:rPr lang="cs-CZ" dirty="0"/>
              <a:t>Zeleň - rozchodníky</a:t>
            </a:r>
          </a:p>
          <a:p>
            <a:pPr lvl="1"/>
            <a:r>
              <a:rPr lang="cs-CZ" dirty="0"/>
              <a:t>Cena cca 10 000 Kč/m</a:t>
            </a:r>
            <a:r>
              <a:rPr lang="cs-CZ" baseline="30000" dirty="0"/>
              <a:t>2</a:t>
            </a:r>
            <a:endParaRPr lang="cs-CZ" dirty="0"/>
          </a:p>
          <a:p>
            <a:pPr marL="342900" lvl="1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A0C70EF2-01B4-4869-A920-80A70F0BB78C}"/>
              </a:ext>
            </a:extLst>
          </p:cNvPr>
          <p:cNvSpPr txBox="1">
            <a:spLocks/>
          </p:cNvSpPr>
          <p:nvPr/>
        </p:nvSpPr>
        <p:spPr>
          <a:xfrm>
            <a:off x="56332" y="24041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OZELENĚNÍ FASÁDY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3ABD67C-BD62-415E-99C3-EB9CF658C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1498888"/>
            <a:ext cx="2875279" cy="2279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014A9E3-0A22-41BC-8DA1-26E24C7DED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8" b="49"/>
          <a:stretch/>
        </p:blipFill>
        <p:spPr>
          <a:xfrm>
            <a:off x="5148064" y="1498888"/>
            <a:ext cx="2875279" cy="2279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7FB0B2A-9450-4D7F-84B2-016020B8D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1" y="4316089"/>
            <a:ext cx="2875279" cy="2347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FB1B268-C248-4594-A3D7-39EB1E4AD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4317577"/>
            <a:ext cx="2890395" cy="2279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60ED47CE-BD08-4E07-A65D-2A8C7D23C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893343"/>
            <a:ext cx="3602921" cy="706709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Olemování stavebních otvorů </a:t>
            </a:r>
          </a:p>
          <a:p>
            <a:pPr lvl="1"/>
            <a:r>
              <a:rPr lang="cs-CZ" dirty="0"/>
              <a:t>Vytvoření konstrukce AL roštu</a:t>
            </a:r>
          </a:p>
          <a:p>
            <a:endParaRPr lang="cs-CZ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4411347C-B458-4043-B680-AAC4CE964267}"/>
              </a:ext>
            </a:extLst>
          </p:cNvPr>
          <p:cNvSpPr txBox="1">
            <a:spLocks/>
          </p:cNvSpPr>
          <p:nvPr/>
        </p:nvSpPr>
        <p:spPr>
          <a:xfrm>
            <a:off x="4716016" y="1073003"/>
            <a:ext cx="3602921" cy="34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/>
              <a:t>Ukotvení hydroizolační folie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C04EE4B-A6FB-49B4-A56A-9E70AF216AF6}"/>
              </a:ext>
            </a:extLst>
          </p:cNvPr>
          <p:cNvSpPr txBox="1">
            <a:spLocks/>
          </p:cNvSpPr>
          <p:nvPr/>
        </p:nvSpPr>
        <p:spPr>
          <a:xfrm>
            <a:off x="4716015" y="3777651"/>
            <a:ext cx="3602921" cy="538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/>
              <a:t>Zavěšení předpěstovaných fasádních košů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ED188E9-7C3D-47D6-AA1B-BB69115D5E17}"/>
              </a:ext>
            </a:extLst>
          </p:cNvPr>
          <p:cNvSpPr txBox="1">
            <a:spLocks/>
          </p:cNvSpPr>
          <p:nvPr/>
        </p:nvSpPr>
        <p:spPr>
          <a:xfrm>
            <a:off x="776798" y="3766511"/>
            <a:ext cx="3602921" cy="538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/>
              <a:t>Instalace zavlažovacího systému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523ACD6-6A93-43C5-A606-9C2742CBC52A}"/>
              </a:ext>
            </a:extLst>
          </p:cNvPr>
          <p:cNvSpPr txBox="1"/>
          <p:nvPr/>
        </p:nvSpPr>
        <p:spPr>
          <a:xfrm>
            <a:off x="6605182" y="6479045"/>
            <a:ext cx="143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www.liko-s.cz</a:t>
            </a: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6AED1CA2-6FCF-431D-97CF-E8BB1F71B399}"/>
              </a:ext>
            </a:extLst>
          </p:cNvPr>
          <p:cNvSpPr txBox="1">
            <a:spLocks/>
          </p:cNvSpPr>
          <p:nvPr/>
        </p:nvSpPr>
        <p:spPr>
          <a:xfrm>
            <a:off x="56332" y="24041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INSTALACE VERTIKÁLNÍ ZAHRADY</a:t>
            </a:r>
          </a:p>
        </p:txBody>
      </p:sp>
    </p:spTree>
    <p:extLst>
      <p:ext uri="{BB962C8B-B14F-4D97-AF65-F5344CB8AC3E}">
        <p14:creationId xmlns:p14="http://schemas.microsoft.com/office/powerpoint/2010/main" val="833474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410CA83-FD0E-4338-9300-401B965340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6" y="869892"/>
            <a:ext cx="4592212" cy="2583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43222854-9C58-4692-8C24-E77C418BBB32}"/>
              </a:ext>
            </a:extLst>
          </p:cNvPr>
          <p:cNvSpPr txBox="1">
            <a:spLocks/>
          </p:cNvSpPr>
          <p:nvPr/>
        </p:nvSpPr>
        <p:spPr>
          <a:xfrm>
            <a:off x="56332" y="24041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OZELENĚNÍ STŘECHY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18F51076-D348-487B-9CF2-C79B3CA02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1388" y="955944"/>
            <a:ext cx="4286280" cy="2909305"/>
          </a:xfrm>
        </p:spPr>
        <p:txBody>
          <a:bodyPr>
            <a:normAutofit/>
          </a:bodyPr>
          <a:lstStyle/>
          <a:p>
            <a:r>
              <a:rPr lang="cs-CZ" sz="2000" dirty="0"/>
              <a:t>Jednoplášťová vegetační střecha</a:t>
            </a:r>
          </a:p>
          <a:p>
            <a:r>
              <a:rPr lang="cs-CZ" sz="2000" dirty="0"/>
              <a:t>Extenzivní zeleň</a:t>
            </a:r>
          </a:p>
          <a:p>
            <a:r>
              <a:rPr lang="cs-CZ" sz="2000" dirty="0"/>
              <a:t>Hlavní hydroizolační vrstva měkčené PVC</a:t>
            </a:r>
          </a:p>
          <a:p>
            <a:r>
              <a:rPr lang="cs-CZ" sz="2000" dirty="0"/>
              <a:t>Spádová vrstva vytvořena z polystyrenu</a:t>
            </a:r>
          </a:p>
          <a:p>
            <a:r>
              <a:rPr lang="cs-CZ" dirty="0"/>
              <a:t>Cena cca 1 700 Kč/m</a:t>
            </a:r>
            <a:r>
              <a:rPr lang="cs-CZ" baseline="30000" dirty="0"/>
              <a:t>2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81363B3-5584-482E-9236-3DB6D0CBA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7" y="3717032"/>
            <a:ext cx="3700805" cy="2909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F4F1E115-1C7F-4FB7-A0C4-1B5EDBD756E8}"/>
              </a:ext>
            </a:extLst>
          </p:cNvPr>
          <p:cNvSpPr txBox="1">
            <a:spLocks/>
          </p:cNvSpPr>
          <p:nvPr/>
        </p:nvSpPr>
        <p:spPr>
          <a:xfrm>
            <a:off x="1403648" y="4581128"/>
            <a:ext cx="4286280" cy="821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Částečně pochozí</a:t>
            </a:r>
          </a:p>
          <a:p>
            <a:r>
              <a:rPr lang="cs-CZ" sz="2000" dirty="0"/>
              <a:t>Odpočinková zóna</a:t>
            </a:r>
            <a:endParaRPr lang="cs-CZ" baseline="300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C9A24B4-B075-471F-87AA-6475CA99116C}"/>
              </a:ext>
            </a:extLst>
          </p:cNvPr>
          <p:cNvSpPr txBox="1"/>
          <p:nvPr/>
        </p:nvSpPr>
        <p:spPr>
          <a:xfrm>
            <a:off x="189086" y="3406560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C07A87A-97B6-4B2D-9AFE-EACBA0E4ED21}"/>
              </a:ext>
            </a:extLst>
          </p:cNvPr>
          <p:cNvSpPr txBox="1"/>
          <p:nvPr/>
        </p:nvSpPr>
        <p:spPr>
          <a:xfrm>
            <a:off x="7380312" y="6487836"/>
            <a:ext cx="1371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www.dek.cz</a:t>
            </a:r>
          </a:p>
        </p:txBody>
      </p:sp>
    </p:spTree>
    <p:extLst>
      <p:ext uri="{BB962C8B-B14F-4D97-AF65-F5344CB8AC3E}">
        <p14:creationId xmlns:p14="http://schemas.microsoft.com/office/powerpoint/2010/main" val="1744269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9" name="Skupina 4108">
            <a:extLst>
              <a:ext uri="{FF2B5EF4-FFF2-40B4-BE49-F238E27FC236}">
                <a16:creationId xmlns:a16="http://schemas.microsoft.com/office/drawing/2014/main" id="{9B9D5FCE-19CB-4EEA-A513-A28C2EE7CBFF}"/>
              </a:ext>
            </a:extLst>
          </p:cNvPr>
          <p:cNvGrpSpPr/>
          <p:nvPr/>
        </p:nvGrpSpPr>
        <p:grpSpPr>
          <a:xfrm>
            <a:off x="0" y="0"/>
            <a:ext cx="7640904" cy="6898532"/>
            <a:chOff x="0" y="0"/>
            <a:chExt cx="7927158" cy="6898532"/>
          </a:xfrm>
        </p:grpSpPr>
        <p:grpSp>
          <p:nvGrpSpPr>
            <p:cNvPr id="4108" name="Skupina 4107">
              <a:extLst>
                <a:ext uri="{FF2B5EF4-FFF2-40B4-BE49-F238E27FC236}">
                  <a16:creationId xmlns:a16="http://schemas.microsoft.com/office/drawing/2014/main" id="{D26608B0-F24A-4F12-9051-56EE4D387661}"/>
                </a:ext>
              </a:extLst>
            </p:cNvPr>
            <p:cNvGrpSpPr/>
            <p:nvPr/>
          </p:nvGrpSpPr>
          <p:grpSpPr>
            <a:xfrm>
              <a:off x="0" y="0"/>
              <a:ext cx="7796523" cy="6858000"/>
              <a:chOff x="0" y="0"/>
              <a:chExt cx="7796523" cy="6858000"/>
            </a:xfrm>
          </p:grpSpPr>
          <p:grpSp>
            <p:nvGrpSpPr>
              <p:cNvPr id="4105" name="Skupina 4104">
                <a:extLst>
                  <a:ext uri="{FF2B5EF4-FFF2-40B4-BE49-F238E27FC236}">
                    <a16:creationId xmlns:a16="http://schemas.microsoft.com/office/drawing/2014/main" id="{85BACFDE-F681-45DB-AEE4-4084FF4007A7}"/>
                  </a:ext>
                </a:extLst>
              </p:cNvPr>
              <p:cNvGrpSpPr/>
              <p:nvPr/>
            </p:nvGrpSpPr>
            <p:grpSpPr>
              <a:xfrm>
                <a:off x="0" y="0"/>
                <a:ext cx="7796523" cy="6858000"/>
                <a:chOff x="1445277" y="595289"/>
                <a:chExt cx="6094525" cy="5540463"/>
              </a:xfrm>
            </p:grpSpPr>
            <p:pic>
              <p:nvPicPr>
                <p:cNvPr id="4" name="Obrázek 3">
                  <a:extLst>
                    <a:ext uri="{FF2B5EF4-FFF2-40B4-BE49-F238E27FC236}">
                      <a16:creationId xmlns:a16="http://schemas.microsoft.com/office/drawing/2014/main" id="{676DB5DE-BA86-40FE-BE96-21A727D93F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27" r="14931"/>
                <a:stretch/>
              </p:blipFill>
              <p:spPr>
                <a:xfrm>
                  <a:off x="1445277" y="595289"/>
                  <a:ext cx="6094525" cy="5540463"/>
                </a:xfrm>
                <a:prstGeom prst="rect">
                  <a:avLst/>
                </a:prstGeom>
              </p:spPr>
            </p:pic>
            <p:sp>
              <p:nvSpPr>
                <p:cNvPr id="22" name="Volný tvar: obrazec 21">
                  <a:extLst>
                    <a:ext uri="{FF2B5EF4-FFF2-40B4-BE49-F238E27FC236}">
                      <a16:creationId xmlns:a16="http://schemas.microsoft.com/office/drawing/2014/main" id="{A0066315-CCC5-4EBD-83AA-7FDBAF88E408}"/>
                    </a:ext>
                  </a:extLst>
                </p:cNvPr>
                <p:cNvSpPr/>
                <p:nvPr/>
              </p:nvSpPr>
              <p:spPr>
                <a:xfrm>
                  <a:off x="1604198" y="3429000"/>
                  <a:ext cx="5704106" cy="2241550"/>
                </a:xfrm>
                <a:custGeom>
                  <a:avLst/>
                  <a:gdLst>
                    <a:gd name="connsiteX0" fmla="*/ 139700 w 5480050"/>
                    <a:gd name="connsiteY0" fmla="*/ 0 h 2133600"/>
                    <a:gd name="connsiteX1" fmla="*/ 4019550 w 5480050"/>
                    <a:gd name="connsiteY1" fmla="*/ 6350 h 2133600"/>
                    <a:gd name="connsiteX2" fmla="*/ 4248150 w 5480050"/>
                    <a:gd name="connsiteY2" fmla="*/ 1314450 h 2133600"/>
                    <a:gd name="connsiteX3" fmla="*/ 5251450 w 5480050"/>
                    <a:gd name="connsiteY3" fmla="*/ 1181100 h 2133600"/>
                    <a:gd name="connsiteX4" fmla="*/ 5422900 w 5480050"/>
                    <a:gd name="connsiteY4" fmla="*/ 1168400 h 2133600"/>
                    <a:gd name="connsiteX5" fmla="*/ 5480050 w 5480050"/>
                    <a:gd name="connsiteY5" fmla="*/ 2133600 h 2133600"/>
                    <a:gd name="connsiteX6" fmla="*/ 0 w 5480050"/>
                    <a:gd name="connsiteY6" fmla="*/ 2127250 h 2133600"/>
                    <a:gd name="connsiteX7" fmla="*/ 139700 w 5480050"/>
                    <a:gd name="connsiteY7" fmla="*/ 0 h 2133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80050" h="2133600">
                      <a:moveTo>
                        <a:pt x="139700" y="0"/>
                      </a:moveTo>
                      <a:lnTo>
                        <a:pt x="4019550" y="6350"/>
                      </a:lnTo>
                      <a:lnTo>
                        <a:pt x="4248150" y="1314450"/>
                      </a:lnTo>
                      <a:lnTo>
                        <a:pt x="5251450" y="1181100"/>
                      </a:lnTo>
                      <a:lnTo>
                        <a:pt x="5422900" y="1168400"/>
                      </a:lnTo>
                      <a:lnTo>
                        <a:pt x="5480050" y="2133600"/>
                      </a:lnTo>
                      <a:lnTo>
                        <a:pt x="0" y="2127250"/>
                      </a:lnTo>
                      <a:lnTo>
                        <a:pt x="139700" y="0"/>
                      </a:lnTo>
                      <a:close/>
                    </a:path>
                  </a:pathLst>
                </a:custGeom>
                <a:solidFill>
                  <a:schemeClr val="accent5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3" name="Volný tvar: obrazec 22">
                  <a:extLst>
                    <a:ext uri="{FF2B5EF4-FFF2-40B4-BE49-F238E27FC236}">
                      <a16:creationId xmlns:a16="http://schemas.microsoft.com/office/drawing/2014/main" id="{A1540388-B5C4-462A-9433-4ED90D3F98D8}"/>
                    </a:ext>
                  </a:extLst>
                </p:cNvPr>
                <p:cNvSpPr/>
                <p:nvPr/>
              </p:nvSpPr>
              <p:spPr>
                <a:xfrm>
                  <a:off x="4571999" y="2622251"/>
                  <a:ext cx="1868385" cy="998528"/>
                </a:xfrm>
                <a:custGeom>
                  <a:avLst/>
                  <a:gdLst>
                    <a:gd name="connsiteX0" fmla="*/ 0 w 1860550"/>
                    <a:gd name="connsiteY0" fmla="*/ 152400 h 952500"/>
                    <a:gd name="connsiteX1" fmla="*/ 82550 w 1860550"/>
                    <a:gd name="connsiteY1" fmla="*/ 755650 h 952500"/>
                    <a:gd name="connsiteX2" fmla="*/ 1244600 w 1860550"/>
                    <a:gd name="connsiteY2" fmla="*/ 762000 h 952500"/>
                    <a:gd name="connsiteX3" fmla="*/ 1295400 w 1860550"/>
                    <a:gd name="connsiteY3" fmla="*/ 952500 h 952500"/>
                    <a:gd name="connsiteX4" fmla="*/ 1860550 w 1860550"/>
                    <a:gd name="connsiteY4" fmla="*/ 895350 h 952500"/>
                    <a:gd name="connsiteX5" fmla="*/ 1676400 w 1860550"/>
                    <a:gd name="connsiteY5" fmla="*/ 0 h 952500"/>
                    <a:gd name="connsiteX6" fmla="*/ 0 w 1860550"/>
                    <a:gd name="connsiteY6" fmla="*/ 152400 h 952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60550" h="952500">
                      <a:moveTo>
                        <a:pt x="0" y="152400"/>
                      </a:moveTo>
                      <a:lnTo>
                        <a:pt x="82550" y="755650"/>
                      </a:lnTo>
                      <a:lnTo>
                        <a:pt x="1244600" y="762000"/>
                      </a:lnTo>
                      <a:lnTo>
                        <a:pt x="1295400" y="952500"/>
                      </a:lnTo>
                      <a:lnTo>
                        <a:pt x="1860550" y="895350"/>
                      </a:lnTo>
                      <a:lnTo>
                        <a:pt x="1676400" y="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chemeClr val="accent4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0" name="Volný tvar: obrazec 29">
                  <a:extLst>
                    <a:ext uri="{FF2B5EF4-FFF2-40B4-BE49-F238E27FC236}">
                      <a16:creationId xmlns:a16="http://schemas.microsoft.com/office/drawing/2014/main" id="{4E6E7D11-75EC-46D6-BDC9-861F89AC8B40}"/>
                    </a:ext>
                  </a:extLst>
                </p:cNvPr>
                <p:cNvSpPr/>
                <p:nvPr/>
              </p:nvSpPr>
              <p:spPr>
                <a:xfrm>
                  <a:off x="6300193" y="2556452"/>
                  <a:ext cx="720078" cy="976812"/>
                </a:xfrm>
                <a:custGeom>
                  <a:avLst/>
                  <a:gdLst>
                    <a:gd name="connsiteX0" fmla="*/ 0 w 577850"/>
                    <a:gd name="connsiteY0" fmla="*/ 31750 h 876300"/>
                    <a:gd name="connsiteX1" fmla="*/ 406400 w 577850"/>
                    <a:gd name="connsiteY1" fmla="*/ 0 h 876300"/>
                    <a:gd name="connsiteX2" fmla="*/ 577850 w 577850"/>
                    <a:gd name="connsiteY2" fmla="*/ 831850 h 876300"/>
                    <a:gd name="connsiteX3" fmla="*/ 146050 w 577850"/>
                    <a:gd name="connsiteY3" fmla="*/ 876300 h 876300"/>
                    <a:gd name="connsiteX4" fmla="*/ 0 w 577850"/>
                    <a:gd name="connsiteY4" fmla="*/ 31750 h 876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7850" h="876300">
                      <a:moveTo>
                        <a:pt x="0" y="31750"/>
                      </a:moveTo>
                      <a:lnTo>
                        <a:pt x="406400" y="0"/>
                      </a:lnTo>
                      <a:lnTo>
                        <a:pt x="577850" y="831850"/>
                      </a:lnTo>
                      <a:lnTo>
                        <a:pt x="146050" y="876300"/>
                      </a:lnTo>
                      <a:lnTo>
                        <a:pt x="0" y="3175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104" name="Volný tvar: obrazec 4103">
                  <a:extLst>
                    <a:ext uri="{FF2B5EF4-FFF2-40B4-BE49-F238E27FC236}">
                      <a16:creationId xmlns:a16="http://schemas.microsoft.com/office/drawing/2014/main" id="{31676B33-836A-42D8-965B-BF49720B880F}"/>
                    </a:ext>
                  </a:extLst>
                </p:cNvPr>
                <p:cNvSpPr/>
                <p:nvPr/>
              </p:nvSpPr>
              <p:spPr>
                <a:xfrm>
                  <a:off x="5045075" y="765175"/>
                  <a:ext cx="542925" cy="935633"/>
                </a:xfrm>
                <a:custGeom>
                  <a:avLst/>
                  <a:gdLst>
                    <a:gd name="connsiteX0" fmla="*/ 136525 w 542925"/>
                    <a:gd name="connsiteY0" fmla="*/ 898525 h 898525"/>
                    <a:gd name="connsiteX1" fmla="*/ 542925 w 542925"/>
                    <a:gd name="connsiteY1" fmla="*/ 850900 h 898525"/>
                    <a:gd name="connsiteX2" fmla="*/ 393700 w 542925"/>
                    <a:gd name="connsiteY2" fmla="*/ 0 h 898525"/>
                    <a:gd name="connsiteX3" fmla="*/ 0 w 542925"/>
                    <a:gd name="connsiteY3" fmla="*/ 38100 h 898525"/>
                    <a:gd name="connsiteX4" fmla="*/ 136525 w 542925"/>
                    <a:gd name="connsiteY4" fmla="*/ 898525 h 898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2925" h="898525">
                      <a:moveTo>
                        <a:pt x="136525" y="898525"/>
                      </a:moveTo>
                      <a:lnTo>
                        <a:pt x="542925" y="850900"/>
                      </a:lnTo>
                      <a:lnTo>
                        <a:pt x="393700" y="0"/>
                      </a:lnTo>
                      <a:lnTo>
                        <a:pt x="0" y="38100"/>
                      </a:lnTo>
                      <a:lnTo>
                        <a:pt x="136525" y="898525"/>
                      </a:lnTo>
                      <a:close/>
                    </a:path>
                  </a:pathLst>
                </a:custGeom>
                <a:solidFill>
                  <a:srgbClr val="FF0000">
                    <a:alpha val="30000"/>
                  </a:srgb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4" name="TextovéPole 73">
                  <a:extLst>
                    <a:ext uri="{FF2B5EF4-FFF2-40B4-BE49-F238E27FC236}">
                      <a16:creationId xmlns:a16="http://schemas.microsoft.com/office/drawing/2014/main" id="{8AA94049-39D3-4DBE-AD7D-904610830BE4}"/>
                    </a:ext>
                  </a:extLst>
                </p:cNvPr>
                <p:cNvSpPr txBox="1"/>
                <p:nvPr/>
              </p:nvSpPr>
              <p:spPr>
                <a:xfrm>
                  <a:off x="3258569" y="4392897"/>
                  <a:ext cx="1805816" cy="4227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1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PRODEJNA S ELEKTRONIKOU</a:t>
                  </a:r>
                  <a:endParaRPr lang="cs-CZ" sz="1400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cs-CZ" sz="1400" dirty="0">
                      <a:solidFill>
                        <a:schemeClr val="bg1"/>
                      </a:solidFill>
                    </a:rPr>
                    <a:t>211,7 m</a:t>
                  </a:r>
                  <a:r>
                    <a:rPr lang="cs-CZ" sz="1400" baseline="30000" dirty="0">
                      <a:solidFill>
                        <a:schemeClr val="bg1"/>
                      </a:solidFill>
                    </a:rPr>
                    <a:t>2</a:t>
                  </a:r>
                  <a:endParaRPr lang="cs-CZ" sz="14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3FE45790-2DDE-4E96-896A-EEF12AF6BE1F}"/>
                  </a:ext>
                </a:extLst>
              </p:cNvPr>
              <p:cNvSpPr txBox="1"/>
              <p:nvPr/>
            </p:nvSpPr>
            <p:spPr>
              <a:xfrm rot="1771191">
                <a:off x="5628880" y="4134330"/>
                <a:ext cx="15045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SCHOD. PROSTOR</a:t>
                </a:r>
                <a:endParaRPr lang="cs-CZ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TextovéPole 76">
                <a:extLst>
                  <a:ext uri="{FF2B5EF4-FFF2-40B4-BE49-F238E27FC236}">
                    <a16:creationId xmlns:a16="http://schemas.microsoft.com/office/drawing/2014/main" id="{1A7FB748-917C-4613-ADF1-6DB6E09E9F2D}"/>
                  </a:ext>
                </a:extLst>
              </p:cNvPr>
              <p:cNvSpPr txBox="1"/>
              <p:nvPr/>
            </p:nvSpPr>
            <p:spPr>
              <a:xfrm>
                <a:off x="3973583" y="2738678"/>
                <a:ext cx="2294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ZÁZEMÍ PRO ZAMĚSTNANCE</a:t>
                </a:r>
                <a:endParaRPr lang="cs-CZ" sz="14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28,34 m</a:t>
                </a:r>
                <a:r>
                  <a:rPr lang="cs-CZ" sz="1400" baseline="30000" dirty="0">
                    <a:solidFill>
                      <a:schemeClr val="bg1"/>
                    </a:solidFill>
                  </a:rPr>
                  <a:t>2</a:t>
                </a:r>
                <a:endParaRPr lang="cs-CZ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ovéPole 77">
                <a:extLst>
                  <a:ext uri="{FF2B5EF4-FFF2-40B4-BE49-F238E27FC236}">
                    <a16:creationId xmlns:a16="http://schemas.microsoft.com/office/drawing/2014/main" id="{5140CB76-EB40-4CFA-961C-DE462D2A56CE}"/>
                  </a:ext>
                </a:extLst>
              </p:cNvPr>
              <p:cNvSpPr txBox="1"/>
              <p:nvPr/>
            </p:nvSpPr>
            <p:spPr>
              <a:xfrm>
                <a:off x="6274145" y="2731424"/>
                <a:ext cx="909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KOLÁRNA</a:t>
                </a:r>
                <a:endParaRPr lang="cs-CZ" sz="14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11,4 m</a:t>
                </a:r>
                <a:r>
                  <a:rPr lang="cs-CZ" sz="1400" baseline="30000" dirty="0">
                    <a:solidFill>
                      <a:schemeClr val="bg1"/>
                    </a:solidFill>
                  </a:rPr>
                  <a:t>2</a:t>
                </a:r>
                <a:endParaRPr lang="cs-CZ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TextovéPole 78">
                <a:extLst>
                  <a:ext uri="{FF2B5EF4-FFF2-40B4-BE49-F238E27FC236}">
                    <a16:creationId xmlns:a16="http://schemas.microsoft.com/office/drawing/2014/main" id="{FFCD6A5C-1FC7-4322-8B84-5AD4E2A7AD23}"/>
                  </a:ext>
                </a:extLst>
              </p:cNvPr>
              <p:cNvSpPr txBox="1"/>
              <p:nvPr/>
            </p:nvSpPr>
            <p:spPr>
              <a:xfrm>
                <a:off x="4379889" y="378577"/>
                <a:ext cx="118968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PLOCHA PRO </a:t>
                </a:r>
              </a:p>
              <a:p>
                <a:pPr algn="ctr"/>
                <a:r>
                  <a:rPr lang="cs-CZ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KONTEJNERY</a:t>
                </a:r>
                <a:endParaRPr lang="cs-CZ" sz="14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cs-CZ" sz="1400" dirty="0">
                    <a:solidFill>
                      <a:schemeClr val="bg1"/>
                    </a:solidFill>
                  </a:rPr>
                  <a:t>8,9 m</a:t>
                </a:r>
                <a:r>
                  <a:rPr lang="cs-CZ" sz="1400" baseline="30000" dirty="0">
                    <a:solidFill>
                      <a:schemeClr val="bg1"/>
                    </a:solidFill>
                  </a:rPr>
                  <a:t>2</a:t>
                </a:r>
                <a:endParaRPr lang="cs-CZ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Šipka: doprava 4">
              <a:extLst>
                <a:ext uri="{FF2B5EF4-FFF2-40B4-BE49-F238E27FC236}">
                  <a16:creationId xmlns:a16="http://schemas.microsoft.com/office/drawing/2014/main" id="{AFDEECCA-40BD-49D2-8DEE-565CD07611F7}"/>
                </a:ext>
              </a:extLst>
            </p:cNvPr>
            <p:cNvSpPr/>
            <p:nvPr/>
          </p:nvSpPr>
          <p:spPr>
            <a:xfrm rot="10472439">
              <a:off x="7275295" y="4498614"/>
              <a:ext cx="393562" cy="338545"/>
            </a:xfrm>
            <a:prstGeom prst="rightArrow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Šipka: doprava 24">
              <a:extLst>
                <a:ext uri="{FF2B5EF4-FFF2-40B4-BE49-F238E27FC236}">
                  <a16:creationId xmlns:a16="http://schemas.microsoft.com/office/drawing/2014/main" id="{EC331781-8B67-40C8-9E0F-37143BFC39CB}"/>
                </a:ext>
              </a:extLst>
            </p:cNvPr>
            <p:cNvSpPr/>
            <p:nvPr/>
          </p:nvSpPr>
          <p:spPr>
            <a:xfrm rot="16200000">
              <a:off x="6511897" y="6451300"/>
              <a:ext cx="318842" cy="338545"/>
            </a:xfrm>
            <a:prstGeom prst="rightArrow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F0B72040-99B6-4887-BDDF-3BB827220693}"/>
                </a:ext>
              </a:extLst>
            </p:cNvPr>
            <p:cNvSpPr txBox="1"/>
            <p:nvPr/>
          </p:nvSpPr>
          <p:spPr>
            <a:xfrm>
              <a:off x="4788024" y="6375312"/>
              <a:ext cx="21309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>
                  <a:ln w="0"/>
                  <a:solidFill>
                    <a:schemeClr val="bg1"/>
                  </a:solidFill>
                </a:rPr>
                <a:t>Hlavní vstup do </a:t>
              </a:r>
            </a:p>
            <a:p>
              <a:pPr algn="ctr"/>
              <a:r>
                <a:rPr lang="cs-CZ" sz="1400" dirty="0">
                  <a:ln w="0"/>
                  <a:solidFill>
                    <a:schemeClr val="bg1"/>
                  </a:solidFill>
                </a:rPr>
                <a:t>prodejny</a:t>
              </a:r>
            </a:p>
          </p:txBody>
        </p:sp>
        <p:sp>
          <p:nvSpPr>
            <p:cNvPr id="27" name="Šipka: doprava 26">
              <a:extLst>
                <a:ext uri="{FF2B5EF4-FFF2-40B4-BE49-F238E27FC236}">
                  <a16:creationId xmlns:a16="http://schemas.microsoft.com/office/drawing/2014/main" id="{9E0F6D91-EF46-4D61-8BB7-623DEA846AD4}"/>
                </a:ext>
              </a:extLst>
            </p:cNvPr>
            <p:cNvSpPr/>
            <p:nvPr/>
          </p:nvSpPr>
          <p:spPr>
            <a:xfrm rot="5027531">
              <a:off x="5110591" y="2189581"/>
              <a:ext cx="316749" cy="338545"/>
            </a:xfrm>
            <a:prstGeom prst="rightArrow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7E0CE80C-AB60-4DC0-80D5-BA8646863440}"/>
                </a:ext>
              </a:extLst>
            </p:cNvPr>
            <p:cNvSpPr txBox="1"/>
            <p:nvPr/>
          </p:nvSpPr>
          <p:spPr>
            <a:xfrm>
              <a:off x="4198986" y="1683823"/>
              <a:ext cx="21309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>
                  <a:solidFill>
                    <a:schemeClr val="bg1"/>
                  </a:solidFill>
                </a:rPr>
                <a:t>Zadní vstup </a:t>
              </a:r>
            </a:p>
            <a:p>
              <a:pPr algn="ctr"/>
              <a:r>
                <a:rPr lang="cs-CZ" sz="1400" dirty="0">
                  <a:solidFill>
                    <a:schemeClr val="bg1"/>
                  </a:solidFill>
                </a:rPr>
                <a:t>pro zaměstnance</a:t>
              </a:r>
            </a:p>
          </p:txBody>
        </p:sp>
        <p:sp>
          <p:nvSpPr>
            <p:cNvPr id="45" name="Šipka: doprava 44">
              <a:extLst>
                <a:ext uri="{FF2B5EF4-FFF2-40B4-BE49-F238E27FC236}">
                  <a16:creationId xmlns:a16="http://schemas.microsoft.com/office/drawing/2014/main" id="{F680DBBD-6FA3-40B1-A1C4-0112418DAF4C}"/>
                </a:ext>
              </a:extLst>
            </p:cNvPr>
            <p:cNvSpPr/>
            <p:nvPr/>
          </p:nvSpPr>
          <p:spPr>
            <a:xfrm rot="10109262">
              <a:off x="6766935" y="1512859"/>
              <a:ext cx="360920" cy="338545"/>
            </a:xfrm>
            <a:prstGeom prst="rightArrow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BBD3DE82-FDC2-4BE2-8E14-97E2AEE3CD1A}"/>
                </a:ext>
              </a:extLst>
            </p:cNvPr>
            <p:cNvSpPr txBox="1"/>
            <p:nvPr/>
          </p:nvSpPr>
          <p:spPr>
            <a:xfrm>
              <a:off x="7086318" y="1245545"/>
              <a:ext cx="82811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Hlavní </a:t>
              </a:r>
            </a:p>
            <a:p>
              <a:pPr algn="ctr"/>
              <a:r>
                <a:rPr lang="cs-CZ" sz="1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vjezd do </a:t>
              </a:r>
            </a:p>
            <a:p>
              <a:pPr algn="ctr"/>
              <a:r>
                <a:rPr lang="cs-CZ" sz="1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dvora</a:t>
              </a:r>
            </a:p>
          </p:txBody>
        </p:sp>
        <p:sp>
          <p:nvSpPr>
            <p:cNvPr id="59" name="TextovéPole 58">
              <a:extLst>
                <a:ext uri="{FF2B5EF4-FFF2-40B4-BE49-F238E27FC236}">
                  <a16:creationId xmlns:a16="http://schemas.microsoft.com/office/drawing/2014/main" id="{BC64C8BB-40B4-4714-A3B8-2239B2B25885}"/>
                </a:ext>
              </a:extLst>
            </p:cNvPr>
            <p:cNvSpPr txBox="1"/>
            <p:nvPr/>
          </p:nvSpPr>
          <p:spPr>
            <a:xfrm>
              <a:off x="7073591" y="3784618"/>
              <a:ext cx="85356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Hlavní </a:t>
              </a:r>
            </a:p>
            <a:p>
              <a:pPr algn="ctr"/>
              <a:r>
                <a:rPr lang="cs-CZ" sz="1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vstup do </a:t>
              </a:r>
            </a:p>
            <a:p>
              <a:pPr algn="ctr"/>
              <a:r>
                <a:rPr lang="cs-CZ" sz="1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objektu</a:t>
              </a:r>
            </a:p>
          </p:txBody>
        </p:sp>
      </p:grpSp>
      <p:sp>
        <p:nvSpPr>
          <p:cNvPr id="84" name="TextovéPole 83">
            <a:extLst>
              <a:ext uri="{FF2B5EF4-FFF2-40B4-BE49-F238E27FC236}">
                <a16:creationId xmlns:a16="http://schemas.microsoft.com/office/drawing/2014/main" id="{D285DFE1-1AB4-4185-A1F8-FF0857A1B0F6}"/>
              </a:ext>
            </a:extLst>
          </p:cNvPr>
          <p:cNvSpPr txBox="1"/>
          <p:nvPr/>
        </p:nvSpPr>
        <p:spPr>
          <a:xfrm>
            <a:off x="7442572" y="188640"/>
            <a:ext cx="17014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DISPOZIČNÍ </a:t>
            </a:r>
          </a:p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ŘEŠENÍ 1.NP</a:t>
            </a:r>
          </a:p>
          <a:p>
            <a:pPr algn="ctr"/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Prodejna s elektronikou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Zázemí pro zaměstnance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Kolárna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Vodárna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Plocha pro kontejnery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Parkovací stání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Průjezd do dvora</a:t>
            </a:r>
          </a:p>
        </p:txBody>
      </p: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2B878A6C-8972-482F-9BE6-033803FA7065}"/>
              </a:ext>
            </a:extLst>
          </p:cNvPr>
          <p:cNvSpPr txBox="1"/>
          <p:nvPr/>
        </p:nvSpPr>
        <p:spPr>
          <a:xfrm>
            <a:off x="7532733" y="6581001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Zdroj: Vlastní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3968</TotalTime>
  <Words>1370</Words>
  <Application>Microsoft Office PowerPoint</Application>
  <PresentationFormat>Předvádění na obrazovce (4:3)</PresentationFormat>
  <Paragraphs>271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Motiv Office</vt:lpstr>
      <vt:lpstr>Návrh budovy s nízkou  spotřebou energie s  integrovanými prvky zeleně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Novostavba objektu penzionu ve vybrané lokalitě na úrovni projektu pro stavební povolení</dc:title>
  <dc:creator>uživatel</dc:creator>
  <cp:lastModifiedBy>Tomáš</cp:lastModifiedBy>
  <cp:revision>65</cp:revision>
  <dcterms:created xsi:type="dcterms:W3CDTF">2018-06-13T15:19:58Z</dcterms:created>
  <dcterms:modified xsi:type="dcterms:W3CDTF">2020-06-10T20:19:21Z</dcterms:modified>
</cp:coreProperties>
</file>