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9" r:id="rId5"/>
    <p:sldId id="261" r:id="rId6"/>
    <p:sldId id="262" r:id="rId7"/>
    <p:sldId id="270" r:id="rId8"/>
    <p:sldId id="273" r:id="rId9"/>
    <p:sldId id="271" r:id="rId10"/>
    <p:sldId id="272" r:id="rId11"/>
    <p:sldId id="265" r:id="rId12"/>
    <p:sldId id="276" r:id="rId13"/>
    <p:sldId id="277" r:id="rId14"/>
    <p:sldId id="278" r:id="rId15"/>
    <p:sldId id="268" r:id="rId16"/>
    <p:sldId id="274" r:id="rId17"/>
    <p:sldId id="275" r:id="rId18"/>
    <p:sldId id="279" r:id="rId19"/>
    <p:sldId id="267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3ABC-5C07-493E-835D-DFE120E01E7F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2BE3-B51C-4AE7-8B65-70DF49FBC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9397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3ABC-5C07-493E-835D-DFE120E01E7F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2BE3-B51C-4AE7-8B65-70DF49FBC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0435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3ABC-5C07-493E-835D-DFE120E01E7F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2BE3-B51C-4AE7-8B65-70DF49FBC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04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3ABC-5C07-493E-835D-DFE120E01E7F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2BE3-B51C-4AE7-8B65-70DF49FBC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078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3ABC-5C07-493E-835D-DFE120E01E7F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2BE3-B51C-4AE7-8B65-70DF49FBC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36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3ABC-5C07-493E-835D-DFE120E01E7F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2BE3-B51C-4AE7-8B65-70DF49FBC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855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3ABC-5C07-493E-835D-DFE120E01E7F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2BE3-B51C-4AE7-8B65-70DF49FBC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9556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3ABC-5C07-493E-835D-DFE120E01E7F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2BE3-B51C-4AE7-8B65-70DF49FBC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447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3ABC-5C07-493E-835D-DFE120E01E7F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2BE3-B51C-4AE7-8B65-70DF49FBC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5690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3ABC-5C07-493E-835D-DFE120E01E7F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2BE3-B51C-4AE7-8B65-70DF49FBC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066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03ABC-5C07-493E-835D-DFE120E01E7F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C2BE3-B51C-4AE7-8B65-70DF49FBC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091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03ABC-5C07-493E-835D-DFE120E01E7F}" type="datetimeFigureOut">
              <a:rPr lang="cs-CZ" smtClean="0"/>
              <a:t>10.06.2020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C2BE3-B51C-4AE7-8B65-70DF49FBC4A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89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kern="1200" dirty="0" err="1">
                <a:latin typeface="+mj-lt"/>
                <a:ea typeface="+mj-ea"/>
                <a:cs typeface="+mj-cs"/>
              </a:rPr>
              <a:t>Kvalita</a:t>
            </a:r>
            <a:r>
              <a:rPr lang="en-US" sz="72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latin typeface="+mj-lt"/>
                <a:ea typeface="+mj-ea"/>
                <a:cs typeface="+mj-cs"/>
              </a:rPr>
              <a:t>vnitřního</a:t>
            </a:r>
            <a:r>
              <a:rPr lang="en-US" sz="72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latin typeface="+mj-lt"/>
                <a:ea typeface="+mj-ea"/>
                <a:cs typeface="+mj-cs"/>
              </a:rPr>
              <a:t>prostředí</a:t>
            </a:r>
            <a:r>
              <a:rPr lang="en-US" sz="72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latin typeface="+mj-lt"/>
                <a:ea typeface="+mj-ea"/>
                <a:cs typeface="+mj-cs"/>
              </a:rPr>
              <a:t>budovy</a:t>
            </a:r>
            <a:endParaRPr lang="en-US" sz="7200" kern="1200" dirty="0">
              <a:latin typeface="+mj-lt"/>
              <a:ea typeface="+mj-ea"/>
              <a:cs typeface="+mj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dnadpis 2"/>
          <p:cNvSpPr txBox="1">
            <a:spLocks/>
          </p:cNvSpPr>
          <p:nvPr/>
        </p:nvSpPr>
        <p:spPr>
          <a:xfrm>
            <a:off x="4976029" y="3986106"/>
            <a:ext cx="6250940" cy="2304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 dirty="0"/>
          </a:p>
        </p:txBody>
      </p:sp>
      <p:sp>
        <p:nvSpPr>
          <p:cNvPr id="17" name="Podnadpis 2">
            <a:extLst>
              <a:ext uri="{FF2B5EF4-FFF2-40B4-BE49-F238E27FC236}">
                <a16:creationId xmlns:a16="http://schemas.microsoft.com/office/drawing/2014/main" id="{2F4FFE50-6851-44B3-A8B4-FBF5CA0AE6C8}"/>
              </a:ext>
            </a:extLst>
          </p:cNvPr>
          <p:cNvSpPr txBox="1">
            <a:spLocks/>
          </p:cNvSpPr>
          <p:nvPr/>
        </p:nvSpPr>
        <p:spPr>
          <a:xfrm>
            <a:off x="596463" y="3793010"/>
            <a:ext cx="6250940" cy="23046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Autor: </a:t>
            </a:r>
            <a:r>
              <a:rPr lang="en-US" sz="2000" dirty="0" err="1"/>
              <a:t>Bc</a:t>
            </a:r>
            <a:r>
              <a:rPr lang="en-US" sz="2000" dirty="0"/>
              <a:t>. Kamila </a:t>
            </a:r>
            <a:r>
              <a:rPr lang="en-US" sz="2000" dirty="0" err="1"/>
              <a:t>Hadrbolcová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Vedoucí</a:t>
            </a:r>
            <a:r>
              <a:rPr lang="en-US" sz="2000" dirty="0"/>
              <a:t> </a:t>
            </a:r>
            <a:r>
              <a:rPr lang="en-US" sz="2000" dirty="0" err="1"/>
              <a:t>práce</a:t>
            </a:r>
            <a:r>
              <a:rPr lang="en-US" sz="2000" dirty="0"/>
              <a:t>: Ing. Michal Kraus, Ph.D.</a:t>
            </a:r>
          </a:p>
        </p:txBody>
      </p:sp>
      <p:sp>
        <p:nvSpPr>
          <p:cNvPr id="21" name="Podnadpis 2">
            <a:extLst>
              <a:ext uri="{FF2B5EF4-FFF2-40B4-BE49-F238E27FC236}">
                <a16:creationId xmlns:a16="http://schemas.microsoft.com/office/drawing/2014/main" id="{71B02D16-28F8-4801-BF03-97A0650A473A}"/>
              </a:ext>
            </a:extLst>
          </p:cNvPr>
          <p:cNvSpPr txBox="1">
            <a:spLocks/>
          </p:cNvSpPr>
          <p:nvPr/>
        </p:nvSpPr>
        <p:spPr>
          <a:xfrm>
            <a:off x="5911716" y="5208787"/>
            <a:ext cx="6250940" cy="888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Oponent</a:t>
            </a:r>
            <a:r>
              <a:rPr lang="en-US" sz="2000" dirty="0"/>
              <a:t>: Ing. </a:t>
            </a:r>
            <a:r>
              <a:rPr lang="en-US" sz="2000" dirty="0" err="1"/>
              <a:t>Jiří</a:t>
            </a:r>
            <a:r>
              <a:rPr lang="en-US" sz="2000" dirty="0"/>
              <a:t> </a:t>
            </a:r>
            <a:r>
              <a:rPr lang="en-US" sz="2000" dirty="0" err="1"/>
              <a:t>Kostohryz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Oponent</a:t>
            </a:r>
            <a:r>
              <a:rPr lang="en-US" sz="2000" dirty="0"/>
              <a:t>: prof. Ing. Ingrid </a:t>
            </a:r>
            <a:r>
              <a:rPr lang="en-US" sz="2000" dirty="0" err="1"/>
              <a:t>Juhásová</a:t>
            </a:r>
            <a:r>
              <a:rPr lang="en-US" sz="2000" dirty="0"/>
              <a:t> </a:t>
            </a:r>
            <a:r>
              <a:rPr lang="en-US" sz="2000" dirty="0" err="1"/>
              <a:t>Šenitková</a:t>
            </a:r>
            <a:r>
              <a:rPr lang="en-US" sz="2000" dirty="0"/>
              <a:t>, </a:t>
            </a:r>
            <a:r>
              <a:rPr lang="en-US" sz="2000" dirty="0" err="1"/>
              <a:t>CSc</a:t>
            </a:r>
            <a:r>
              <a:rPr lang="en-US" sz="2000" dirty="0"/>
              <a:t>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BF1D8AD-0E6A-411E-98FD-B3BF4818A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31" y="588537"/>
            <a:ext cx="1108049" cy="1120018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99853DFF-C0F6-4672-8D11-F7AE876D5F46}"/>
              </a:ext>
            </a:extLst>
          </p:cNvPr>
          <p:cNvSpPr txBox="1">
            <a:spLocks/>
          </p:cNvSpPr>
          <p:nvPr/>
        </p:nvSpPr>
        <p:spPr>
          <a:xfrm>
            <a:off x="1775736" y="520761"/>
            <a:ext cx="6993142" cy="13917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500" dirty="0"/>
              <a:t>Vysoká škola technická a ekonomická v Českých Budějovicích</a:t>
            </a:r>
          </a:p>
          <a:p>
            <a:pPr algn="l"/>
            <a:r>
              <a:rPr lang="cs-CZ" sz="1500" dirty="0"/>
              <a:t>Ústav </a:t>
            </a:r>
            <a:r>
              <a:rPr lang="cs-CZ" sz="1500" dirty="0" err="1"/>
              <a:t>technicko-technologický</a:t>
            </a:r>
            <a:endParaRPr lang="cs-CZ" sz="1500" dirty="0"/>
          </a:p>
          <a:p>
            <a:pPr algn="l"/>
            <a:r>
              <a:rPr lang="cs-CZ" sz="1500" dirty="0"/>
              <a:t>České Budějovice, červen 2020</a:t>
            </a:r>
          </a:p>
          <a:p>
            <a:pPr algn="l"/>
            <a:endParaRPr lang="en-US" sz="1500" dirty="0"/>
          </a:p>
        </p:txBody>
      </p:sp>
      <p:sp>
        <p:nvSpPr>
          <p:cNvPr id="13" name="Podnadpis 2">
            <a:extLst>
              <a:ext uri="{FF2B5EF4-FFF2-40B4-BE49-F238E27FC236}">
                <a16:creationId xmlns:a16="http://schemas.microsoft.com/office/drawing/2014/main" id="{7252E075-51DC-47EB-97AD-3F3FF1C73D26}"/>
              </a:ext>
            </a:extLst>
          </p:cNvPr>
          <p:cNvSpPr txBox="1">
            <a:spLocks/>
          </p:cNvSpPr>
          <p:nvPr/>
        </p:nvSpPr>
        <p:spPr>
          <a:xfrm>
            <a:off x="2517938" y="6331902"/>
            <a:ext cx="6250940" cy="888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94752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Naměřené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hodnoty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Teplota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793661" y="2599509"/>
            <a:ext cx="4530898" cy="3639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Nevyhovující</a:t>
            </a:r>
            <a:r>
              <a:rPr lang="en-US" sz="2000" dirty="0"/>
              <a:t> </a:t>
            </a:r>
            <a:r>
              <a:rPr lang="en-US" sz="2000" dirty="0" err="1"/>
              <a:t>teplé</a:t>
            </a:r>
            <a:r>
              <a:rPr lang="en-US" sz="2000" dirty="0"/>
              <a:t> </a:t>
            </a:r>
            <a:r>
              <a:rPr lang="en-US" sz="2000" dirty="0" err="1"/>
              <a:t>prostředí</a:t>
            </a:r>
            <a:endParaRPr lang="en-US" sz="2000" dirty="0"/>
          </a:p>
          <a:p>
            <a:r>
              <a:rPr lang="en-US" sz="2000" dirty="0" err="1"/>
              <a:t>Příliš</a:t>
            </a:r>
            <a:r>
              <a:rPr lang="en-US" sz="2000" dirty="0"/>
              <a:t> </a:t>
            </a:r>
            <a:r>
              <a:rPr lang="en-US" sz="2000" dirty="0" err="1"/>
              <a:t>teplé</a:t>
            </a:r>
            <a:r>
              <a:rPr lang="en-US" sz="2000" dirty="0"/>
              <a:t> </a:t>
            </a:r>
            <a:r>
              <a:rPr lang="en-US" sz="2000" dirty="0" err="1"/>
              <a:t>prostředí</a:t>
            </a:r>
            <a:endParaRPr lang="en-US" sz="20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2730" y="2484255"/>
            <a:ext cx="3807880" cy="371424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98BBF05B-EC83-4FA6-93F7-46BD4A6CCB1D}"/>
              </a:ext>
            </a:extLst>
          </p:cNvPr>
          <p:cNvSpPr txBox="1">
            <a:spLocks/>
          </p:cNvSpPr>
          <p:nvPr/>
        </p:nvSpPr>
        <p:spPr>
          <a:xfrm>
            <a:off x="6511499" y="6198499"/>
            <a:ext cx="1591733" cy="518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50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130085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9559" y="856180"/>
            <a:ext cx="5364083" cy="1128068"/>
          </a:xfrm>
        </p:spPr>
        <p:txBody>
          <a:bodyPr anchor="ctr">
            <a:noAutofit/>
          </a:bodyPr>
          <a:lstStyle/>
          <a:p>
            <a:r>
              <a:rPr lang="cs-CZ" sz="3400" dirty="0"/>
              <a:t>Návrhy opatření – </a:t>
            </a:r>
            <a:br>
              <a:rPr lang="cs-CZ" sz="3400" dirty="0"/>
            </a:br>
            <a:r>
              <a:rPr lang="cs-CZ" sz="3400" dirty="0"/>
              <a:t>tepelně-vlhkostní mikroklima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cs-CZ" sz="2000" dirty="0"/>
              <a:t>Využití klimatizačních jednotek</a:t>
            </a:r>
          </a:p>
          <a:p>
            <a:r>
              <a:rPr lang="cs-CZ" sz="2000" dirty="0"/>
              <a:t>Úprava procesu větrání</a:t>
            </a:r>
          </a:p>
          <a:p>
            <a:pPr lvl="1"/>
            <a:r>
              <a:rPr lang="cs-CZ" sz="2000" dirty="0"/>
              <a:t>Intenzity a frekvence</a:t>
            </a:r>
          </a:p>
          <a:p>
            <a:r>
              <a:rPr lang="cs-CZ" sz="2000" dirty="0"/>
              <a:t>Zvýšení vlhkosti ve třídách</a:t>
            </a:r>
          </a:p>
          <a:p>
            <a:pPr lvl="1"/>
            <a:r>
              <a:rPr lang="cs-CZ" sz="2000" dirty="0"/>
              <a:t>Parní zvlhčovač</a:t>
            </a:r>
          </a:p>
          <a:p>
            <a:pPr lvl="1"/>
            <a:r>
              <a:rPr lang="cs-CZ" sz="2000" dirty="0"/>
              <a:t>Ultrazvukový zvlhčovač</a:t>
            </a:r>
          </a:p>
          <a:p>
            <a:pPr lvl="1"/>
            <a:r>
              <a:rPr lang="cs-CZ" sz="2000" dirty="0"/>
              <a:t>Zvlhčovač s přirozeným odparem</a:t>
            </a:r>
          </a:p>
          <a:p>
            <a:pPr lvl="1"/>
            <a:r>
              <a:rPr lang="cs-CZ" sz="2000" dirty="0"/>
              <a:t>Využití rostlin a odpařovačů vody na radiátoru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Zvlhčovač Bionaire Airtek PCMH45-DW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r="16440" b="1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</p:spPr>
      </p:pic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34A0F5EC-9200-4BE6-8464-10A28428F054}"/>
              </a:ext>
            </a:extLst>
          </p:cNvPr>
          <p:cNvSpPr txBox="1">
            <a:spLocks/>
          </p:cNvSpPr>
          <p:nvPr/>
        </p:nvSpPr>
        <p:spPr>
          <a:xfrm>
            <a:off x="5685809" y="5678606"/>
            <a:ext cx="5915472" cy="1049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/>
              <a:t>Obr.: zvlhčovač s přirozeným odparem </a:t>
            </a:r>
            <a:r>
              <a:rPr lang="cs-CZ" sz="1600" dirty="0" err="1"/>
              <a:t>AirTek</a:t>
            </a:r>
            <a:r>
              <a:rPr lang="cs-CZ" sz="1600" dirty="0"/>
              <a:t> </a:t>
            </a:r>
            <a:r>
              <a:rPr lang="cs-CZ" sz="1600" dirty="0" err="1"/>
              <a:t>international</a:t>
            </a:r>
            <a:r>
              <a:rPr lang="cs-CZ" sz="1600" dirty="0"/>
              <a:t> </a:t>
            </a:r>
            <a:r>
              <a:rPr lang="cs-CZ" sz="1600" dirty="0" err="1"/>
              <a:t>Corp</a:t>
            </a:r>
            <a:r>
              <a:rPr lang="cs-CZ" sz="160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600" dirty="0"/>
              <a:t>Zdroj: www.vzdusin.cz</a:t>
            </a:r>
          </a:p>
        </p:txBody>
      </p:sp>
    </p:spTree>
    <p:extLst>
      <p:ext uri="{BB962C8B-B14F-4D97-AF65-F5344CB8AC3E}">
        <p14:creationId xmlns:p14="http://schemas.microsoft.com/office/powerpoint/2010/main" val="209379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cs-CZ" sz="4800" dirty="0"/>
              <a:t>Návrhy opatření – </a:t>
            </a:r>
            <a:r>
              <a:rPr lang="cs-CZ" sz="4800" dirty="0" err="1"/>
              <a:t>odérové</a:t>
            </a:r>
            <a:r>
              <a:rPr lang="cs-CZ" sz="4800" dirty="0"/>
              <a:t> mikroklima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cs-CZ" sz="2400" dirty="0"/>
              <a:t>Využití klimatizačních jednotek</a:t>
            </a:r>
          </a:p>
          <a:p>
            <a:r>
              <a:rPr lang="cs-CZ" sz="2400" dirty="0"/>
              <a:t>Úprava procesu větrání</a:t>
            </a:r>
          </a:p>
          <a:p>
            <a:pPr lvl="1"/>
            <a:r>
              <a:rPr lang="cs-CZ" dirty="0"/>
              <a:t>Intenzity a frekvence</a:t>
            </a:r>
          </a:p>
          <a:p>
            <a:endParaRPr lang="cs-CZ" sz="2400" dirty="0"/>
          </a:p>
          <a:p>
            <a:endParaRPr lang="cs-CZ" sz="2400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348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cs-CZ" sz="4800" dirty="0"/>
              <a:t>Návrhy opatření – světelné mikroklima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cs-CZ" sz="2400" dirty="0"/>
              <a:t>Zintenzivnění sledování potřeb osvětlení/zastínění</a:t>
            </a:r>
          </a:p>
          <a:p>
            <a:endParaRPr lang="cs-CZ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65FAD434-B309-4E30-9590-8BC2E17DF5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051394" y="3094011"/>
            <a:ext cx="6205885" cy="1971658"/>
          </a:xfrm>
          <a:prstGeom prst="rect">
            <a:avLst/>
          </a:prstGeom>
        </p:spPr>
      </p:pic>
      <p:sp>
        <p:nvSpPr>
          <p:cNvPr id="22" name="Zástupný symbol pro obsah 2">
            <a:extLst>
              <a:ext uri="{FF2B5EF4-FFF2-40B4-BE49-F238E27FC236}">
                <a16:creationId xmlns:a16="http://schemas.microsoft.com/office/drawing/2014/main" id="{21E2DCD4-9F6C-42D5-92BA-65EB7C38C89A}"/>
              </a:ext>
            </a:extLst>
          </p:cNvPr>
          <p:cNvSpPr txBox="1">
            <a:spLocks/>
          </p:cNvSpPr>
          <p:nvPr/>
        </p:nvSpPr>
        <p:spPr>
          <a:xfrm>
            <a:off x="5143458" y="4946358"/>
            <a:ext cx="2784301" cy="6249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500" dirty="0"/>
              <a:t>Obr.: Typy soustav oken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50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23807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4800" dirty="0"/>
              <a:t>Závěr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cs-CZ" sz="2000" dirty="0"/>
              <a:t>Omezené možnosti měření</a:t>
            </a:r>
          </a:p>
          <a:p>
            <a:pPr lvl="1"/>
            <a:r>
              <a:rPr lang="cs-CZ" sz="2000" dirty="0"/>
              <a:t>Relativně vysoké teploty po celou zimu</a:t>
            </a:r>
          </a:p>
          <a:p>
            <a:pPr lvl="1"/>
            <a:r>
              <a:rPr lang="cs-CZ" sz="2000" dirty="0"/>
              <a:t>COVID 19</a:t>
            </a:r>
          </a:p>
          <a:p>
            <a:endParaRPr lang="cs-CZ" sz="2000" dirty="0"/>
          </a:p>
          <a:p>
            <a:r>
              <a:rPr lang="cs-CZ" sz="2000" dirty="0"/>
              <a:t>Cíl byl splněn</a:t>
            </a:r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04879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4000" dirty="0"/>
              <a:t>Doplňující dotazy – vedoucí práce</a:t>
            </a:r>
            <a:br>
              <a:rPr lang="cs-CZ" sz="4000" dirty="0"/>
            </a:br>
            <a:r>
              <a:rPr lang="cs-CZ" sz="4000" dirty="0"/>
              <a:t>Ing. Michal Kraus, Ph.D.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r>
              <a:rPr lang="cs-CZ" sz="2400" dirty="0"/>
              <a:t>V práci je zmíněna zkratka SBS, co přesně tato zkratka znamená?</a:t>
            </a:r>
          </a:p>
          <a:p>
            <a:pPr algn="just"/>
            <a:r>
              <a:rPr lang="cs-CZ" sz="2400" dirty="0"/>
              <a:t>Pokuste se blíže charakterizovat případně odhadnout, stavebně konstrukční řešení daného objektu a použitých vnitřních materiálů v kontextu kvality vnitřního prostředí.</a:t>
            </a:r>
          </a:p>
          <a:p>
            <a:r>
              <a:rPr lang="cs-CZ" sz="2400" dirty="0"/>
              <a:t>Jak ovlivňují rostliny kvalitu vnitřního prostředí?</a:t>
            </a:r>
          </a:p>
        </p:txBody>
      </p:sp>
    </p:spTree>
    <p:extLst>
      <p:ext uri="{BB962C8B-B14F-4D97-AF65-F5344CB8AC3E}">
        <p14:creationId xmlns:p14="http://schemas.microsoft.com/office/powerpoint/2010/main" val="752041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4000" dirty="0"/>
              <a:t>Doplňující dotazy – oponent práce</a:t>
            </a:r>
            <a:br>
              <a:rPr lang="cs-CZ" sz="4000" dirty="0"/>
            </a:br>
            <a:r>
              <a:rPr lang="cs-CZ" sz="4000" dirty="0"/>
              <a:t>prof. Ing. Ingrid </a:t>
            </a:r>
            <a:r>
              <a:rPr lang="cs-CZ" sz="4000" dirty="0" err="1"/>
              <a:t>Juhásová</a:t>
            </a:r>
            <a:r>
              <a:rPr lang="cs-CZ" sz="4000" dirty="0"/>
              <a:t> </a:t>
            </a:r>
            <a:r>
              <a:rPr lang="cs-CZ" sz="4000" dirty="0" err="1"/>
              <a:t>Šenitková</a:t>
            </a:r>
            <a:r>
              <a:rPr lang="cs-CZ" sz="4000" dirty="0"/>
              <a:t>, CSc.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algn="just"/>
            <a:r>
              <a:rPr lang="cs-CZ" sz="2400" dirty="0" err="1"/>
              <a:t>Vo</a:t>
            </a:r>
            <a:r>
              <a:rPr lang="cs-CZ" sz="2400" dirty="0"/>
              <a:t> </a:t>
            </a:r>
            <a:r>
              <a:rPr lang="cs-CZ" sz="2400" dirty="0" err="1"/>
              <a:t>väzbe</a:t>
            </a:r>
            <a:r>
              <a:rPr lang="cs-CZ" sz="2400" dirty="0"/>
              <a:t> na výsledky </a:t>
            </a:r>
            <a:r>
              <a:rPr lang="cs-CZ" sz="2400" dirty="0" err="1"/>
              <a:t>merania</a:t>
            </a:r>
            <a:r>
              <a:rPr lang="cs-CZ" sz="2400" dirty="0"/>
              <a:t> </a:t>
            </a:r>
            <a:r>
              <a:rPr lang="cs-CZ" sz="2400" dirty="0" err="1"/>
              <a:t>vysvetlite</a:t>
            </a:r>
            <a:r>
              <a:rPr lang="cs-CZ" sz="2400" dirty="0"/>
              <a:t> </a:t>
            </a:r>
            <a:r>
              <a:rPr lang="cs-CZ" sz="2400" dirty="0" err="1"/>
              <a:t>relatívnu</a:t>
            </a:r>
            <a:r>
              <a:rPr lang="cs-CZ" sz="2400" dirty="0"/>
              <a:t> </a:t>
            </a:r>
            <a:r>
              <a:rPr lang="cs-CZ" sz="2400" dirty="0" err="1"/>
              <a:t>vlhkosť</a:t>
            </a:r>
            <a:r>
              <a:rPr lang="cs-CZ" sz="2400" dirty="0"/>
              <a:t>, </a:t>
            </a:r>
            <a:r>
              <a:rPr lang="cs-CZ" sz="2400" dirty="0" err="1"/>
              <a:t>absolútnu</a:t>
            </a:r>
            <a:r>
              <a:rPr lang="cs-CZ" sz="2400" dirty="0"/>
              <a:t> </a:t>
            </a:r>
            <a:r>
              <a:rPr lang="cs-CZ" sz="2400" dirty="0" err="1"/>
              <a:t>vlhkosť</a:t>
            </a:r>
            <a:r>
              <a:rPr lang="cs-CZ" sz="2400" dirty="0"/>
              <a:t> a </a:t>
            </a:r>
            <a:r>
              <a:rPr lang="cs-CZ" sz="2400" dirty="0" err="1"/>
              <a:t>entalpiu</a:t>
            </a:r>
            <a:r>
              <a:rPr lang="cs-CZ" sz="2400" dirty="0"/>
              <a:t>.</a:t>
            </a:r>
          </a:p>
          <a:p>
            <a:pPr algn="just"/>
            <a:r>
              <a:rPr lang="cs-CZ" sz="2400" dirty="0" err="1"/>
              <a:t>Ako</a:t>
            </a:r>
            <a:r>
              <a:rPr lang="cs-CZ" sz="2400" dirty="0"/>
              <a:t> je </a:t>
            </a:r>
            <a:r>
              <a:rPr lang="cs-CZ" sz="2400" dirty="0" err="1"/>
              <a:t>reálne</a:t>
            </a:r>
            <a:r>
              <a:rPr lang="cs-CZ" sz="2400" dirty="0"/>
              <a:t> možné </a:t>
            </a:r>
            <a:r>
              <a:rPr lang="cs-CZ" sz="2400" dirty="0" err="1"/>
              <a:t>optimalizovať</a:t>
            </a:r>
            <a:r>
              <a:rPr lang="cs-CZ" sz="2400" dirty="0"/>
              <a:t> </a:t>
            </a:r>
            <a:r>
              <a:rPr lang="cs-CZ" sz="2400" dirty="0" err="1"/>
              <a:t>tepelno-vlhkostný</a:t>
            </a:r>
            <a:r>
              <a:rPr lang="cs-CZ" sz="2400" dirty="0"/>
              <a:t> stav </a:t>
            </a:r>
            <a:r>
              <a:rPr lang="cs-CZ" sz="2400" dirty="0" err="1"/>
              <a:t>hodnoteného</a:t>
            </a:r>
            <a:r>
              <a:rPr lang="cs-CZ" sz="2400" dirty="0"/>
              <a:t> </a:t>
            </a:r>
            <a:r>
              <a:rPr lang="cs-CZ" sz="2400" dirty="0" err="1"/>
              <a:t>prostredia</a:t>
            </a:r>
            <a:r>
              <a:rPr lang="cs-CZ" sz="2400" dirty="0"/>
              <a:t>?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85851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4000" dirty="0"/>
              <a:t>Doplňující dotazy – oponent práce</a:t>
            </a:r>
            <a:br>
              <a:rPr lang="cs-CZ" sz="4000" dirty="0"/>
            </a:br>
            <a:r>
              <a:rPr lang="cs-CZ" sz="4000" dirty="0"/>
              <a:t>Ing. Jiří </a:t>
            </a:r>
            <a:r>
              <a:rPr lang="cs-CZ" sz="4000" dirty="0" err="1"/>
              <a:t>Kostohryz</a:t>
            </a:r>
            <a:endParaRPr lang="cs-CZ" sz="4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algn="just"/>
            <a:r>
              <a:rPr lang="cs-CZ" sz="2200" dirty="0"/>
              <a:t>Popiš na HX diagramu co znamená, kde najdeme, v jakých jednotkách:</a:t>
            </a:r>
          </a:p>
          <a:p>
            <a:pPr lvl="1" algn="just"/>
            <a:r>
              <a:rPr lang="cs-CZ" sz="2200" dirty="0"/>
              <a:t>Relativní vlhkost, absolutní vlhkost, entalpie, teplota, rosný bod, teplota suchého teploměru, teplota mokrého teploměru, ohřev, adiabatické zvlhčování, parní zvlhčování, chlazení, kde se na diagramu nachází ideální bytové prostředí</a:t>
            </a:r>
          </a:p>
          <a:p>
            <a:pPr algn="just"/>
            <a:r>
              <a:rPr lang="cs-CZ" sz="2200" dirty="0"/>
              <a:t>Vysvětlit, jak lze instalované klima jednotky dovybavit funkcí zvlhčování vzduchu. Pokud je to nemožné, vysvětli, jak by to bylo možné, znázornit na </a:t>
            </a:r>
            <a:r>
              <a:rPr lang="cs-CZ" sz="2200" dirty="0" err="1"/>
              <a:t>Hx</a:t>
            </a:r>
            <a:r>
              <a:rPr lang="cs-CZ" sz="2200" dirty="0"/>
              <a:t> diagramu (výpočet nuceného větrání spolu se zvlhčovací jednotkou).</a:t>
            </a:r>
          </a:p>
          <a:p>
            <a:pPr algn="just"/>
            <a:r>
              <a:rPr lang="cs-CZ" sz="2200" dirty="0"/>
              <a:t>Znázorni/spočítej jakou tepelnou ztrátu znamená úplná výměna vzduchu v dané třídě (výchozí podmínky -10°C venku) a jakou vlhkost při 21°C bude mít.</a:t>
            </a:r>
          </a:p>
        </p:txBody>
      </p:sp>
    </p:spTree>
    <p:extLst>
      <p:ext uri="{BB962C8B-B14F-4D97-AF65-F5344CB8AC3E}">
        <p14:creationId xmlns:p14="http://schemas.microsoft.com/office/powerpoint/2010/main" val="3125690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4000" dirty="0" err="1"/>
              <a:t>Hx</a:t>
            </a:r>
            <a:r>
              <a:rPr lang="cs-CZ" sz="4000" dirty="0"/>
              <a:t> diagram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65431" y="2314807"/>
            <a:ext cx="6586489" cy="4112621"/>
          </a:xfrm>
        </p:spPr>
        <p:txBody>
          <a:bodyPr>
            <a:normAutofit fontScale="77500" lnSpcReduction="20000"/>
          </a:bodyPr>
          <a:lstStyle/>
          <a:p>
            <a:r>
              <a:rPr lang="cs-CZ" sz="2600" dirty="0"/>
              <a:t>Relativní vlhkost</a:t>
            </a:r>
          </a:p>
          <a:p>
            <a:r>
              <a:rPr lang="cs-CZ" sz="2600" dirty="0"/>
              <a:t>Absolutní vlhkost</a:t>
            </a:r>
          </a:p>
          <a:p>
            <a:r>
              <a:rPr lang="cs-CZ" sz="2600" dirty="0"/>
              <a:t>Entalpie</a:t>
            </a:r>
          </a:p>
          <a:p>
            <a:r>
              <a:rPr lang="cs-CZ" sz="2600" dirty="0"/>
              <a:t>Teplota</a:t>
            </a:r>
          </a:p>
          <a:p>
            <a:r>
              <a:rPr lang="cs-CZ" sz="2600" dirty="0"/>
              <a:t>Rosný bod</a:t>
            </a:r>
          </a:p>
          <a:p>
            <a:r>
              <a:rPr lang="cs-CZ" sz="2600" dirty="0"/>
              <a:t>Teplota suchého teploměru</a:t>
            </a:r>
          </a:p>
          <a:p>
            <a:r>
              <a:rPr lang="cs-CZ" sz="2600" dirty="0"/>
              <a:t>Teplota mokrého teploměru</a:t>
            </a:r>
          </a:p>
          <a:p>
            <a:r>
              <a:rPr lang="cs-CZ" sz="2600" dirty="0"/>
              <a:t>Ohřev</a:t>
            </a:r>
          </a:p>
          <a:p>
            <a:r>
              <a:rPr lang="cs-CZ" sz="2600" dirty="0"/>
              <a:t>Adiabatické zvlhčování</a:t>
            </a:r>
          </a:p>
          <a:p>
            <a:r>
              <a:rPr lang="cs-CZ" sz="2600" dirty="0"/>
              <a:t>Parní zvlhčování</a:t>
            </a:r>
          </a:p>
          <a:p>
            <a:r>
              <a:rPr lang="cs-CZ" sz="2600" dirty="0"/>
              <a:t>Chlazení</a:t>
            </a:r>
          </a:p>
          <a:p>
            <a:r>
              <a:rPr lang="cs-CZ" sz="2600" dirty="0"/>
              <a:t>Ideální bytové prostředí</a:t>
            </a:r>
          </a:p>
          <a:p>
            <a:endParaRPr lang="cs-CZ" sz="13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798" r="11821"/>
          <a:stretch/>
        </p:blipFill>
        <p:spPr>
          <a:xfrm>
            <a:off x="-88776" y="10"/>
            <a:ext cx="4724368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BC6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037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r>
              <a:rPr lang="cs-CZ" sz="7200"/>
              <a:t>Děkuji za pozornost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651910"/>
          </a:xfrm>
        </p:spPr>
        <p:txBody>
          <a:bodyPr anchor="ctr">
            <a:normAutofit/>
          </a:bodyPr>
          <a:lstStyle/>
          <a:p>
            <a:endParaRPr lang="cs-CZ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6655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cs-CZ" sz="4800" dirty="0"/>
              <a:t>Cíl práce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/>
          </a:bodyPr>
          <a:lstStyle/>
          <a:p>
            <a:pPr algn="just"/>
            <a:r>
              <a:rPr lang="cs-CZ" sz="2400" dirty="0"/>
              <a:t>Cílem práce je posoudit a zhodnotit hygienu a kvalitu vnitřního prostředí ve vybraných vnitřních prostorách, analyzovat stavebně-technické a technologické řešení budovy v souladu s koncepcí navrhování zdravých budov a jejich prostředí. V práci bude proveden návrh provozu budovy z hlediska hygieny a vnímané kvality vzduchu. V práci se předpokládá monitoring in-</a:t>
            </a:r>
            <a:r>
              <a:rPr lang="cs-CZ" sz="2400" dirty="0" err="1"/>
              <a:t>situ</a:t>
            </a:r>
            <a:r>
              <a:rPr lang="cs-CZ" sz="2400" dirty="0"/>
              <a:t> vnitřního prostředí budovy pomocí multifunkčního měřicího přístroje pro analýzu kvality vnitřního prostředí a komfortu (</a:t>
            </a:r>
            <a:r>
              <a:rPr lang="cs-CZ" sz="2400" dirty="0" err="1"/>
              <a:t>Testo</a:t>
            </a:r>
            <a:r>
              <a:rPr lang="cs-CZ" sz="2400" dirty="0"/>
              <a:t> 480 + příslušenství).</a:t>
            </a:r>
          </a:p>
        </p:txBody>
      </p:sp>
    </p:spTree>
    <p:extLst>
      <p:ext uri="{BB962C8B-B14F-4D97-AF65-F5344CB8AC3E}">
        <p14:creationId xmlns:p14="http://schemas.microsoft.com/office/powerpoint/2010/main" val="138415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9560" y="856180"/>
            <a:ext cx="4777496" cy="1128068"/>
          </a:xfrm>
        </p:spPr>
        <p:txBody>
          <a:bodyPr anchor="ctr">
            <a:noAutofit/>
          </a:bodyPr>
          <a:lstStyle/>
          <a:p>
            <a:r>
              <a:rPr lang="cs-CZ" sz="4000" dirty="0"/>
              <a:t>Seznámení s řešeným objektem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cs-CZ" sz="2000" dirty="0"/>
              <a:t>Mateřská škola VŠTE</a:t>
            </a:r>
          </a:p>
          <a:p>
            <a:r>
              <a:rPr lang="cs-CZ" sz="2000" dirty="0"/>
              <a:t>2 třídy se zázemím pro zaměstnance</a:t>
            </a:r>
          </a:p>
          <a:p>
            <a:r>
              <a:rPr lang="cs-CZ" sz="2000" dirty="0"/>
              <a:t>Provoz zahájen 2014</a:t>
            </a:r>
          </a:p>
          <a:p>
            <a:r>
              <a:rPr lang="cs-CZ" sz="2000" dirty="0"/>
              <a:t>Nástavba druhého podlaží 2018</a:t>
            </a:r>
          </a:p>
          <a:p>
            <a:r>
              <a:rPr lang="cs-CZ" sz="2000" dirty="0"/>
              <a:t>Modulový buňkový systém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/>
          <p:cNvPicPr/>
          <p:nvPr/>
        </p:nvPicPr>
        <p:blipFill rotWithShape="1">
          <a:blip r:embed="rId2"/>
          <a:srcRect l="14782" r="16874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7" name="Zástupný symbol pro obsah 2"/>
          <p:cNvSpPr txBox="1">
            <a:spLocks/>
          </p:cNvSpPr>
          <p:nvPr/>
        </p:nvSpPr>
        <p:spPr>
          <a:xfrm>
            <a:off x="838200" y="1825625"/>
            <a:ext cx="46143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28" name="Zástupný symbol pro obsah 2">
            <a:extLst>
              <a:ext uri="{FF2B5EF4-FFF2-40B4-BE49-F238E27FC236}">
                <a16:creationId xmlns:a16="http://schemas.microsoft.com/office/drawing/2014/main" id="{4F5108B4-178D-4DAB-BF98-09A6C8F5A5B4}"/>
              </a:ext>
            </a:extLst>
          </p:cNvPr>
          <p:cNvSpPr txBox="1">
            <a:spLocks/>
          </p:cNvSpPr>
          <p:nvPr/>
        </p:nvSpPr>
        <p:spPr>
          <a:xfrm>
            <a:off x="5858925" y="6065808"/>
            <a:ext cx="6506189" cy="855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500" dirty="0"/>
              <a:t>Obr.: Jižní pohled na mateřskou školu </a:t>
            </a:r>
          </a:p>
          <a:p>
            <a:pPr marL="0" indent="0">
              <a:buNone/>
            </a:pPr>
            <a:r>
              <a:rPr lang="cs-CZ" sz="1500" dirty="0"/>
              <a:t>Zdroj: VŠTE – Projektové a inovační centrum</a:t>
            </a:r>
          </a:p>
        </p:txBody>
      </p:sp>
    </p:spTree>
    <p:extLst>
      <p:ext uri="{BB962C8B-B14F-4D97-AF65-F5344CB8AC3E}">
        <p14:creationId xmlns:p14="http://schemas.microsoft.com/office/powerpoint/2010/main" val="3158395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id="{9D80C9EF-3CC6-4ECC-9C2D-9D0396C96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anchor="b">
            <a:normAutofit/>
          </a:bodyPr>
          <a:lstStyle/>
          <a:p>
            <a:r>
              <a:rPr lang="cs-CZ" sz="4800" dirty="0"/>
              <a:t>Zkoumané vnitřní prostředí</a:t>
            </a: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/>
          <p:cNvPicPr/>
          <p:nvPr/>
        </p:nvPicPr>
        <p:blipFill rotWithShape="1">
          <a:blip r:embed="rId2"/>
          <a:srcRect l="344" r="-281" b="1"/>
          <a:stretch/>
        </p:blipFill>
        <p:spPr>
          <a:xfrm>
            <a:off x="275209" y="2524715"/>
            <a:ext cx="6059990" cy="331214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06429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cs-CZ" sz="2000" dirty="0"/>
              <a:t>Rozměry tříd – 14,735 x 7,175 m</a:t>
            </a:r>
          </a:p>
          <a:p>
            <a:r>
              <a:rPr lang="cs-CZ" sz="2000" dirty="0"/>
              <a:t>Světlá výška tříd – 2,750 m</a:t>
            </a:r>
          </a:p>
          <a:p>
            <a:r>
              <a:rPr lang="cs-CZ" sz="2000" dirty="0"/>
              <a:t>Objem tříd – 290,74 m</a:t>
            </a:r>
            <a:r>
              <a:rPr lang="cs-CZ" sz="2000" baseline="30000" dirty="0"/>
              <a:t>3</a:t>
            </a:r>
          </a:p>
          <a:p>
            <a:r>
              <a:rPr lang="cs-CZ" sz="2000" dirty="0"/>
              <a:t>Okna – 5x</a:t>
            </a:r>
          </a:p>
          <a:p>
            <a:endParaRPr lang="cs-CZ" sz="2000" dirty="0"/>
          </a:p>
          <a:p>
            <a:pPr>
              <a:buClr>
                <a:srgbClr val="FF0000"/>
              </a:buClr>
            </a:pPr>
            <a:r>
              <a:rPr lang="cs-CZ" sz="2000" dirty="0"/>
              <a:t>Umístění měřicího přístroje</a:t>
            </a:r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37641" y="5609047"/>
            <a:ext cx="1591733" cy="5181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200" dirty="0"/>
              <a:t>Obr.: schéma tříd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20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495443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/>
          <p:cNvPicPr/>
          <p:nvPr/>
        </p:nvPicPr>
        <p:blipFill rotWithShape="1">
          <a:blip r:embed="rId2"/>
          <a:srcRect r="-1" b="16190"/>
          <a:stretch/>
        </p:blipFill>
        <p:spPr>
          <a:xfrm>
            <a:off x="7293057" y="-1524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1026" name="Picture 2" descr="https://elektro.tzb-info.cz/docu/clanky/0125/012532o1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 r="-2" b="-2"/>
          <a:stretch/>
        </p:blipFill>
        <p:spPr bwMode="auto"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29" name="Freeform: Shape 72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0" name="Freeform: Shape 74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8055" y="681038"/>
            <a:ext cx="3395975" cy="1325563"/>
          </a:xfrm>
        </p:spPr>
        <p:txBody>
          <a:bodyPr anchor="ctr">
            <a:normAutofit/>
          </a:bodyPr>
          <a:lstStyle/>
          <a:p>
            <a:r>
              <a:rPr lang="cs-CZ" sz="3800" dirty="0"/>
              <a:t>Použité metody</a:t>
            </a:r>
          </a:p>
        </p:txBody>
      </p:sp>
      <p:sp>
        <p:nvSpPr>
          <p:cNvPr id="1031" name="Rectangle 76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8055" y="2258171"/>
            <a:ext cx="3289443" cy="3918792"/>
          </a:xfrm>
        </p:spPr>
        <p:txBody>
          <a:bodyPr>
            <a:normAutofit/>
          </a:bodyPr>
          <a:lstStyle/>
          <a:p>
            <a:r>
              <a:rPr lang="cs-CZ" sz="2000" dirty="0"/>
              <a:t>Měřicí přístroj </a:t>
            </a:r>
            <a:r>
              <a:rPr lang="cs-CZ" sz="2000" dirty="0" err="1"/>
              <a:t>Testo</a:t>
            </a:r>
            <a:r>
              <a:rPr lang="cs-CZ" sz="2000" dirty="0"/>
              <a:t> 480</a:t>
            </a:r>
          </a:p>
          <a:p>
            <a:pPr lvl="1"/>
            <a:r>
              <a:rPr lang="cs-CZ" sz="2000" dirty="0"/>
              <a:t>Sonda IAQ</a:t>
            </a:r>
          </a:p>
          <a:p>
            <a:pPr lvl="1"/>
            <a:r>
              <a:rPr lang="cs-CZ" sz="2000" dirty="0"/>
              <a:t>Sonda pro měření intenzity osvětlení</a:t>
            </a:r>
          </a:p>
          <a:p>
            <a:r>
              <a:rPr lang="cs-CZ" sz="2000" dirty="0"/>
              <a:t>Software </a:t>
            </a:r>
            <a:r>
              <a:rPr lang="cs-CZ" sz="2000" dirty="0" err="1"/>
              <a:t>Easy</a:t>
            </a:r>
            <a:r>
              <a:rPr lang="cs-CZ" sz="2000" dirty="0"/>
              <a:t> </a:t>
            </a:r>
            <a:r>
              <a:rPr lang="cs-CZ" sz="2000" dirty="0" err="1"/>
              <a:t>Climate</a:t>
            </a:r>
            <a:endParaRPr lang="cs-CZ" sz="2000" dirty="0"/>
          </a:p>
          <a:p>
            <a:r>
              <a:rPr lang="cs-CZ" sz="2000" dirty="0"/>
              <a:t>Tabulkový procesor – Microsoft Excel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pPr lvl="1"/>
            <a:endParaRPr lang="cs-CZ" sz="2000" dirty="0"/>
          </a:p>
          <a:p>
            <a:pPr lvl="1"/>
            <a:endParaRPr lang="cs-CZ" sz="2000" dirty="0"/>
          </a:p>
          <a:p>
            <a:pPr lvl="1"/>
            <a:endParaRPr lang="cs-CZ" sz="20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70202" y="5909836"/>
            <a:ext cx="3502241" cy="855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500" dirty="0"/>
              <a:t>Obr.: Sonda na měření intenzity osvětlení</a:t>
            </a:r>
          </a:p>
          <a:p>
            <a:pPr marL="0" indent="0">
              <a:buNone/>
            </a:pPr>
            <a:r>
              <a:rPr lang="cs-CZ" sz="1500" dirty="0"/>
              <a:t>Zdroj: www.testo.com</a:t>
            </a:r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9481726" y="5909836"/>
            <a:ext cx="3253317" cy="855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500" dirty="0"/>
              <a:t>Obr.: měřicí přístroj a sonda IAQ</a:t>
            </a:r>
          </a:p>
          <a:p>
            <a:pPr marL="0" indent="0">
              <a:buNone/>
            </a:pPr>
            <a:r>
              <a:rPr lang="cs-CZ" sz="1500" dirty="0"/>
              <a:t>Zdroj: www.tzb-info.cz</a:t>
            </a:r>
          </a:p>
        </p:txBody>
      </p:sp>
    </p:spTree>
    <p:extLst>
      <p:ext uri="{BB962C8B-B14F-4D97-AF65-F5344CB8AC3E}">
        <p14:creationId xmlns:p14="http://schemas.microsoft.com/office/powerpoint/2010/main" val="3467403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cs-CZ" sz="4800" dirty="0"/>
              <a:t>Zjišťované hodnoty</a:t>
            </a: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cs-CZ" sz="2000" dirty="0"/>
              <a:t>Koncentrace CO</a:t>
            </a:r>
            <a:r>
              <a:rPr lang="cs-CZ" sz="2000" baseline="-25000" dirty="0"/>
              <a:t>2 </a:t>
            </a:r>
            <a:r>
              <a:rPr lang="cs-CZ" sz="2000" dirty="0"/>
              <a:t>[</a:t>
            </a:r>
            <a:r>
              <a:rPr lang="cs-CZ" sz="2000" dirty="0" err="1"/>
              <a:t>ppm</a:t>
            </a:r>
            <a:r>
              <a:rPr lang="cs-CZ" sz="2000" dirty="0"/>
              <a:t>]</a:t>
            </a:r>
            <a:endParaRPr lang="cs-CZ" sz="2000" baseline="-25000" dirty="0"/>
          </a:p>
          <a:p>
            <a:r>
              <a:rPr lang="cs-CZ" sz="2000" dirty="0"/>
              <a:t>Relativní vlhkost [%]</a:t>
            </a:r>
          </a:p>
          <a:p>
            <a:r>
              <a:rPr lang="cs-CZ" sz="2000" dirty="0"/>
              <a:t>Teplota [°C]</a:t>
            </a:r>
          </a:p>
          <a:p>
            <a:r>
              <a:rPr lang="cs-CZ" sz="2000" dirty="0"/>
              <a:t>Osvětlení [</a:t>
            </a:r>
            <a:r>
              <a:rPr lang="cs-CZ" sz="2000" dirty="0" err="1"/>
              <a:t>lx</a:t>
            </a:r>
            <a:r>
              <a:rPr lang="cs-CZ" sz="2000" dirty="0"/>
              <a:t>]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32" y="2925725"/>
            <a:ext cx="5150277" cy="2831304"/>
          </a:xfrm>
          <a:prstGeom prst="rect">
            <a:avLst/>
          </a:prstGeom>
        </p:spPr>
      </p:pic>
      <p:sp>
        <p:nvSpPr>
          <p:cNvPr id="24" name="Rectangle 18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5826723" y="5854220"/>
            <a:ext cx="1247138" cy="518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50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279275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Naměřené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hodnoty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cs-CZ" sz="4800" dirty="0"/>
              <a:t>K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oncentrace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</a:t>
            </a:r>
            <a:r>
              <a:rPr lang="en-US" sz="4800" kern="1200" baseline="-25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2473" y="2479952"/>
            <a:ext cx="4261483" cy="3714244"/>
          </a:xfrm>
          <a:prstGeom prst="rect">
            <a:avLst/>
          </a:prstGeom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6406429" y="2599509"/>
            <a:ext cx="4530898" cy="3639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Nevyhovující</a:t>
            </a:r>
            <a:r>
              <a:rPr lang="en-US" sz="2000" dirty="0"/>
              <a:t> </a:t>
            </a:r>
            <a:r>
              <a:rPr lang="en-US" sz="2000" dirty="0" err="1"/>
              <a:t>koncentrace</a:t>
            </a:r>
            <a:r>
              <a:rPr lang="en-US" sz="2000" dirty="0"/>
              <a:t> CO</a:t>
            </a:r>
            <a:r>
              <a:rPr lang="en-US" sz="2000" baseline="-25000" dirty="0"/>
              <a:t>2</a:t>
            </a:r>
          </a:p>
          <a:p>
            <a:r>
              <a:rPr lang="en-US" sz="2000" dirty="0" err="1"/>
              <a:t>Překročení</a:t>
            </a:r>
            <a:r>
              <a:rPr lang="en-US" sz="2000" dirty="0"/>
              <a:t> max. </a:t>
            </a:r>
            <a:r>
              <a:rPr lang="en-US" sz="2000" dirty="0" err="1"/>
              <a:t>koncentrace</a:t>
            </a:r>
            <a:r>
              <a:rPr lang="en-US" sz="2000" dirty="0"/>
              <a:t> CO</a:t>
            </a:r>
            <a:r>
              <a:rPr lang="en-US" sz="2000" baseline="-25000" dirty="0"/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1001242" y="6194196"/>
            <a:ext cx="1591733" cy="518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50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2540060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Naměřené hodnoty – Intenzita osvětlení</a:t>
            </a: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793661" y="2599509"/>
            <a:ext cx="4530898" cy="3639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Nevyhovující</a:t>
            </a:r>
            <a:r>
              <a:rPr lang="en-US" sz="2000" dirty="0"/>
              <a:t> </a:t>
            </a:r>
            <a:r>
              <a:rPr lang="en-US" sz="2000" dirty="0" err="1"/>
              <a:t>nízké</a:t>
            </a:r>
            <a:r>
              <a:rPr lang="en-US" sz="2000" dirty="0"/>
              <a:t> </a:t>
            </a:r>
            <a:r>
              <a:rPr lang="en-US" sz="2000" dirty="0" err="1"/>
              <a:t>hodnoty</a:t>
            </a:r>
            <a:r>
              <a:rPr lang="en-US" sz="2000" dirty="0"/>
              <a:t> </a:t>
            </a:r>
            <a:r>
              <a:rPr lang="en-US" sz="2000" dirty="0" err="1"/>
              <a:t>intenzity</a:t>
            </a:r>
            <a:r>
              <a:rPr lang="en-US" sz="2000" dirty="0"/>
              <a:t> </a:t>
            </a:r>
            <a:r>
              <a:rPr lang="en-US" sz="2000" dirty="0" err="1"/>
              <a:t>osvětlení</a:t>
            </a:r>
            <a:endParaRPr lang="en-US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50909" y="2484255"/>
            <a:ext cx="4671523" cy="3714244"/>
          </a:xfrm>
          <a:prstGeom prst="rect">
            <a:avLst/>
          </a:prstGeom>
        </p:spPr>
      </p:pic>
      <p:sp>
        <p:nvSpPr>
          <p:cNvPr id="30" name="Rectangle 1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6071576" y="6198499"/>
            <a:ext cx="1591733" cy="518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50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4050411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5528" y="386930"/>
            <a:ext cx="10141799" cy="1300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Naměřené hodnoty – Relativní vlhkost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9275" y="2479952"/>
            <a:ext cx="3807880" cy="3714244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6406429" y="2599509"/>
            <a:ext cx="4530898" cy="3639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/>
              <a:t>Nevyhovující</a:t>
            </a:r>
            <a:r>
              <a:rPr lang="en-US" sz="2000" dirty="0"/>
              <a:t> </a:t>
            </a:r>
            <a:r>
              <a:rPr lang="en-US" sz="2000" dirty="0" err="1"/>
              <a:t>suché</a:t>
            </a:r>
            <a:r>
              <a:rPr lang="en-US" sz="2000" dirty="0"/>
              <a:t> </a:t>
            </a:r>
            <a:r>
              <a:rPr lang="en-US" sz="2000" dirty="0" err="1"/>
              <a:t>prostředí</a:t>
            </a:r>
            <a:endParaRPr lang="en-US" sz="2000" dirty="0"/>
          </a:p>
          <a:p>
            <a:r>
              <a:rPr lang="en-US" sz="2000" dirty="0" err="1"/>
              <a:t>Velmi</a:t>
            </a:r>
            <a:r>
              <a:rPr lang="en-US" sz="2000" dirty="0"/>
              <a:t> </a:t>
            </a:r>
            <a:r>
              <a:rPr lang="en-US" sz="2000" dirty="0" err="1"/>
              <a:t>suché</a:t>
            </a:r>
            <a:r>
              <a:rPr lang="en-US" sz="2000" dirty="0"/>
              <a:t> </a:t>
            </a:r>
            <a:r>
              <a:rPr lang="en-US" sz="2000" dirty="0" err="1"/>
              <a:t>prostředí</a:t>
            </a: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254673" y="6194196"/>
            <a:ext cx="1591733" cy="518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500" dirty="0"/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2747304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687</Words>
  <Application>Microsoft Office PowerPoint</Application>
  <PresentationFormat>Širokoúhlá obrazovka</PresentationFormat>
  <Paragraphs>114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Motiv Office</vt:lpstr>
      <vt:lpstr>Kvalita vnitřního prostředí budovy</vt:lpstr>
      <vt:lpstr>Cíl práce</vt:lpstr>
      <vt:lpstr>Seznámení s řešeným objektem</vt:lpstr>
      <vt:lpstr>Zkoumané vnitřní prostředí</vt:lpstr>
      <vt:lpstr>Použité metody</vt:lpstr>
      <vt:lpstr>Zjišťované hodnoty</vt:lpstr>
      <vt:lpstr>Naměřené hodnoty – Koncentrace CO2</vt:lpstr>
      <vt:lpstr>Naměřené hodnoty – Intenzita osvětlení</vt:lpstr>
      <vt:lpstr>Naměřené hodnoty – Relativní vlhkost</vt:lpstr>
      <vt:lpstr>Naměřené hodnoty – Teplota</vt:lpstr>
      <vt:lpstr>Návrhy opatření –  tepelně-vlhkostní mikroklima</vt:lpstr>
      <vt:lpstr>Návrhy opatření – odérové mikroklima</vt:lpstr>
      <vt:lpstr>Návrhy opatření – světelné mikroklima</vt:lpstr>
      <vt:lpstr>Závěr</vt:lpstr>
      <vt:lpstr>Doplňující dotazy – vedoucí práce Ing. Michal Kraus, Ph.D.</vt:lpstr>
      <vt:lpstr>Doplňující dotazy – oponent práce prof. Ing. Ingrid Juhásová Šenitková, CSc.</vt:lpstr>
      <vt:lpstr>Doplňující dotazy – oponent práce Ing. Jiří Kostohryz</vt:lpstr>
      <vt:lpstr>Hx diagram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Kvalita vnitřního prostředí budovy</dc:title>
  <dc:creator>Josef Čížek</dc:creator>
  <cp:lastModifiedBy>Josef Čížek</cp:lastModifiedBy>
  <cp:revision>3</cp:revision>
  <dcterms:created xsi:type="dcterms:W3CDTF">2020-06-10T19:27:03Z</dcterms:created>
  <dcterms:modified xsi:type="dcterms:W3CDTF">2020-06-10T20:15:22Z</dcterms:modified>
</cp:coreProperties>
</file>