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76" r:id="rId3"/>
    <p:sldId id="258" r:id="rId4"/>
    <p:sldId id="278" r:id="rId5"/>
    <p:sldId id="277" r:id="rId6"/>
    <p:sldId id="279" r:id="rId7"/>
    <p:sldId id="280" r:id="rId8"/>
    <p:sldId id="281" r:id="rId9"/>
    <p:sldId id="282" r:id="rId10"/>
    <p:sldId id="304" r:id="rId11"/>
    <p:sldId id="302" r:id="rId12"/>
    <p:sldId id="303" r:id="rId13"/>
    <p:sldId id="289" r:id="rId14"/>
    <p:sldId id="291" r:id="rId15"/>
    <p:sldId id="295" r:id="rId16"/>
    <p:sldId id="296" r:id="rId17"/>
    <p:sldId id="297" r:id="rId18"/>
    <p:sldId id="292" r:id="rId19"/>
    <p:sldId id="298" r:id="rId20"/>
    <p:sldId id="299" r:id="rId21"/>
    <p:sldId id="293" r:id="rId22"/>
    <p:sldId id="300" r:id="rId23"/>
    <p:sldId id="301" r:id="rId24"/>
    <p:sldId id="294" r:id="rId25"/>
    <p:sldId id="29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" initials="M" lastIdx="1" clrIdx="0">
    <p:extLst>
      <p:ext uri="{19B8F6BF-5375-455C-9EA6-DF929625EA0E}">
        <p15:presenceInfo xmlns:p15="http://schemas.microsoft.com/office/powerpoint/2012/main" userId="Mich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6" autoAdjust="0"/>
    <p:restoredTop sz="96724" autoAdjust="0"/>
  </p:normalViewPr>
  <p:slideViewPr>
    <p:cSldViewPr snapToGrid="0">
      <p:cViewPr varScale="1">
        <p:scale>
          <a:sx n="118" d="100"/>
          <a:sy n="118" d="100"/>
        </p:scale>
        <p:origin x="1430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40690-1D23-47E5-BBDF-032BE6A59E4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9F0A-E685-40B0-BF52-AED819D3B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72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9F0A-E685-40B0-BF52-AED819D3B60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93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9F0A-E685-40B0-BF52-AED819D3B60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13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BEEEA-20A1-49B6-835F-25B6599B7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2EA504-4A0B-464E-8B3B-565F30E7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03FA49-55B6-4B25-BFC3-FD2EC81C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20761E-021D-4B19-A301-57D07CD9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8C5827-91F7-44F0-804A-78088666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21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53AC7-9714-4403-923C-95D8AE2B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EB42BC-E956-4A22-93E6-378F7C9FA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E56D02-E9B3-4CC7-BE00-C13F8FB8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BE4241-F9B6-4DC1-B6B7-6773B60B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80FA59-D294-48FD-96E6-1361A9E1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71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D078E6-456A-4562-8B03-B536B2B91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566F91-0B17-4E00-A3C4-A68563F73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8C5DF-FF51-451B-9497-13CFB697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1C5333-0FE6-4D5C-BC6F-418DBAAC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B520F6-046D-4FB6-9E66-33D41D79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05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3B656-2468-4B8E-89D5-12E33925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520A8-7324-4EDD-BE68-5AA75ADEE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9137B1-9CA5-4FC4-91D4-57E39940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0FDFA9-52B1-48B7-8DDD-F8BCBA7D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F89160-F0AD-41B0-B882-3061B6AA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39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DD757-DD01-4E4D-99CA-7D8084D8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82B0F3-5158-4BCF-8E88-D114E376F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F381AF-5A1F-436B-90E9-2C9F2150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43C10E-752B-4916-A254-B56E113A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C82F4F-4AEB-429C-8B1A-EB1F8128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2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19D32-5B5D-45A7-9F6A-4D864B4A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4A573-7959-4C79-85E2-2DE4256DF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0A974A-D9F6-4D0D-8EFF-7A12D2C25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D16A55-1594-4446-B58C-166458A2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8D817D-0EDF-47B0-9D92-2D88D0C7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3D733D-B3BD-4E14-9A20-57AA32F9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72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AB927-7049-4786-9794-A71DF3F6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8932A6-D9BB-449F-91BB-105F7F4D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7B0BF1-775B-42C1-B8A3-01A7D1748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998815A-A6D9-48CF-856C-51A0C2976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E2CBB64-3DBC-48DA-B31D-AF2DD165C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B59A04D-3A59-43CF-9D5A-64B8617F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E878B34-B28E-43ED-B30C-F9535B87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53615D3-0A91-4FBE-AC21-3CB262C1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3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C2448-F000-4685-A64D-F3F01105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4883C44-633A-4E79-89B5-1C2EB45A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B00118-6C24-43E6-98F7-3E487D18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1AEFA9-A858-4084-804E-EC9119D8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86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9769C0-4F15-49EA-B3DF-11732B70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493071-F6A3-41EB-B2D6-0DF65D62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55FDD3-F088-41EC-B832-00745185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71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F0F52-5316-43F9-ACFB-2D627487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F2557B-772C-4B5D-8BFF-59F8CFF9E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D3A426-4602-4264-AB29-E1B290B50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B19F73-1689-47D1-8FF2-948602E8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B55BF7-70ED-43FF-9A47-1358D1EC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EC9E95-0C8C-46DC-9BDB-FAE879ED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99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A1970-72BC-4DC5-B3DB-6838A416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5A8ABBB-1C1A-4C18-89AF-0BB8168D0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630B5A-B097-4904-AF45-698E131AA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C6BABF-CB22-4DF2-93DD-080D60E4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CDCEB9-D828-4B19-BA3D-A9D043C5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16E714-C360-44BE-8E1C-E0795317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43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DB52D65-06CB-4DAC-A11D-E6A0C99B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95BDED-0754-43F6-9CEE-B76414B4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E3E3C8-FDA5-4E26-A9FD-70EC6E742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A282-A2D0-4E95-B7C8-EFF6C15C1E0A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0A2DB6-AC3E-4C85-8765-CBCE3CD53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DD3A97-0CB1-4EBC-B09B-37937DF2E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80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105" y="1553227"/>
            <a:ext cx="8095173" cy="1976997"/>
          </a:xfrm>
        </p:spPr>
        <p:txBody>
          <a:bodyPr>
            <a:normAutofit fontScale="90000"/>
          </a:bodyPr>
          <a:lstStyle/>
          <a:p>
            <a:pPr algn="l"/>
            <a:r>
              <a:rPr lang="cs-CZ" sz="7300" b="1" dirty="0">
                <a:latin typeface="Muli Black" pitchFamily="2" charset="-18"/>
                <a:cs typeface="Times New Roman" panose="02020603050405020304" pitchFamily="18" charset="0"/>
              </a:rPr>
              <a:t>Diplomová práce</a:t>
            </a:r>
            <a:br>
              <a:rPr lang="cs-CZ" sz="1100" b="1" dirty="0">
                <a:latin typeface="Muli Black" pitchFamily="2" charset="-18"/>
                <a:cs typeface="Times New Roman" panose="02020603050405020304" pitchFamily="18" charset="0"/>
              </a:rPr>
            </a:br>
            <a:br>
              <a:rPr lang="cs-CZ" sz="1100" b="1" dirty="0">
                <a:latin typeface="Muli Black" pitchFamily="2" charset="-18"/>
                <a:cs typeface="Times New Roman" panose="02020603050405020304" pitchFamily="18" charset="0"/>
              </a:rPr>
            </a:br>
            <a:r>
              <a:rPr lang="cs-CZ" sz="3600" b="1" dirty="0">
                <a:latin typeface="Muli Light" pitchFamily="2" charset="-18"/>
                <a:cs typeface="Times New Roman" panose="02020603050405020304" pitchFamily="18" charset="0"/>
              </a:rPr>
              <a:t>Projekt novostavby zadaného objektu v rozsahu projektu pro provedení stavby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59FFB8-A2F3-4C92-82F1-4F27851DAD41}"/>
              </a:ext>
            </a:extLst>
          </p:cNvPr>
          <p:cNvSpPr txBox="1"/>
          <p:nvPr/>
        </p:nvSpPr>
        <p:spPr>
          <a:xfrm>
            <a:off x="444674" y="5242143"/>
            <a:ext cx="5016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Muli Black" pitchFamily="2" charset="-18"/>
                <a:cs typeface="Times New Roman" panose="02020603050405020304" pitchFamily="18" charset="0"/>
              </a:rPr>
              <a:t>Autor:</a:t>
            </a:r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 		Bc. Michal Jurásek</a:t>
            </a:r>
          </a:p>
          <a:p>
            <a:r>
              <a:rPr lang="cs-CZ" dirty="0">
                <a:latin typeface="Muli Black" pitchFamily="2" charset="-18"/>
                <a:cs typeface="Times New Roman" panose="02020603050405020304" pitchFamily="18" charset="0"/>
              </a:rPr>
              <a:t>Vedoucí práce:</a:t>
            </a:r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 	doc. Dr. Ing. Luboš </a:t>
            </a:r>
            <a:r>
              <a:rPr lang="cs-CZ" dirty="0" err="1">
                <a:latin typeface="Muli Light" pitchFamily="2" charset="-18"/>
                <a:cs typeface="Times New Roman" panose="02020603050405020304" pitchFamily="18" charset="0"/>
              </a:rPr>
              <a:t>Podolka</a:t>
            </a:r>
            <a:endParaRPr lang="cs-CZ" dirty="0">
              <a:latin typeface="Muli Light" pitchFamily="2" charset="-18"/>
              <a:cs typeface="Times New Roman" panose="02020603050405020304" pitchFamily="18" charset="0"/>
            </a:endParaRPr>
          </a:p>
          <a:p>
            <a:r>
              <a:rPr lang="cs-CZ" dirty="0">
                <a:latin typeface="Muli Black" pitchFamily="2" charset="-18"/>
                <a:cs typeface="Times New Roman" panose="02020603050405020304" pitchFamily="18" charset="0"/>
              </a:rPr>
              <a:t>Oponent:</a:t>
            </a:r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 	Ing. Martina Procházková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E4254B1-FAC8-469C-B1C9-93C33A62BAD9}"/>
              </a:ext>
            </a:extLst>
          </p:cNvPr>
          <p:cNvSpPr txBox="1"/>
          <p:nvPr/>
        </p:nvSpPr>
        <p:spPr>
          <a:xfrm>
            <a:off x="8723490" y="5242143"/>
            <a:ext cx="329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>
                <a:latin typeface="Muli Light" pitchFamily="2" charset="-18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algn="r"/>
            <a:endParaRPr lang="cs-CZ" sz="1400" dirty="0">
              <a:latin typeface="Muli Light" pitchFamily="2" charset="-18"/>
              <a:cs typeface="Times New Roman" panose="02020603050405020304" pitchFamily="18" charset="0"/>
            </a:endParaRPr>
          </a:p>
          <a:p>
            <a:pPr algn="r"/>
            <a:r>
              <a:rPr lang="cs-CZ" sz="1400" dirty="0">
                <a:latin typeface="Muli Black" pitchFamily="2" charset="-18"/>
                <a:cs typeface="Times New Roman" panose="02020603050405020304" pitchFamily="18" charset="0"/>
              </a:rPr>
              <a:t>červen 2020</a:t>
            </a:r>
          </a:p>
        </p:txBody>
      </p:sp>
    </p:spTree>
    <p:extLst>
      <p:ext uri="{BB962C8B-B14F-4D97-AF65-F5344CB8AC3E}">
        <p14:creationId xmlns:p14="http://schemas.microsoft.com/office/powerpoint/2010/main" val="16582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5743442-B7E6-4072-8AE0-0F48FA620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A58D7B6-57A0-4351-953B-DA37D2CC2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958" y="1128232"/>
            <a:ext cx="7447854" cy="1325563"/>
          </a:xfrm>
        </p:spPr>
        <p:txBody>
          <a:bodyPr>
            <a:normAutofit/>
          </a:bodyPr>
          <a:lstStyle/>
          <a:p>
            <a:endParaRPr lang="cs-CZ" sz="4000" b="1" dirty="0">
              <a:latin typeface="Muli Black" pitchFamily="2" charset="-18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72000" y="6300000"/>
            <a:ext cx="2458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</a:t>
            </a:r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8</a:t>
            </a:r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: Půdorys 3.NP-KAN, zdroj: vlastní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2D9EF81-6AEC-4A77-81BD-462946768B27}"/>
              </a:ext>
            </a:extLst>
          </p:cNvPr>
          <p:cNvSpPr/>
          <p:nvPr/>
        </p:nvSpPr>
        <p:spPr>
          <a:xfrm>
            <a:off x="6120000" y="6300000"/>
            <a:ext cx="24583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9: Půdorys 3.NP-VOD,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52476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E5E70AE-23A1-4D57-B020-29DBC0F9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412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958" y="1128232"/>
            <a:ext cx="7447854" cy="1325563"/>
          </a:xfrm>
        </p:spPr>
        <p:txBody>
          <a:bodyPr>
            <a:normAutofit/>
          </a:bodyPr>
          <a:lstStyle/>
          <a:p>
            <a:endParaRPr lang="cs-CZ" sz="4000" b="1" dirty="0">
              <a:latin typeface="Muli Black" pitchFamily="2" charset="-18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1246000" y="6300000"/>
            <a:ext cx="24959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10: Půdorys 3.</a:t>
            </a:r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NP-UT, </a:t>
            </a:r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zdroj: vlastní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18C78B-0D16-4EA5-A3B3-8A16ADBAE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194" y="0"/>
            <a:ext cx="6043806" cy="6858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BB3AD52-C05A-4D62-A531-A31BFE45F73A}"/>
              </a:ext>
            </a:extLst>
          </p:cNvPr>
          <p:cNvSpPr/>
          <p:nvPr/>
        </p:nvSpPr>
        <p:spPr>
          <a:xfrm>
            <a:off x="6120000" y="6300000"/>
            <a:ext cx="24959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11: Půdorys 3.</a:t>
            </a:r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NP-VZT, </a:t>
            </a:r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65292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2E096B4-A8C1-452B-8A28-D6570D30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6531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958" y="1128232"/>
            <a:ext cx="7447854" cy="1325563"/>
          </a:xfrm>
        </p:spPr>
        <p:txBody>
          <a:bodyPr>
            <a:normAutofit/>
          </a:bodyPr>
          <a:lstStyle/>
          <a:p>
            <a:endParaRPr lang="cs-CZ" sz="4000" b="1" dirty="0">
              <a:latin typeface="Muli Black" pitchFamily="2" charset="-18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9576000" y="6300000"/>
            <a:ext cx="28649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12: Půdorys 3.NP-SIL+SLA, 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7DC513-07AB-4AB0-9647-E47D0D770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312" y="0"/>
            <a:ext cx="5826688" cy="34071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D76103-3FBC-4306-B38E-145FF01C3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312" y="3413622"/>
            <a:ext cx="3219189" cy="34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9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5365701" cy="727090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</a:rPr>
              <a:t>Závěrečné shrnutí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109567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Muli Light" pitchFamily="2" charset="-18"/>
              </a:rPr>
              <a:t>Cíl práce byl splněn</a:t>
            </a:r>
          </a:p>
          <a:p>
            <a:r>
              <a:rPr lang="cs-CZ" sz="2000" dirty="0">
                <a:latin typeface="Muli Light" pitchFamily="2" charset="-18"/>
              </a:rPr>
              <a:t>Vytvoření PD v rozsahu pro DPS</a:t>
            </a:r>
          </a:p>
          <a:p>
            <a:pPr lvl="1"/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D.1.1 – </a:t>
            </a:r>
            <a:r>
              <a:rPr lang="cs-CZ" sz="2000" dirty="0" err="1">
                <a:latin typeface="Muli Light" pitchFamily="2" charset="-18"/>
                <a:cs typeface="Times New Roman" panose="02020603050405020304" pitchFamily="18" charset="0"/>
              </a:rPr>
              <a:t>Architektonicko</a:t>
            </a:r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 – stavební řešení</a:t>
            </a:r>
          </a:p>
          <a:p>
            <a:pPr lvl="1"/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D.1.3 – Požárně bezpečnostní řešení</a:t>
            </a:r>
          </a:p>
          <a:p>
            <a:pPr lvl="1"/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D.1.4 – Technika prostředí budov</a:t>
            </a:r>
          </a:p>
          <a:p>
            <a:pPr lvl="2"/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D.1.4.1 – Kanalizace a vodovod</a:t>
            </a:r>
          </a:p>
          <a:p>
            <a:pPr lvl="2"/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D.1.4.2 – Ústřední topení</a:t>
            </a:r>
          </a:p>
          <a:p>
            <a:pPr lvl="2"/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D.1.4.3 – Vzduchotechnika</a:t>
            </a:r>
          </a:p>
          <a:p>
            <a:pPr lvl="2"/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D.1.4.4 – Silnoproud a slaboproud </a:t>
            </a: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4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C00D42-5443-420C-9E68-C0D9E2746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255" y="1800000"/>
            <a:ext cx="6081820" cy="4778574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8527433" cy="751047"/>
          </a:xfrm>
        </p:spPr>
        <p:txBody>
          <a:bodyPr anchor="t" anchorCtr="0">
            <a:normAutofit fontScale="90000"/>
          </a:bodyPr>
          <a:lstStyle/>
          <a:p>
            <a:r>
              <a:rPr lang="cs-CZ" b="1" dirty="0">
                <a:latin typeface="Muli Black" pitchFamily="2" charset="-18"/>
              </a:rPr>
              <a:t>Doplňující dotazy vedoucího DP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56639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Muli Light" pitchFamily="2" charset="-18"/>
              </a:rPr>
              <a:t>Bude pro zařízení staveniště vybudováno dočasné připojení na kanalizaci, vodu a el. energii ? Z výkresu zařízení staveniště to není zřejmé.</a:t>
            </a:r>
          </a:p>
          <a:p>
            <a:pPr marL="0" indent="0">
              <a:buNone/>
            </a:pPr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cs-CZ" sz="2000" dirty="0">
                <a:latin typeface="Muli Light" pitchFamily="2" charset="-18"/>
              </a:rPr>
            </a:br>
            <a:endParaRPr lang="cs-CZ" sz="2000" dirty="0">
              <a:latin typeface="Muli Light" pitchFamily="2" charset="-18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409A817-316C-4C5D-9E15-B38F55D8C5DC}"/>
              </a:ext>
            </a:extLst>
          </p:cNvPr>
          <p:cNvSpPr/>
          <p:nvPr/>
        </p:nvSpPr>
        <p:spPr>
          <a:xfrm>
            <a:off x="7791456" y="6519446"/>
            <a:ext cx="44662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13: Koordinační situace,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78786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358C99A-7898-4FDF-AA6C-FD1C47CAA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066" y="3603621"/>
            <a:ext cx="3763747" cy="1480597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C3A538B-FC47-4810-BCF0-717A6C7B5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067" y="5040532"/>
            <a:ext cx="3763747" cy="1507692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8527433" cy="982076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Doplňující dotazy vedoucího DP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75901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Muli Light" pitchFamily="2" charset="-18"/>
              </a:rPr>
              <a:t>Počítá se s nějakou úpravou stěn za kuchyňskou linkou v prostoru kuchyňského koutu, případně i s jinou nášlapnou vrstvou než plovoucí podlahou, která je uvedena pro prostor obývacího pokoje, kde je kuchyňský kout umístěn ?</a:t>
            </a:r>
          </a:p>
          <a:p>
            <a:pPr marL="0" indent="0">
              <a:buNone/>
            </a:pPr>
            <a:endParaRPr lang="cs-CZ" sz="2000" dirty="0">
              <a:latin typeface="Muli Light" pitchFamily="2" charset="-18"/>
            </a:endParaRPr>
          </a:p>
          <a:p>
            <a:r>
              <a:rPr lang="cs-CZ" sz="2000" dirty="0">
                <a:latin typeface="Muli Light" pitchFamily="2" charset="-18"/>
              </a:rPr>
              <a:t>technická místnost, </a:t>
            </a:r>
            <a:r>
              <a:rPr lang="cs-CZ" sz="2000" dirty="0" err="1">
                <a:latin typeface="Muli Light" pitchFamily="2" charset="-18"/>
              </a:rPr>
              <a:t>wc</a:t>
            </a:r>
            <a:r>
              <a:rPr lang="cs-CZ" sz="2000" dirty="0">
                <a:latin typeface="Muli Light" pitchFamily="2" charset="-18"/>
              </a:rPr>
              <a:t>, koupelna – dlažba keramická CORE SHADE SL R9 v 6 odstínech od </a:t>
            </a:r>
            <a:r>
              <a:rPr lang="it-IT" sz="2000" dirty="0">
                <a:latin typeface="Muli Light" pitchFamily="2" charset="-18"/>
              </a:rPr>
              <a:t>výrobce Graniti Fiandre vč. soklu, 30x30cm</a:t>
            </a:r>
          </a:p>
          <a:p>
            <a:r>
              <a:rPr lang="cs-CZ" sz="2000" dirty="0">
                <a:latin typeface="Muli Light" pitchFamily="2" charset="-18"/>
              </a:rPr>
              <a:t>obývací pokoje, ložnice, dětské pokoje - dřevěná podlaha STEIRER Parket </a:t>
            </a:r>
            <a:r>
              <a:rPr lang="cs-CZ" sz="2000" dirty="0" err="1">
                <a:latin typeface="Muli Light" pitchFamily="2" charset="-18"/>
              </a:rPr>
              <a:t>Novoloc</a:t>
            </a:r>
            <a:r>
              <a:rPr lang="cs-CZ" sz="2000" dirty="0">
                <a:latin typeface="Muli Light" pitchFamily="2" charset="-18"/>
              </a:rPr>
              <a:t> 3 vrstvá, design </a:t>
            </a:r>
            <a:r>
              <a:rPr lang="cs-CZ" sz="2000" dirty="0" err="1">
                <a:latin typeface="Muli Light" pitchFamily="2" charset="-18"/>
              </a:rPr>
              <a:t>trojparketa</a:t>
            </a:r>
            <a:r>
              <a:rPr lang="cs-CZ" sz="2000" dirty="0">
                <a:latin typeface="Muli Light" pitchFamily="2" charset="-18"/>
              </a:rPr>
              <a:t>, lehce kartáčovaný povrch s matným lakem vzor dub country, v barvě přírodní, bělený, ztmavený, vč. obvodových lišt</a:t>
            </a:r>
            <a:br>
              <a:rPr lang="cs-CZ" sz="2000" dirty="0">
                <a:latin typeface="Muli Light" pitchFamily="2" charset="-18"/>
              </a:rPr>
            </a:br>
            <a:endParaRPr lang="cs-CZ" sz="2000" dirty="0">
              <a:latin typeface="Muli Light" pitchFamily="2" charset="-18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EC74DC4-8212-4CCA-BB40-9F5D75C0E4DE}"/>
              </a:ext>
            </a:extLst>
          </p:cNvPr>
          <p:cNvSpPr/>
          <p:nvPr/>
        </p:nvSpPr>
        <p:spPr>
          <a:xfrm>
            <a:off x="7499690" y="6519446"/>
            <a:ext cx="46923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14: </a:t>
            </a:r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D</a:t>
            </a:r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lažba, zdroj: interní materiály D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&amp;</a:t>
            </a:r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0002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8527433" cy="982076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Doplňující dotazy vedoucího 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689BD325-38CB-754C-A412-F0276949DB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000" y="1800000"/>
                <a:ext cx="6495714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2000" b="1" dirty="0">
                    <a:latin typeface="Muli Light" pitchFamily="2" charset="-18"/>
                  </a:rPr>
                  <a:t>Je výška základových patek dostatečná pro působící zatížení, jak by jste se o tom přesvědčil ?</a:t>
                </a:r>
              </a:p>
              <a:p>
                <a:endParaRPr lang="cs-CZ" sz="2000" b="1" dirty="0">
                  <a:latin typeface="Muli Light" pitchFamily="2" charset="-18"/>
                </a:endParaRPr>
              </a:p>
              <a:p>
                <a:r>
                  <a:rPr lang="cs-CZ" sz="2000" b="1" dirty="0">
                    <a:latin typeface="Muli Light" pitchFamily="2" charset="-18"/>
                  </a:rPr>
                  <a:t>Napětí v základové spáře</a:t>
                </a:r>
              </a:p>
              <a:p>
                <a:r>
                  <a:rPr lang="cs-CZ" sz="2000" dirty="0">
                    <a:latin typeface="Muli Light" pitchFamily="2" charset="-18"/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cs-CZ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cs-CZ" sz="2000" dirty="0">
                  <a:latin typeface="Muli Light" pitchFamily="2" charset="-18"/>
                </a:endParaRPr>
              </a:p>
              <a:p>
                <a:endParaRPr lang="cs-CZ" sz="2000" dirty="0">
                  <a:latin typeface="Muli Light" pitchFamily="2" charset="-18"/>
                </a:endParaRPr>
              </a:p>
              <a:p>
                <a:r>
                  <a:rPr lang="cs-CZ" sz="2000" dirty="0">
                    <a:latin typeface="Muli Light" pitchFamily="2" charset="-18"/>
                  </a:rPr>
                  <a:t>Pro prostý beton 60 °</a:t>
                </a:r>
              </a:p>
              <a:p>
                <a:r>
                  <a:rPr lang="cs-CZ" sz="2000" dirty="0">
                    <a:latin typeface="Muli Light" pitchFamily="2" charset="-18"/>
                  </a:rPr>
                  <a:t>Pro ŽB 45°</a:t>
                </a:r>
              </a:p>
              <a:p>
                <a:endParaRPr lang="cs-CZ" sz="2000" dirty="0">
                  <a:latin typeface="Muli Light" pitchFamily="2" charset="-18"/>
                </a:endParaRPr>
              </a:p>
              <a:p>
                <a:r>
                  <a:rPr lang="cs-CZ" sz="2000" dirty="0">
                    <a:latin typeface="Muli Light" pitchFamily="2" charset="-18"/>
                  </a:rPr>
                  <a:t>Výpočet protlačení zda nedochází k lokálnímu porušení desky</a:t>
                </a:r>
                <a:br>
                  <a:rPr lang="cs-CZ" sz="2000" dirty="0">
                    <a:latin typeface="Muli Light" pitchFamily="2" charset="-18"/>
                  </a:rPr>
                </a:br>
                <a:endParaRPr lang="cs-CZ" sz="2000" dirty="0">
                  <a:latin typeface="Muli Light" pitchFamily="2" charset="-18"/>
                </a:endParaRPr>
              </a:p>
              <a:p>
                <a:endParaRPr lang="cs-CZ" sz="2000" dirty="0">
                  <a:latin typeface="Muli Light" pitchFamily="2" charset="-18"/>
                  <a:cs typeface="Times New Roman" panose="02020603050405020304" pitchFamily="18" charset="0"/>
                </a:endParaRPr>
              </a:p>
              <a:p>
                <a:endParaRPr lang="cs-CZ" sz="2000" dirty="0">
                  <a:latin typeface="Muli Light" pitchFamily="2" charset="-18"/>
                  <a:cs typeface="Times New Roman" panose="02020603050405020304" pitchFamily="18" charset="0"/>
                </a:endParaRPr>
              </a:p>
              <a:p>
                <a:endParaRPr lang="cs-CZ" sz="2000" dirty="0">
                  <a:latin typeface="Muli Light" pitchFamily="2" charset="-18"/>
                  <a:cs typeface="Times New Roman" panose="02020603050405020304" pitchFamily="18" charset="0"/>
                </a:endParaRPr>
              </a:p>
              <a:p>
                <a:endParaRPr lang="cs-CZ" sz="2000" dirty="0">
                  <a:latin typeface="Muli Light" pitchFamily="2" charset="-18"/>
                  <a:cs typeface="Times New Roman" panose="02020603050405020304" pitchFamily="18" charset="0"/>
                </a:endParaRPr>
              </a:p>
              <a:p>
                <a:endParaRPr lang="cs-CZ" sz="2000" dirty="0">
                  <a:latin typeface="Muli Light" pitchFamily="2" charset="-1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689BD325-38CB-754C-A412-F0276949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800000"/>
                <a:ext cx="6495714" cy="4351338"/>
              </a:xfrm>
              <a:prstGeom prst="rect">
                <a:avLst/>
              </a:prstGeom>
              <a:blipFill>
                <a:blip r:embed="rId2"/>
                <a:stretch>
                  <a:fillRect l="-845" t="-21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32C09C18-F9D9-4E93-B7C5-5101E6BF8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594" y="3512733"/>
            <a:ext cx="4641613" cy="3006713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F08866B-A2B9-4A6A-AE1B-85350154515F}"/>
              </a:ext>
            </a:extLst>
          </p:cNvPr>
          <p:cNvSpPr/>
          <p:nvPr/>
        </p:nvSpPr>
        <p:spPr>
          <a:xfrm>
            <a:off x="6390411" y="6519446"/>
            <a:ext cx="58015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15: Napětí v základové spáře, zdroj: ČSN, upraveno</a:t>
            </a:r>
          </a:p>
        </p:txBody>
      </p:sp>
    </p:spTree>
    <p:extLst>
      <p:ext uri="{BB962C8B-B14F-4D97-AF65-F5344CB8AC3E}">
        <p14:creationId xmlns:p14="http://schemas.microsoft.com/office/powerpoint/2010/main" val="324197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8527433" cy="982076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Doplňující dotazy vedoucího DP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77670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Muli Light" pitchFamily="2" charset="-18"/>
              </a:rPr>
              <a:t>Zábradlí, okap, terasa : Zobrazuje ukotvení zábradlí do atiky přes čelní plech, není uveden způsob kotvení do betonu. Čím by jste toto zábradlí ukotvil a jak by jste toto kotvení posoudil ?</a:t>
            </a:r>
            <a:r>
              <a:rPr lang="cs-CZ" sz="2000" dirty="0">
                <a:latin typeface="Muli Light" pitchFamily="2" charset="-18"/>
              </a:rPr>
              <a:t> </a:t>
            </a:r>
            <a:r>
              <a:rPr lang="cs-CZ" sz="2000" b="1" dirty="0">
                <a:latin typeface="Muli Light" pitchFamily="2" charset="-18"/>
              </a:rPr>
              <a:t> </a:t>
            </a:r>
          </a:p>
          <a:p>
            <a:endParaRPr lang="cs-CZ" sz="2000" b="1" dirty="0">
              <a:latin typeface="Muli Light" pitchFamily="2" charset="-18"/>
            </a:endParaRPr>
          </a:p>
          <a:p>
            <a:r>
              <a:rPr lang="cs-CZ" sz="2000" dirty="0">
                <a:latin typeface="Muli Light" pitchFamily="2" charset="-18"/>
              </a:rPr>
              <a:t>Kotvení na chemické kotvy 4x HILTY D 12, délka 110 mm </a:t>
            </a:r>
          </a:p>
          <a:p>
            <a:r>
              <a:rPr lang="cs-CZ" sz="2000" dirty="0">
                <a:latin typeface="Muli Light" pitchFamily="2" charset="-18"/>
              </a:rPr>
              <a:t>Posudek dle příslušné ČSN 1993-1 navrhování Ocelových konstrukcí</a:t>
            </a:r>
          </a:p>
          <a:p>
            <a:r>
              <a:rPr lang="cs-CZ" sz="2000" dirty="0">
                <a:latin typeface="Muli Light" pitchFamily="2" charset="-18"/>
              </a:rPr>
              <a:t>Na moment a na vytržení </a:t>
            </a:r>
          </a:p>
          <a:p>
            <a:endParaRPr lang="cs-CZ" sz="2000" b="1" dirty="0">
              <a:latin typeface="Muli Light" pitchFamily="2" charset="-18"/>
            </a:endParaRPr>
          </a:p>
          <a:p>
            <a:pPr marL="0" indent="0">
              <a:buNone/>
            </a:pPr>
            <a:br>
              <a:rPr lang="cs-CZ" sz="2000" dirty="0">
                <a:latin typeface="Muli Light" pitchFamily="2" charset="-18"/>
              </a:rPr>
            </a:br>
            <a:endParaRPr lang="cs-CZ" sz="2000" dirty="0">
              <a:latin typeface="Muli Light" pitchFamily="2" charset="-18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968648-5515-4C57-908F-2EDE8FD31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47370" y="1800000"/>
            <a:ext cx="3553904" cy="4716586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7AE3C13-A259-45E3-8FF5-C3FDAACB9C9D}"/>
              </a:ext>
            </a:extLst>
          </p:cNvPr>
          <p:cNvSpPr/>
          <p:nvPr/>
        </p:nvSpPr>
        <p:spPr>
          <a:xfrm>
            <a:off x="7130998" y="6528503"/>
            <a:ext cx="50610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16+17: Detail zábradlí + okap,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636C68-F3A3-4270-9F23-7ACC181F9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4189502"/>
            <a:ext cx="2319182" cy="2324224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64822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8527433" cy="888368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Doplňující dotazy oponenta DP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107182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Muli Light" pitchFamily="2" charset="-18"/>
              </a:rPr>
              <a:t>Jaký by jste zvolil limitní průhyb pro ocelové sloupky zábradlí, na které jsou kotveny skleněné výplně?</a:t>
            </a:r>
          </a:p>
          <a:p>
            <a:endParaRPr lang="cs-CZ" sz="2000" b="1" dirty="0">
              <a:latin typeface="Muli Light" pitchFamily="2" charset="-18"/>
            </a:endParaRPr>
          </a:p>
          <a:p>
            <a:r>
              <a:rPr lang="cs-CZ" sz="2000" dirty="0">
                <a:latin typeface="Muli Light" pitchFamily="2" charset="-18"/>
              </a:rPr>
              <a:t>Dle dodavatele skleněných výplní </a:t>
            </a:r>
          </a:p>
          <a:p>
            <a:r>
              <a:rPr lang="cs-CZ" sz="2000" dirty="0">
                <a:latin typeface="Muli Light" pitchFamily="2" charset="-18"/>
              </a:rPr>
              <a:t>Hodnota je výška/300</a:t>
            </a:r>
          </a:p>
          <a:p>
            <a:r>
              <a:rPr lang="cs-CZ" sz="2000" dirty="0">
                <a:latin typeface="Muli Light" pitchFamily="2" charset="-18"/>
              </a:rPr>
              <a:t>Posudek dle příslušné ČSN 1993-1 navrhování Ocelových konstrukcí</a:t>
            </a:r>
          </a:p>
          <a:p>
            <a:endParaRPr lang="cs-CZ" sz="2000" b="1" dirty="0">
              <a:latin typeface="Muli Light" pitchFamily="2" charset="-18"/>
            </a:endParaRPr>
          </a:p>
          <a:p>
            <a:endParaRPr lang="cs-CZ" sz="2000" b="1" dirty="0">
              <a:latin typeface="Muli Light" pitchFamily="2" charset="-18"/>
            </a:endParaRPr>
          </a:p>
          <a:p>
            <a:pPr marL="0" indent="0">
              <a:buNone/>
            </a:pPr>
            <a:endParaRPr lang="cs-CZ" sz="2000" dirty="0">
              <a:latin typeface="Muli Light" pitchFamily="2" charset="-18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0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8527433" cy="888368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Doplňující dotazy oponenta DP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107182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Muli Light" pitchFamily="2" charset="-18"/>
              </a:rPr>
              <a:t>Jak by jste navrhl pracovní spáru v bílé vaně?</a:t>
            </a:r>
          </a:p>
          <a:p>
            <a:endParaRPr lang="cs-CZ" sz="2000" b="1" dirty="0">
              <a:latin typeface="Muli Light" pitchFamily="2" charset="-18"/>
            </a:endParaRPr>
          </a:p>
          <a:p>
            <a:r>
              <a:rPr lang="cs-CZ" sz="2000" dirty="0">
                <a:latin typeface="Muli Light" pitchFamily="2" charset="-18"/>
              </a:rPr>
              <a:t>Vodotěsné napojení spáry</a:t>
            </a:r>
          </a:p>
          <a:p>
            <a:r>
              <a:rPr lang="cs-CZ" sz="2000" dirty="0">
                <a:latin typeface="Muli Light" pitchFamily="2" charset="-18"/>
              </a:rPr>
              <a:t>Beton B30/37</a:t>
            </a:r>
          </a:p>
          <a:p>
            <a:endParaRPr lang="cs-CZ" sz="2000" b="1" dirty="0">
              <a:latin typeface="Muli Light" pitchFamily="2" charset="-18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8C39AC-F791-47EA-8D80-21E66D815C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12057" y="3248565"/>
            <a:ext cx="3646170" cy="3217264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D8321C7-09BD-4D02-8E0C-6D9E49BA3B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97307" y="3248565"/>
            <a:ext cx="3714750" cy="3217264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168FA4E-4C78-4712-A8E6-C2285E46BD52}"/>
              </a:ext>
            </a:extLst>
          </p:cNvPr>
          <p:cNvSpPr/>
          <p:nvPr/>
        </p:nvSpPr>
        <p:spPr>
          <a:xfrm>
            <a:off x="7249543" y="6519446"/>
            <a:ext cx="499367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18+19: Detail pracovní spáry,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98494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2160000" cy="720000"/>
          </a:xfrm>
        </p:spPr>
        <p:txBody>
          <a:bodyPr anchor="t" anchorCtr="0">
            <a:no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000" y="1800000"/>
            <a:ext cx="5358128" cy="435133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Muli Light" pitchFamily="2" charset="-18"/>
                <a:cs typeface="Times New Roman" panose="02020603050405020304" pitchFamily="18" charset="0"/>
              </a:rPr>
              <a:t>Cíl diplomové práce</a:t>
            </a:r>
          </a:p>
          <a:p>
            <a:r>
              <a:rPr lang="cs-CZ" sz="2400" dirty="0">
                <a:latin typeface="Muli Light" pitchFamily="2" charset="-18"/>
                <a:cs typeface="Times New Roman" panose="02020603050405020304" pitchFamily="18" charset="0"/>
              </a:rPr>
              <a:t>Metodika práce</a:t>
            </a:r>
          </a:p>
          <a:p>
            <a:r>
              <a:rPr lang="cs-CZ" sz="2400" dirty="0">
                <a:latin typeface="Muli Light" pitchFamily="2" charset="-18"/>
                <a:cs typeface="Times New Roman" panose="02020603050405020304" pitchFamily="18" charset="0"/>
              </a:rPr>
              <a:t>Umístění objektu</a:t>
            </a:r>
          </a:p>
          <a:p>
            <a:r>
              <a:rPr lang="cs-CZ" sz="2400" dirty="0">
                <a:latin typeface="Muli Light" pitchFamily="2" charset="-18"/>
                <a:cs typeface="Times New Roman" panose="02020603050405020304" pitchFamily="18" charset="0"/>
              </a:rPr>
              <a:t>Základní údaje o stavbě</a:t>
            </a:r>
          </a:p>
          <a:p>
            <a:r>
              <a:rPr lang="cs-CZ" sz="2400" dirty="0">
                <a:latin typeface="Muli Light" pitchFamily="2" charset="-18"/>
                <a:cs typeface="Times New Roman" panose="02020603050405020304" pitchFamily="18" charset="0"/>
              </a:rPr>
              <a:t>Konstrukční řešení bytového domu</a:t>
            </a:r>
          </a:p>
          <a:p>
            <a:r>
              <a:rPr lang="cs-CZ" sz="2400" dirty="0">
                <a:latin typeface="Muli Light" pitchFamily="2" charset="-18"/>
                <a:cs typeface="Times New Roman" panose="02020603050405020304" pitchFamily="18" charset="0"/>
              </a:rPr>
              <a:t>Závěrečné shrnutí</a:t>
            </a:r>
          </a:p>
          <a:p>
            <a:r>
              <a:rPr lang="cs-CZ" sz="2400" dirty="0">
                <a:latin typeface="Muli Light" pitchFamily="2" charset="-18"/>
                <a:cs typeface="Times New Roman" panose="02020603050405020304" pitchFamily="18" charset="0"/>
              </a:rPr>
              <a:t>Doplňující dotazy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E0F1A6E-00C7-AA49-AA4E-3E43991ECE46}"/>
              </a:ext>
            </a:extLst>
          </p:cNvPr>
          <p:cNvSpPr/>
          <p:nvPr/>
        </p:nvSpPr>
        <p:spPr>
          <a:xfrm>
            <a:off x="8604000" y="6516000"/>
            <a:ext cx="3570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1: Jižní pohled, zdroj: vlastní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3586FB-147F-488E-BF02-6FDE56B6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070" y="4129911"/>
            <a:ext cx="5732365" cy="2290344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351141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8527433" cy="888368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Doplňující dotazy oponenta DP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4947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Muli Light" pitchFamily="2" charset="-18"/>
              </a:rPr>
              <a:t>V TZ píšete, že záporové pažení bude kotvené. Jaké kotvení by jste navrhl?</a:t>
            </a:r>
          </a:p>
          <a:p>
            <a:endParaRPr lang="cs-CZ" sz="2000" b="1" dirty="0">
              <a:latin typeface="Muli Light" pitchFamily="2" charset="-18"/>
            </a:endParaRPr>
          </a:p>
          <a:p>
            <a:r>
              <a:rPr lang="cs-CZ" sz="2000" dirty="0">
                <a:latin typeface="Muli Light" pitchFamily="2" charset="-18"/>
              </a:rPr>
              <a:t>Záporové pažení rozepřené pomocí šikmých ocelových vzpěr do dna stavební jámy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FE18B6-D3DB-4229-8D9C-B313A1E6FC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5999" y="2529840"/>
            <a:ext cx="5937213" cy="3965088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1197616-624D-4479-A982-0CF770ACCF24}"/>
              </a:ext>
            </a:extLst>
          </p:cNvPr>
          <p:cNvSpPr/>
          <p:nvPr/>
        </p:nvSpPr>
        <p:spPr>
          <a:xfrm>
            <a:off x="7070359" y="6519446"/>
            <a:ext cx="502413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</a:t>
            </a:r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20</a:t>
            </a:r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: Detail záporového pažení,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12746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5F5ACA7-7BCE-4317-855E-B87C4D0A34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95" y="4826984"/>
            <a:ext cx="2495550" cy="1777365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8527433" cy="869579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Doplňující dotazy oponenta DP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9741733" cy="380459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Muli Light" pitchFamily="2" charset="-18"/>
              </a:rPr>
              <a:t>V TZ píšete v části 1.4.2 (Založení objektů a spodní stavba), že je výtahová šachta </a:t>
            </a:r>
            <a:r>
              <a:rPr lang="cs-CZ" sz="2000" b="1" dirty="0" err="1">
                <a:latin typeface="Muli Light" pitchFamily="2" charset="-18"/>
              </a:rPr>
              <a:t>oddilatována</a:t>
            </a:r>
            <a:r>
              <a:rPr lang="cs-CZ" sz="2000" b="1" dirty="0">
                <a:latin typeface="Muli Light" pitchFamily="2" charset="-18"/>
              </a:rPr>
              <a:t>. Jak je dilatace myšlena?</a:t>
            </a:r>
          </a:p>
          <a:p>
            <a:endParaRPr lang="cs-CZ" sz="2000" b="1" dirty="0">
              <a:latin typeface="Muli Light" pitchFamily="2" charset="-18"/>
            </a:endParaRPr>
          </a:p>
          <a:p>
            <a:pPr lvl="0"/>
            <a:r>
              <a:rPr lang="cs-CZ" sz="2000" dirty="0">
                <a:latin typeface="Muli Light" pitchFamily="2" charset="-18"/>
              </a:rPr>
              <a:t>Vnitřní povrchová úprava</a:t>
            </a:r>
          </a:p>
          <a:p>
            <a:pPr lvl="0"/>
            <a:r>
              <a:rPr lang="cs-CZ" sz="2000" dirty="0">
                <a:latin typeface="Muli Light" pitchFamily="2" charset="-18"/>
              </a:rPr>
              <a:t>Monolitická železobetonová stěna 200 mm</a:t>
            </a:r>
          </a:p>
          <a:p>
            <a:pPr lvl="0"/>
            <a:r>
              <a:rPr lang="cs-CZ" sz="2000" dirty="0">
                <a:latin typeface="Muli Light" pitchFamily="2" charset="-18"/>
              </a:rPr>
              <a:t>Separační PE folie</a:t>
            </a:r>
          </a:p>
          <a:p>
            <a:pPr lvl="0"/>
            <a:r>
              <a:rPr lang="cs-CZ" sz="2000" dirty="0">
                <a:latin typeface="Muli Light" pitchFamily="2" charset="-18"/>
              </a:rPr>
              <a:t>Minerální kročejová izolace 80 mm</a:t>
            </a:r>
          </a:p>
          <a:p>
            <a:pPr lvl="0"/>
            <a:r>
              <a:rPr lang="cs-CZ" sz="2000" dirty="0">
                <a:latin typeface="Muli Light" pitchFamily="2" charset="-18"/>
              </a:rPr>
              <a:t>Železobetonová stěna výtahové šachty 200 mm</a:t>
            </a:r>
          </a:p>
          <a:p>
            <a:pPr lvl="0"/>
            <a:r>
              <a:rPr lang="cs-CZ" sz="2000" dirty="0">
                <a:latin typeface="Muli Light" pitchFamily="2" charset="-18"/>
              </a:rPr>
              <a:t>Vnitřní povrchová úprava ze strany šachty</a:t>
            </a:r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3EB1E32-0BE4-44E9-A093-BF31C35B4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745" y="2168656"/>
            <a:ext cx="3341259" cy="4440062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2CFEEBA-6AB8-4A63-B3DE-55631A7BE0A0}"/>
              </a:ext>
            </a:extLst>
          </p:cNvPr>
          <p:cNvSpPr/>
          <p:nvPr/>
        </p:nvSpPr>
        <p:spPr>
          <a:xfrm>
            <a:off x="6210854" y="6550518"/>
            <a:ext cx="601478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21+22: Řešení dilatace výtahové šachty,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231701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8527433" cy="869579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Doplňující dotazy oponenta DP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79346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Muli Light" pitchFamily="2" charset="-18"/>
              </a:rPr>
              <a:t>Jak je řešena konstrukce markýzy nad hlavním vstupem? Jak by vypadlo kotvení markýzy do objektu?</a:t>
            </a:r>
          </a:p>
          <a:p>
            <a:endParaRPr lang="cs-CZ" sz="2000" b="1" dirty="0">
              <a:latin typeface="Muli Light" pitchFamily="2" charset="-18"/>
            </a:endParaRPr>
          </a:p>
          <a:p>
            <a:r>
              <a:rPr lang="cs-CZ" sz="2000" dirty="0">
                <a:latin typeface="Muli Light" pitchFamily="2" charset="-18"/>
              </a:rPr>
              <a:t>Kotvení na chemické kotvy 3x HILTY D 14, délka 150 mm </a:t>
            </a:r>
          </a:p>
          <a:p>
            <a:r>
              <a:rPr lang="cs-CZ" sz="2000" dirty="0">
                <a:latin typeface="Muli Light" pitchFamily="2" charset="-18"/>
              </a:rPr>
              <a:t>Posudek dle příslušné ČSN 1993-1 navrhování Ocelových konstrukcí</a:t>
            </a:r>
          </a:p>
          <a:p>
            <a:endParaRPr lang="cs-CZ" sz="2000" b="1" dirty="0">
              <a:latin typeface="Muli Light" pitchFamily="2" charset="-18"/>
            </a:endParaRPr>
          </a:p>
          <a:p>
            <a:endParaRPr lang="cs-CZ" sz="2000" b="1" dirty="0">
              <a:latin typeface="Muli Light" pitchFamily="2" charset="-18"/>
            </a:endParaRPr>
          </a:p>
          <a:p>
            <a:endParaRPr lang="cs-CZ" sz="2000" dirty="0">
              <a:latin typeface="Muli Light" pitchFamily="2" charset="-18"/>
            </a:endParaRPr>
          </a:p>
          <a:p>
            <a:pPr marL="0" indent="0">
              <a:buNone/>
            </a:pPr>
            <a:endParaRPr lang="cs-CZ" sz="2000" dirty="0">
              <a:latin typeface="Muli Light" pitchFamily="2" charset="-18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6720FE-E3A0-4175-9FB5-BD68805CF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51112" y="3989540"/>
            <a:ext cx="2301787" cy="2562958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CA46FF-FC1F-49C1-B1BB-2A7D7E54E1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96740" y="2016420"/>
            <a:ext cx="3276600" cy="4536078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0DA67D0-E0F6-49E1-B3AA-2063FC1244CA}"/>
              </a:ext>
            </a:extLst>
          </p:cNvPr>
          <p:cNvSpPr/>
          <p:nvPr/>
        </p:nvSpPr>
        <p:spPr>
          <a:xfrm>
            <a:off x="6978224" y="6552498"/>
            <a:ext cx="52597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23+24: </a:t>
            </a:r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D</a:t>
            </a:r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etail napojení markýzy,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71102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8527433" cy="869579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Doplňující dotazy oponenta DP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107182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Muli Light" pitchFamily="2" charset="-18"/>
              </a:rPr>
              <a:t>Na jižní straně je plot částečně z pohledového betonu. Jaká je maximální přípustná šířka trhliny u pohledového betonu?</a:t>
            </a:r>
          </a:p>
          <a:p>
            <a:endParaRPr lang="cs-CZ" sz="2000" dirty="0">
              <a:latin typeface="Muli Light" pitchFamily="2" charset="-18"/>
            </a:endParaRPr>
          </a:p>
          <a:p>
            <a:r>
              <a:rPr lang="cs-CZ" sz="2000" dirty="0">
                <a:latin typeface="Muli Light" pitchFamily="2" charset="-18"/>
              </a:rPr>
              <a:t>Třída pohledového betonu PB0 - PB3 (PBS)</a:t>
            </a:r>
          </a:p>
          <a:p>
            <a:r>
              <a:rPr lang="cs-CZ" sz="2000" dirty="0">
                <a:latin typeface="Muli Light" pitchFamily="2" charset="-18"/>
              </a:rPr>
              <a:t>Není přípustný shluk zrn ani otisk bednění (PB3 NTK) </a:t>
            </a:r>
          </a:p>
          <a:p>
            <a:endParaRPr lang="cs-CZ" sz="2000" dirty="0">
              <a:latin typeface="Muli Light" pitchFamily="2" charset="-18"/>
            </a:endParaRPr>
          </a:p>
          <a:p>
            <a:r>
              <a:rPr lang="cs-CZ" sz="2000" dirty="0">
                <a:latin typeface="Muli Light" pitchFamily="2" charset="-18"/>
              </a:rPr>
              <a:t>Žádný obecně platný normový předpis nemůže z estetického hlediska definovat přípustnou šířku trhliny</a:t>
            </a:r>
          </a:p>
          <a:p>
            <a:r>
              <a:rPr lang="cs-CZ" sz="2000" dirty="0">
                <a:latin typeface="Muli Light" pitchFamily="2" charset="-18"/>
              </a:rPr>
              <a:t>ČSN EN 1992 Betonové konstrukce- pro běžné XC 2 konstrukce 0,3 mm </a:t>
            </a:r>
          </a:p>
          <a:p>
            <a:r>
              <a:rPr lang="cs-CZ" sz="2000" dirty="0">
                <a:latin typeface="Muli Light" pitchFamily="2" charset="-18"/>
              </a:rPr>
              <a:t>Vyhláška ČBS 03</a:t>
            </a:r>
          </a:p>
          <a:p>
            <a:endParaRPr lang="cs-CZ" sz="2000" dirty="0">
              <a:latin typeface="Muli Light" pitchFamily="2" charset="-18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89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8265632" cy="763107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Doplňující dotazy oponenta DP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107182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Muli Light" pitchFamily="2" charset="-18"/>
              </a:rPr>
              <a:t>Ve výkresech se nacházejí venkovní opěrné stěny. Jaký by jste uvažoval maximální dilatační celek stěny, tj. po jakých úsecích by jste stěnu rozdělil? Co je to řízená spára?</a:t>
            </a:r>
          </a:p>
          <a:p>
            <a:endParaRPr lang="cs-CZ" sz="2000" b="1" dirty="0">
              <a:latin typeface="Muli Light" pitchFamily="2" charset="-18"/>
            </a:endParaRPr>
          </a:p>
          <a:p>
            <a:r>
              <a:rPr lang="cs-CZ" sz="2000" dirty="0">
                <a:latin typeface="Muli Light" pitchFamily="2" charset="-18"/>
              </a:rPr>
              <a:t>Maximální délka úseku 10 m </a:t>
            </a:r>
          </a:p>
          <a:p>
            <a:r>
              <a:rPr lang="cs-CZ" sz="2000" dirty="0">
                <a:latin typeface="Muli Light" pitchFamily="2" charset="-18"/>
              </a:rPr>
              <a:t>Spára s řízenou prasklinou, která je ihned utěsněna </a:t>
            </a:r>
          </a:p>
          <a:p>
            <a:pPr marL="0" indent="0">
              <a:buNone/>
            </a:pPr>
            <a:endParaRPr lang="cs-CZ" sz="2000" dirty="0">
              <a:latin typeface="Muli Light" pitchFamily="2" charset="-18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805063-891E-4D98-9D2C-EFB32EC0A6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35004" y="2843896"/>
            <a:ext cx="3423223" cy="1474005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8962A83-6431-47B9-8DD0-8971466B93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4698" y="4408284"/>
            <a:ext cx="5957212" cy="2149777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D94B454-92AB-4D58-86C4-25DC7D46527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93747" y="4408284"/>
            <a:ext cx="5364480" cy="2149777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7C41B68-BFCB-4868-A4CE-EADD7F33A337}"/>
              </a:ext>
            </a:extLst>
          </p:cNvPr>
          <p:cNvSpPr/>
          <p:nvPr/>
        </p:nvSpPr>
        <p:spPr>
          <a:xfrm>
            <a:off x="6618469" y="6558061"/>
            <a:ext cx="55915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25+26+27: Ř</a:t>
            </a:r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ešení pohledové stěny</a:t>
            </a:r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76047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2000" y="2745000"/>
            <a:ext cx="8955523" cy="1325563"/>
          </a:xfrm>
        </p:spPr>
        <p:txBody>
          <a:bodyPr anchor="t" anchorCtr="0">
            <a:noAutofit/>
          </a:bodyPr>
          <a:lstStyle/>
          <a:p>
            <a:r>
              <a:rPr lang="cs-CZ" sz="6600" b="1" dirty="0">
                <a:latin typeface="Muli Black" pitchFamily="2" charset="-18"/>
                <a:cs typeface="Times New Roman" panose="02020603050405020304" pitchFamily="18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71798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7200000" cy="720000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Cíl 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000" y="180000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Muli Light" pitchFamily="2" charset="-18"/>
                <a:cs typeface="Times New Roman" panose="02020603050405020304" pitchFamily="18" charset="0"/>
              </a:rPr>
              <a:t>Cílem diplomové práce je pro zadaný objekt (projekt pro stavební povolení) vypracovat min. 4 části projektové dokumentace definované ve stavebním zákonu, tj. textovou i výkresovou část.</a:t>
            </a:r>
          </a:p>
          <a:p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Zájem o zvolený projekt</a:t>
            </a:r>
          </a:p>
          <a:p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Rozšíření znalostí v daném oboru</a:t>
            </a:r>
          </a:p>
          <a:p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Aktuálnost daného tématu</a:t>
            </a:r>
          </a:p>
          <a:p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Bezbariérový přístup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CBD426E-2821-DA4A-886B-5029D4FD86DB}"/>
              </a:ext>
            </a:extLst>
          </p:cNvPr>
          <p:cNvSpPr/>
          <p:nvPr/>
        </p:nvSpPr>
        <p:spPr>
          <a:xfrm>
            <a:off x="8109128" y="6519446"/>
            <a:ext cx="40430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</a:t>
            </a:r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2</a:t>
            </a:r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: Východní pohled, zdroj: vlastní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AEC711-01F1-4405-A429-D34D369FB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049" y="3242554"/>
            <a:ext cx="4807837" cy="3331110"/>
          </a:xfrm>
          <a:prstGeom prst="rect">
            <a:avLst/>
          </a:prstGeom>
          <a:ln>
            <a:noFill/>
          </a:ln>
          <a:effectLst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172542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360000" y="1188000"/>
            <a:ext cx="10691893" cy="701143"/>
          </a:xfrm>
        </p:spPr>
        <p:txBody>
          <a:bodyPr anchor="t" anchorCtr="0">
            <a:norm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Metodika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000" y="180000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Muli Light" pitchFamily="2" charset="-18"/>
                <a:cs typeface="Times New Roman" panose="02020603050405020304" pitchFamily="18" charset="0"/>
              </a:rPr>
              <a:t>Začlenění objektu do již stávající zástavby a městské části</a:t>
            </a:r>
          </a:p>
          <a:p>
            <a:r>
              <a:rPr lang="cs-CZ" sz="2400" dirty="0">
                <a:latin typeface="Muli Light" pitchFamily="2" charset="-18"/>
                <a:cs typeface="Times New Roman" panose="02020603050405020304" pitchFamily="18" charset="0"/>
              </a:rPr>
              <a:t>Vytvoření projektové dokumentace v rozsahu pro provedení stavby</a:t>
            </a:r>
          </a:p>
          <a:p>
            <a:pPr lvl="1"/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D.1.1 – </a:t>
            </a:r>
            <a:r>
              <a:rPr lang="cs-CZ" sz="2000" dirty="0" err="1">
                <a:latin typeface="Muli Light" pitchFamily="2" charset="-18"/>
                <a:cs typeface="Times New Roman" panose="02020603050405020304" pitchFamily="18" charset="0"/>
              </a:rPr>
              <a:t>Architektonicko</a:t>
            </a:r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 – stavební řešení</a:t>
            </a:r>
          </a:p>
          <a:p>
            <a:pPr lvl="1"/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D.1.3 – Požárně bezpečnostní řešení</a:t>
            </a:r>
          </a:p>
          <a:p>
            <a:pPr lvl="1"/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D.1.4 – Technika prostředí budov</a:t>
            </a:r>
          </a:p>
          <a:p>
            <a:pPr lvl="2"/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D.1.4.1 – Kanalizace a vodovod</a:t>
            </a:r>
          </a:p>
          <a:p>
            <a:pPr lvl="2"/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D.1.4.2 – Ústřední topení</a:t>
            </a:r>
          </a:p>
          <a:p>
            <a:pPr lvl="2"/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D.1.4.3 – Vzduchotechnika</a:t>
            </a:r>
          </a:p>
          <a:p>
            <a:pPr lvl="2"/>
            <a:r>
              <a:rPr lang="cs-CZ" dirty="0">
                <a:latin typeface="Muli Light" pitchFamily="2" charset="-18"/>
                <a:cs typeface="Times New Roman" panose="02020603050405020304" pitchFamily="18" charset="0"/>
              </a:rPr>
              <a:t>D.1.4.4 – Silnoproud a slaboproud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CBD426E-2821-DA4A-886B-5029D4FD86DB}"/>
              </a:ext>
            </a:extLst>
          </p:cNvPr>
          <p:cNvSpPr/>
          <p:nvPr/>
        </p:nvSpPr>
        <p:spPr>
          <a:xfrm>
            <a:off x="8897508" y="6519446"/>
            <a:ext cx="32944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3: Řez B-B, zdroj: vlastní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67F454-5DE6-4F73-AF7D-BC3B58659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997" y="3754746"/>
            <a:ext cx="5361584" cy="276470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5654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820580C-7D07-48D8-A72D-24041CE3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1" y="1015745"/>
            <a:ext cx="6555289" cy="5527152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8000"/>
            <a:ext cx="4601517" cy="663937"/>
          </a:xfrm>
        </p:spPr>
        <p:txBody>
          <a:bodyPr anchor="t" anchorCtr="0">
            <a:normAutofit fontScale="90000"/>
          </a:bodyPr>
          <a:lstStyle/>
          <a:p>
            <a:r>
              <a:rPr lang="cs-CZ" b="1" dirty="0">
                <a:latin typeface="Muli Black" pitchFamily="2" charset="-18"/>
              </a:rPr>
              <a:t>Umístění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000" y="1800000"/>
            <a:ext cx="5257800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Katastrální území: </a:t>
            </a:r>
            <a:r>
              <a:rPr lang="cs-CZ" sz="2000" dirty="0">
                <a:latin typeface="Muli Light" pitchFamily="2" charset="-18"/>
              </a:rPr>
              <a:t>Praha - Strašnice</a:t>
            </a:r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K Červenému dvoru a Pod Třebešínem</a:t>
            </a:r>
          </a:p>
          <a:p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Parcelní číslo: </a:t>
            </a:r>
            <a:r>
              <a:rPr lang="cs-CZ" sz="2000" dirty="0">
                <a:latin typeface="Muli Light" pitchFamily="2" charset="-18"/>
              </a:rPr>
              <a:t>1437, 1438/3 a 1438/4</a:t>
            </a:r>
            <a:endParaRPr lang="cs-CZ" sz="2000" dirty="0">
              <a:latin typeface="Muli Light" pitchFamily="2" charset="-18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Muli Light" pitchFamily="2" charset="-18"/>
                <a:cs typeface="Times New Roman" panose="02020603050405020304" pitchFamily="18" charset="0"/>
              </a:rPr>
              <a:t>Výměra: 1645 m</a:t>
            </a:r>
            <a:r>
              <a:rPr lang="cs-CZ" sz="2000" baseline="30000" dirty="0">
                <a:latin typeface="Muli Light" pitchFamily="2" charset="-18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cs-CZ" sz="2400" dirty="0">
              <a:latin typeface="Muli Light" pitchFamily="2" charset="-1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Muli Light" pitchFamily="2" charset="-1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Muli Light" pitchFamily="2" charset="-1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Muli Light" pitchFamily="2" charset="-1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ECC73CE-7703-6545-BAA5-8F9EB41B23A2}"/>
              </a:ext>
            </a:extLst>
          </p:cNvPr>
          <p:cNvSpPr/>
          <p:nvPr/>
        </p:nvSpPr>
        <p:spPr>
          <a:xfrm>
            <a:off x="7674417" y="6542897"/>
            <a:ext cx="45175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4: Situace širších vztahů,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10020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1187999"/>
            <a:ext cx="6606861" cy="764017"/>
          </a:xfrm>
        </p:spPr>
        <p:txBody>
          <a:bodyPr anchor="t" anchorCtr="0">
            <a:noAutofit/>
          </a:bodyPr>
          <a:lstStyle/>
          <a:p>
            <a:r>
              <a:rPr lang="cs-CZ" sz="4000" b="1" dirty="0">
                <a:latin typeface="Muli Black" pitchFamily="2" charset="-18"/>
                <a:cs typeface="Times New Roman" panose="02020603050405020304" pitchFamily="18" charset="0"/>
              </a:rPr>
              <a:t>Základní údaje o stavbě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000" y="1800000"/>
            <a:ext cx="4974771" cy="4351338"/>
          </a:xfrm>
        </p:spPr>
        <p:txBody>
          <a:bodyPr>
            <a:noAutofit/>
          </a:bodyPr>
          <a:lstStyle/>
          <a:p>
            <a:pPr>
              <a:tabLst>
                <a:tab pos="3321050" algn="l"/>
              </a:tabLst>
            </a:pPr>
            <a:r>
              <a:rPr lang="cs-CZ" sz="1800" dirty="0">
                <a:latin typeface="Muli Light" pitchFamily="2" charset="-18"/>
              </a:rPr>
              <a:t>Počet parkovacích stání: 	24 (3)</a:t>
            </a:r>
          </a:p>
          <a:p>
            <a:pPr>
              <a:tabLst>
                <a:tab pos="3321050" algn="l"/>
              </a:tabLst>
            </a:pPr>
            <a:r>
              <a:rPr lang="cs-CZ" sz="1800" dirty="0">
                <a:latin typeface="Muli Light" pitchFamily="2" charset="-18"/>
              </a:rPr>
              <a:t>Hrubá podlažní plocha:	2 940 m</a:t>
            </a:r>
            <a:r>
              <a:rPr lang="cs-CZ" sz="1800" baseline="30000" dirty="0">
                <a:latin typeface="Muli Light" pitchFamily="2" charset="-18"/>
              </a:rPr>
              <a:t>2</a:t>
            </a:r>
          </a:p>
          <a:p>
            <a:pPr>
              <a:tabLst>
                <a:tab pos="3321050" algn="l"/>
              </a:tabLst>
            </a:pPr>
            <a:r>
              <a:rPr lang="cs-CZ" sz="1800" dirty="0">
                <a:latin typeface="Muli Light" pitchFamily="2" charset="-18"/>
              </a:rPr>
              <a:t>Užitná plocha bytů: 	1 535 m</a:t>
            </a:r>
            <a:r>
              <a:rPr lang="cs-CZ" sz="1800" baseline="30000" dirty="0">
                <a:latin typeface="Muli Light" pitchFamily="2" charset="-18"/>
              </a:rPr>
              <a:t>2</a:t>
            </a:r>
          </a:p>
          <a:p>
            <a:pPr>
              <a:tabLst>
                <a:tab pos="3321050" algn="l"/>
              </a:tabLst>
            </a:pPr>
            <a:r>
              <a:rPr lang="cs-CZ" sz="1800" dirty="0">
                <a:latin typeface="Muli Light" pitchFamily="2" charset="-18"/>
              </a:rPr>
              <a:t>Zastavěná plocha: 	542 m</a:t>
            </a:r>
            <a:r>
              <a:rPr lang="cs-CZ" sz="1800" baseline="30000" dirty="0">
                <a:latin typeface="Muli Light" pitchFamily="2" charset="-18"/>
              </a:rPr>
              <a:t>2</a:t>
            </a:r>
          </a:p>
          <a:p>
            <a:pPr>
              <a:tabLst>
                <a:tab pos="3321050" algn="l"/>
              </a:tabLst>
            </a:pPr>
            <a:r>
              <a:rPr lang="cs-CZ" sz="1800" dirty="0">
                <a:latin typeface="Muli Light" pitchFamily="2" charset="-18"/>
              </a:rPr>
              <a:t>Obestavěný prostor: 	9 812 m</a:t>
            </a:r>
            <a:r>
              <a:rPr lang="cs-CZ" sz="1800" baseline="30000" dirty="0">
                <a:latin typeface="Muli Light" pitchFamily="2" charset="-18"/>
              </a:rPr>
              <a:t>3</a:t>
            </a:r>
          </a:p>
          <a:p>
            <a:pPr>
              <a:tabLst>
                <a:tab pos="3321050" algn="l"/>
              </a:tabLst>
            </a:pPr>
            <a:endParaRPr lang="cs-CZ" sz="1800" baseline="30000" dirty="0">
              <a:latin typeface="Muli Light" pitchFamily="2" charset="-18"/>
              <a:cs typeface="Times New Roman" panose="02020603050405020304" pitchFamily="18" charset="0"/>
            </a:endParaRPr>
          </a:p>
          <a:p>
            <a:pPr>
              <a:tabLst>
                <a:tab pos="3321050" algn="l"/>
              </a:tabLst>
            </a:pPr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Počet bytových jednotek: 	15</a:t>
            </a:r>
          </a:p>
          <a:p>
            <a:pPr>
              <a:tabLst>
                <a:tab pos="3321050" algn="l"/>
              </a:tabLst>
            </a:pPr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Počet trvalých osob:	65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5760000" y="1800000"/>
            <a:ext cx="63354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Počet podlaží: 5.NP a 1.PP</a:t>
            </a:r>
          </a:p>
          <a:p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Výška objektu: 17,2 m</a:t>
            </a:r>
          </a:p>
          <a:p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Typ střešní konstrukce: plochá se sklonem 2,5%</a:t>
            </a:r>
          </a:p>
          <a:p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Základová konstrukce: základová deska se suterénními stěnami tvořící „bílou vanu“</a:t>
            </a:r>
          </a:p>
          <a:p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Konstrukční systém: stěnový</a:t>
            </a:r>
          </a:p>
          <a:p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Obvodová konstrukce: ŽB a VAPIS QUADRO</a:t>
            </a:r>
          </a:p>
          <a:p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Stropní konstrukce: ŽB monolitické desky</a:t>
            </a:r>
          </a:p>
          <a:p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Výplně otvorů obvodového pláště: dřevěné, hliníkové</a:t>
            </a:r>
          </a:p>
          <a:p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Výplně vnitřních otvorů: </a:t>
            </a:r>
            <a:r>
              <a:rPr lang="cs-CZ" sz="1800" dirty="0" err="1">
                <a:latin typeface="Muli Light" pitchFamily="2" charset="-18"/>
                <a:cs typeface="Times New Roman" panose="02020603050405020304" pitchFamily="18" charset="0"/>
              </a:rPr>
              <a:t>Dextura</a:t>
            </a:r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, bílé </a:t>
            </a:r>
            <a:r>
              <a:rPr lang="cs-CZ" sz="1800" dirty="0" err="1">
                <a:latin typeface="Muli Light" pitchFamily="2" charset="-18"/>
                <a:cs typeface="Times New Roman" panose="02020603050405020304" pitchFamily="18" charset="0"/>
              </a:rPr>
              <a:t>bezfalcové</a:t>
            </a:r>
            <a:endParaRPr lang="cs-CZ" sz="1800" dirty="0">
              <a:latin typeface="Muli Light" pitchFamily="2" charset="-18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Muli Light" pitchFamily="2" charset="-18"/>
                <a:cs typeface="Times New Roman" panose="02020603050405020304" pitchFamily="18" charset="0"/>
              </a:rPr>
              <a:t>Úpravy vnitřních povrchů: sádrové omítky, keramický obklad</a:t>
            </a:r>
          </a:p>
          <a:p>
            <a:endParaRPr lang="cs-CZ" sz="18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18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1800" dirty="0">
              <a:latin typeface="Muli Light" pitchFamily="2" charset="-18"/>
              <a:cs typeface="Times New Roman" panose="02020603050405020304" pitchFamily="18" charset="0"/>
            </a:endParaRPr>
          </a:p>
          <a:p>
            <a:endParaRPr lang="cs-CZ" sz="1800" dirty="0">
              <a:latin typeface="Muli Light" pitchFamily="2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6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A5B9AE2-3456-4860-9C7D-739B6DB10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741" cy="68432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564A32F-EB2C-4410-9374-A6AB65FE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10224919" y="6273225"/>
            <a:ext cx="24718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5: Půdorys 1.PP,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49095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B562A04-A05C-4A89-BC94-18CDBB79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482"/>
            <a:ext cx="12192001" cy="689231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10227657" y="6273225"/>
            <a:ext cx="28463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6: Půdorys </a:t>
            </a:r>
          </a:p>
          <a:p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1.NP, zdroj: vlastní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81F124-9B46-44A5-8162-1F777C44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7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B0CEF38-CFCB-4B1C-8942-2386F21A8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2"/>
            <a:ext cx="12278501" cy="68614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958" y="1128232"/>
            <a:ext cx="7447854" cy="1325563"/>
          </a:xfrm>
        </p:spPr>
        <p:txBody>
          <a:bodyPr>
            <a:normAutofit/>
          </a:bodyPr>
          <a:lstStyle/>
          <a:p>
            <a:endParaRPr lang="cs-CZ" sz="4000" b="1" dirty="0">
              <a:latin typeface="Muli Black" pitchFamily="2" charset="-18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10285201" y="6300000"/>
            <a:ext cx="20981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i Light" pitchFamily="2" charset="-18"/>
                <a:cs typeface="Times New Roman" panose="02020603050405020304" pitchFamily="18" charset="0"/>
              </a:rPr>
              <a:t>Obrázek 7: Půdorys 3.NP,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006772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5749</TotalTime>
  <Words>1192</Words>
  <Application>Microsoft Office PowerPoint</Application>
  <PresentationFormat>Širokoúhlá obrazovka</PresentationFormat>
  <Paragraphs>205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Muli Black</vt:lpstr>
      <vt:lpstr>Muli Light</vt:lpstr>
      <vt:lpstr>Motiv Office</vt:lpstr>
      <vt:lpstr>Diplomová práce  Projekt novostavby zadaného objektu v rozsahu projektu pro provedení stavby</vt:lpstr>
      <vt:lpstr>Obsah</vt:lpstr>
      <vt:lpstr>Cíl diplomové práce</vt:lpstr>
      <vt:lpstr>Metodika práce</vt:lpstr>
      <vt:lpstr>Umístění objektu</vt:lpstr>
      <vt:lpstr>Základní údaje o stavbě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Závěrečné shrnutí</vt:lpstr>
      <vt:lpstr>Doplňující dotazy vedoucího DP</vt:lpstr>
      <vt:lpstr>Doplňující dotazy vedoucího DP</vt:lpstr>
      <vt:lpstr>Doplňující dotazy vedoucího DP</vt:lpstr>
      <vt:lpstr>Doplňující dotazy vedoucího DP</vt:lpstr>
      <vt:lpstr>Doplňující dotazy oponenta DP</vt:lpstr>
      <vt:lpstr>Doplňující dotazy oponenta DP</vt:lpstr>
      <vt:lpstr>Doplňující dotazy oponenta DP</vt:lpstr>
      <vt:lpstr>Doplňující dotazy oponenta DP</vt:lpstr>
      <vt:lpstr>Doplňující dotazy oponenta DP</vt:lpstr>
      <vt:lpstr>Doplňující dotazy oponenta DP</vt:lpstr>
      <vt:lpstr>Doplňující dotazy oponenta DP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</cp:lastModifiedBy>
  <cp:revision>133</cp:revision>
  <dcterms:created xsi:type="dcterms:W3CDTF">2017-06-12T16:34:00Z</dcterms:created>
  <dcterms:modified xsi:type="dcterms:W3CDTF">2020-06-09T21:34:46Z</dcterms:modified>
</cp:coreProperties>
</file>