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6" r:id="rId10"/>
    <p:sldId id="264" r:id="rId11"/>
    <p:sldId id="270" r:id="rId12"/>
    <p:sldId id="265" r:id="rId13"/>
    <p:sldId id="271" r:id="rId14"/>
    <p:sldId id="272" r:id="rId15"/>
    <p:sldId id="273" r:id="rId16"/>
    <p:sldId id="274" r:id="rId17"/>
    <p:sldId id="275" r:id="rId18"/>
    <p:sldId id="276" r:id="rId19"/>
    <p:sldId id="278" r:id="rId20"/>
    <p:sldId id="279" r:id="rId21"/>
    <p:sldId id="277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1944" y="-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15FB8-BE26-400C-91DB-CB08F5A5A572}" type="datetimeFigureOut">
              <a:rPr lang="cs-CZ" smtClean="0"/>
              <a:pPr/>
              <a:t>9. 6. 2020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FFCBC8-F4F1-4929-8B33-98021F8CFA91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6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0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1.v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3.v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260648"/>
            <a:ext cx="7772400" cy="1470025"/>
          </a:xfrm>
        </p:spPr>
        <p:txBody>
          <a:bodyPr/>
          <a:lstStyle/>
          <a:p>
            <a:r>
              <a:rPr lang="cs-CZ" dirty="0" smtClean="0"/>
              <a:t>Polyfunkční dům </a:t>
            </a:r>
            <a:r>
              <a:rPr lang="cs-CZ" dirty="0" err="1" smtClean="0"/>
              <a:t>Hloubětín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31640" y="5445224"/>
            <a:ext cx="5760640" cy="1126976"/>
          </a:xfrm>
        </p:spPr>
        <p:txBody>
          <a:bodyPr>
            <a:normAutofit fontScale="70000" lnSpcReduction="20000"/>
          </a:bodyPr>
          <a:lstStyle/>
          <a:p>
            <a:pPr algn="l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Vypracoval: Bc. Milan Frček</a:t>
            </a:r>
          </a:p>
          <a:p>
            <a:pPr algn="l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Vedoucí práce: doc. Dr. Ing. Luboš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Podolka</a:t>
            </a:r>
            <a:endParaRPr lang="cs-CZ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Oponent práce: Ing. Jan </a:t>
            </a:r>
            <a:r>
              <a:rPr lang="cs-CZ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Zugárek</a:t>
            </a:r>
            <a:endParaRPr lang="cs-CZ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525" y="1971675"/>
            <a:ext cx="6838950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/>
              <a:t>Zdravotně technické instalace</a:t>
            </a:r>
            <a:endParaRPr lang="cs-CZ" dirty="0"/>
          </a:p>
        </p:txBody>
      </p:sp>
      <p:graphicFrame>
        <p:nvGraphicFramePr>
          <p:cNvPr id="10242" name="Object 2"/>
          <p:cNvGraphicFramePr>
            <a:graphicFrameLocks noChangeAspect="1"/>
          </p:cNvGraphicFramePr>
          <p:nvPr/>
        </p:nvGraphicFramePr>
        <p:xfrm>
          <a:off x="251520" y="764704"/>
          <a:ext cx="8616301" cy="6093296"/>
        </p:xfrm>
        <a:graphic>
          <a:graphicData uri="http://schemas.openxmlformats.org/presentationml/2006/ole">
            <p:oleObj spid="_x0000_s10242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38" name="Object 2"/>
          <p:cNvGraphicFramePr>
            <a:graphicFrameLocks noChangeAspect="1"/>
          </p:cNvGraphicFramePr>
          <p:nvPr/>
        </p:nvGraphicFramePr>
        <p:xfrm>
          <a:off x="0" y="188640"/>
          <a:ext cx="9144000" cy="6466475"/>
        </p:xfrm>
        <a:graphic>
          <a:graphicData uri="http://schemas.openxmlformats.org/presentationml/2006/ole">
            <p:oleObj spid="_x0000_s14338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/>
              <a:t>Vytápění</a:t>
            </a:r>
            <a:endParaRPr lang="cs-CZ" dirty="0"/>
          </a:p>
        </p:txBody>
      </p:sp>
      <p:graphicFrame>
        <p:nvGraphicFramePr>
          <p:cNvPr id="11266" name="Object 2"/>
          <p:cNvGraphicFramePr>
            <a:graphicFrameLocks noChangeAspect="1"/>
          </p:cNvGraphicFramePr>
          <p:nvPr/>
        </p:nvGraphicFramePr>
        <p:xfrm>
          <a:off x="323528" y="836712"/>
          <a:ext cx="8514477" cy="6021288"/>
        </p:xfrm>
        <a:graphic>
          <a:graphicData uri="http://schemas.openxmlformats.org/presentationml/2006/ole">
            <p:oleObj spid="_x0000_s11266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362" name="Object 2"/>
          <p:cNvGraphicFramePr>
            <a:graphicFrameLocks noChangeAspect="1"/>
          </p:cNvGraphicFramePr>
          <p:nvPr/>
        </p:nvGraphicFramePr>
        <p:xfrm>
          <a:off x="0" y="188640"/>
          <a:ext cx="9144000" cy="6466475"/>
        </p:xfrm>
        <a:graphic>
          <a:graphicData uri="http://schemas.openxmlformats.org/presentationml/2006/ole">
            <p:oleObj spid="_x0000_s15362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dirty="0" smtClean="0"/>
              <a:t>Vzduchotechnika a elektroinstalace</a:t>
            </a:r>
            <a:endParaRPr lang="cs-CZ" dirty="0"/>
          </a:p>
        </p:txBody>
      </p:sp>
      <p:graphicFrame>
        <p:nvGraphicFramePr>
          <p:cNvPr id="16386" name="Object 2"/>
          <p:cNvGraphicFramePr>
            <a:graphicFrameLocks noChangeAspect="1"/>
          </p:cNvGraphicFramePr>
          <p:nvPr/>
        </p:nvGraphicFramePr>
        <p:xfrm>
          <a:off x="251520" y="764704"/>
          <a:ext cx="8616301" cy="6093296"/>
        </p:xfrm>
        <a:graphic>
          <a:graphicData uri="http://schemas.openxmlformats.org/presentationml/2006/ole">
            <p:oleObj spid="_x0000_s16386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/>
              <a:t>PBŘS</a:t>
            </a:r>
            <a:endParaRPr lang="cs-CZ" dirty="0"/>
          </a:p>
        </p:txBody>
      </p:sp>
      <p:graphicFrame>
        <p:nvGraphicFramePr>
          <p:cNvPr id="17410" name="Object 2"/>
          <p:cNvGraphicFramePr>
            <a:graphicFrameLocks noChangeAspect="1"/>
          </p:cNvGraphicFramePr>
          <p:nvPr/>
        </p:nvGraphicFramePr>
        <p:xfrm>
          <a:off x="251520" y="773086"/>
          <a:ext cx="8604448" cy="6084914"/>
        </p:xfrm>
        <a:graphic>
          <a:graphicData uri="http://schemas.openxmlformats.org/presentationml/2006/ole">
            <p:oleObj spid="_x0000_s17410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434" name="Object 2"/>
          <p:cNvGraphicFramePr>
            <a:graphicFrameLocks noChangeAspect="1"/>
          </p:cNvGraphicFramePr>
          <p:nvPr/>
        </p:nvGraphicFramePr>
        <p:xfrm>
          <a:off x="18580" y="260648"/>
          <a:ext cx="9125420" cy="6453336"/>
        </p:xfrm>
        <a:graphic>
          <a:graphicData uri="http://schemas.openxmlformats.org/presentationml/2006/ole">
            <p:oleObj spid="_x0000_s18434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dirty="0" smtClean="0"/>
              <a:t>Zařízení staveniště</a:t>
            </a:r>
            <a:endParaRPr lang="cs-CZ" dirty="0"/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251520" y="773086"/>
          <a:ext cx="8604448" cy="6084914"/>
        </p:xfrm>
        <a:graphic>
          <a:graphicData uri="http://schemas.openxmlformats.org/presentationml/2006/ole">
            <p:oleObj spid="_x0000_s19458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82" name="Object 2"/>
          <p:cNvGraphicFramePr>
            <a:graphicFrameLocks noChangeAspect="1"/>
          </p:cNvGraphicFramePr>
          <p:nvPr/>
        </p:nvGraphicFramePr>
        <p:xfrm>
          <a:off x="0" y="188640"/>
          <a:ext cx="9144000" cy="6466475"/>
        </p:xfrm>
        <a:graphic>
          <a:graphicData uri="http://schemas.openxmlformats.org/presentationml/2006/ole">
            <p:oleObj spid="_x0000_s20482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cs-CZ" sz="4000" dirty="0" smtClean="0"/>
              <a:t>Doplňující dotaz 1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525963"/>
          </a:xfrm>
        </p:spPr>
        <p:txBody>
          <a:bodyPr>
            <a:normAutofit/>
          </a:bodyPr>
          <a:lstStyle/>
          <a:p>
            <a:r>
              <a:rPr lang="cs-CZ" sz="2000" dirty="0" smtClean="0"/>
              <a:t>Jak lze efektivně využít dešťové vody z tak velké plochy střechy v tomto objektu, o kolik by vzrostly náklady na realizaci takové úpravy namísto přímého v sakování těchto vod? (Ing. Jan </a:t>
            </a:r>
            <a:r>
              <a:rPr lang="cs-CZ" sz="2000" dirty="0" err="1" smtClean="0"/>
              <a:t>Zugárek</a:t>
            </a:r>
            <a:r>
              <a:rPr lang="cs-CZ" sz="2000" dirty="0" smtClean="0"/>
              <a:t>)</a:t>
            </a:r>
          </a:p>
          <a:p>
            <a:endParaRPr lang="cs-CZ" sz="2000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2204864"/>
            <a:ext cx="7272808" cy="4101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bdélník 4"/>
          <p:cNvSpPr/>
          <p:nvPr/>
        </p:nvSpPr>
        <p:spPr>
          <a:xfrm>
            <a:off x="899592" y="6381328"/>
            <a:ext cx="135543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 smtClean="0"/>
              <a:t>Zdroj:  </a:t>
            </a:r>
            <a:r>
              <a:rPr lang="cs-CZ" sz="1200" i="1" dirty="0" err="1" smtClean="0"/>
              <a:t>destovka.eu</a:t>
            </a:r>
            <a:endParaRPr lang="cs-CZ" sz="1200" i="1" dirty="0" smtClean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CÍL PRÁCE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sz="1800" b="1" dirty="0"/>
              <a:t>Projekt novostavby zadaného objektu v rozsahu projektu pro provedení </a:t>
            </a:r>
            <a:r>
              <a:rPr lang="cs-CZ" sz="1800" b="1" dirty="0" smtClean="0"/>
              <a:t>stavby</a:t>
            </a:r>
            <a:endParaRPr lang="cs-CZ" sz="1800" dirty="0" smtClean="0"/>
          </a:p>
          <a:p>
            <a:endParaRPr lang="cs-CZ" dirty="0"/>
          </a:p>
          <a:p>
            <a:r>
              <a:rPr lang="cs-CZ" sz="1800" dirty="0" smtClean="0"/>
              <a:t>Cílem </a:t>
            </a:r>
            <a:r>
              <a:rPr lang="cs-CZ" sz="1800" dirty="0"/>
              <a:t>práce je pro zadaný objekt (předána studie objektu, nebo projekt pro stavební povolení stavební část) vypracovat min. 4 části projektové dokumentace definované ve stavebním zákonu, tj. textovou i výkresovou část</a:t>
            </a:r>
            <a:r>
              <a:rPr lang="cs-CZ" sz="1800" dirty="0" smtClean="0"/>
              <a:t>.</a:t>
            </a:r>
            <a:endParaRPr lang="cs-CZ" sz="18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19872" y="1484784"/>
            <a:ext cx="5307799" cy="363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bdélník 5"/>
          <p:cNvSpPr/>
          <p:nvPr/>
        </p:nvSpPr>
        <p:spPr>
          <a:xfrm>
            <a:off x="3419872" y="5157192"/>
            <a:ext cx="153484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 smtClean="0"/>
              <a:t>Zdroj:  http://mapy.</a:t>
            </a:r>
            <a:r>
              <a:rPr lang="cs-CZ" sz="1200" i="1" dirty="0" err="1" smtClean="0"/>
              <a:t>cz</a:t>
            </a:r>
            <a:endParaRPr lang="cs-CZ" sz="1200" i="1" dirty="0" smtClean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4000" dirty="0" smtClean="0"/>
              <a:t>Doplňující dotaz 2</a:t>
            </a:r>
            <a:endParaRPr lang="cs-CZ" sz="4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196753"/>
            <a:ext cx="8229600" cy="1080120"/>
          </a:xfrm>
        </p:spPr>
        <p:txBody>
          <a:bodyPr>
            <a:normAutofit/>
          </a:bodyPr>
          <a:lstStyle/>
          <a:p>
            <a:r>
              <a:rPr lang="cs-CZ" sz="2000" dirty="0" smtClean="0"/>
              <a:t>Jak je zajištěna stabilita dělících stěn v 1.PP </a:t>
            </a:r>
            <a:r>
              <a:rPr lang="cs-CZ" sz="2000" dirty="0" err="1" smtClean="0"/>
              <a:t>tl</a:t>
            </a:r>
            <a:r>
              <a:rPr lang="cs-CZ" sz="2000" dirty="0" smtClean="0"/>
              <a:t>.= 100 mm, když je překročena limitní štíhlost </a:t>
            </a:r>
            <a:r>
              <a:rPr lang="cs-CZ" sz="2000" dirty="0" err="1" smtClean="0"/>
              <a:t>prostěny</a:t>
            </a:r>
            <a:r>
              <a:rPr lang="cs-CZ" sz="2000" dirty="0" smtClean="0"/>
              <a:t> H/t&lt;25, 2650/100 = </a:t>
            </a:r>
            <a:r>
              <a:rPr lang="cs-CZ" sz="2000" dirty="0" smtClean="0"/>
              <a:t>26,5 (doc. Dr. Ing. Luboš </a:t>
            </a:r>
            <a:r>
              <a:rPr lang="cs-CZ" sz="2000" dirty="0" err="1" smtClean="0"/>
              <a:t>Podolka</a:t>
            </a:r>
            <a:r>
              <a:rPr lang="cs-CZ" sz="2000" dirty="0" smtClean="0"/>
              <a:t>)</a:t>
            </a:r>
            <a:endParaRPr lang="cs-CZ" sz="2000" dirty="0"/>
          </a:p>
        </p:txBody>
      </p:sp>
      <p:pic>
        <p:nvPicPr>
          <p:cNvPr id="35842" name="Picture 2" descr="C:\Users\milan\Desktop\VŠTE\ING\DIPLOMKA\Prezentace\UA profi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04864"/>
            <a:ext cx="5688632" cy="4264392"/>
          </a:xfrm>
          <a:prstGeom prst="rect">
            <a:avLst/>
          </a:prstGeom>
          <a:noFill/>
        </p:spPr>
      </p:pic>
      <p:sp>
        <p:nvSpPr>
          <p:cNvPr id="5" name="Obdélník 4"/>
          <p:cNvSpPr/>
          <p:nvPr/>
        </p:nvSpPr>
        <p:spPr>
          <a:xfrm>
            <a:off x="1547664" y="6309320"/>
            <a:ext cx="126098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 smtClean="0"/>
              <a:t>Zdroj:  </a:t>
            </a:r>
            <a:r>
              <a:rPr lang="cs-CZ" sz="1200" i="1" dirty="0" err="1" smtClean="0"/>
              <a:t>knauf.com</a:t>
            </a:r>
            <a:endParaRPr lang="cs-CZ" sz="1200" i="1" dirty="0" smtClean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564904"/>
            <a:ext cx="8229600" cy="1143000"/>
          </a:xfrm>
        </p:spPr>
        <p:txBody>
          <a:bodyPr/>
          <a:lstStyle/>
          <a:p>
            <a:r>
              <a:rPr lang="cs-CZ" dirty="0" smtClean="0"/>
              <a:t>Děkuji za pozornost</a:t>
            </a:r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Umístění stavby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obsah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556792"/>
            <a:ext cx="4172663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556792"/>
            <a:ext cx="4108750" cy="4698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bdélník 9"/>
          <p:cNvSpPr/>
          <p:nvPr/>
        </p:nvSpPr>
        <p:spPr>
          <a:xfrm>
            <a:off x="323528" y="6237312"/>
            <a:ext cx="1019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 smtClean="0"/>
              <a:t>Zdroj:  vlastní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572000" y="6237312"/>
            <a:ext cx="101989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200" i="1" dirty="0" smtClean="0"/>
              <a:t>Zdroj:  vlastní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Konstrukční řešení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Železobetonový skelet, prefabrikované sloupy a monolitické stropy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Podlaha na terénu základová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žb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deska +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drátkobeton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, sloupy založeny pomocí patek, zateplení stropu nad 2.PP</a:t>
            </a: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Obvodová stěna zdivo SENDWIX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 200 mm + vlna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Isover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tl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. 200 mm,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λ=0,0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36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W/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mK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r>
              <a:rPr lang="cs-CZ" dirty="0" smtClean="0">
                <a:latin typeface="Arial" pitchFamily="34" charset="0"/>
                <a:cs typeface="Arial" pitchFamily="34" charset="0"/>
              </a:rPr>
              <a:t>Plochá střecha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žb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deska +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Isover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EPS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Grey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100 2 x 120 mm, 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λ=0,0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31</a:t>
            </a:r>
            <a:r>
              <a:rPr lang="el-GR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W/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mK</a:t>
            </a:r>
            <a:endParaRPr lang="cs-CZ" dirty="0" smtClean="0">
              <a:latin typeface="Arial" pitchFamily="34" charset="0"/>
              <a:cs typeface="Arial" pitchFamily="34" charset="0"/>
            </a:endParaRPr>
          </a:p>
          <a:p>
            <a:endParaRPr lang="cs-CZ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Architektonické řešení</a:t>
            </a:r>
            <a:endParaRPr lang="cs-CZ" dirty="0"/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683567" y="1052736"/>
          <a:ext cx="8209007" cy="5805264"/>
        </p:xfrm>
        <a:graphic>
          <a:graphicData uri="http://schemas.openxmlformats.org/presentationml/2006/ole">
            <p:oleObj spid="_x0000_s5122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/>
        </p:nvGraphicFramePr>
        <p:xfrm>
          <a:off x="0" y="260648"/>
          <a:ext cx="9125421" cy="6453336"/>
        </p:xfrm>
        <a:graphic>
          <a:graphicData uri="http://schemas.openxmlformats.org/presentationml/2006/ole">
            <p:oleObj spid="_x0000_s7170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0" y="260648"/>
          <a:ext cx="9144000" cy="6466475"/>
        </p:xfrm>
        <a:graphic>
          <a:graphicData uri="http://schemas.openxmlformats.org/presentationml/2006/ole">
            <p:oleObj spid="_x0000_s8194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ChangeAspect="1"/>
          </p:cNvGraphicFramePr>
          <p:nvPr/>
        </p:nvGraphicFramePr>
        <p:xfrm>
          <a:off x="0" y="260648"/>
          <a:ext cx="9144000" cy="6466475"/>
        </p:xfrm>
        <a:graphic>
          <a:graphicData uri="http://schemas.openxmlformats.org/presentationml/2006/ole">
            <p:oleObj spid="_x0000_s9218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0" y="188640"/>
          <a:ext cx="9144000" cy="6466475"/>
        </p:xfrm>
        <a:graphic>
          <a:graphicData uri="http://schemas.openxmlformats.org/presentationml/2006/ole">
            <p:oleObj spid="_x0000_s12290" name="Acrobat Document" r:id="rId3" imgW="16039680" imgH="11344061" progId="AcroExch.Document.DC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</TotalTime>
  <Words>252</Words>
  <Application>Microsoft Office PowerPoint</Application>
  <PresentationFormat>Předvádění na obrazovce (4:3)</PresentationFormat>
  <Paragraphs>30</Paragraphs>
  <Slides>21</Slides>
  <Notes>0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3" baseType="lpstr">
      <vt:lpstr>Motiv sady Office</vt:lpstr>
      <vt:lpstr>Acrobat Document</vt:lpstr>
      <vt:lpstr>Polyfunkční dům Hloubětín</vt:lpstr>
      <vt:lpstr>CÍL PRÁCE</vt:lpstr>
      <vt:lpstr>Umístění stavby</vt:lpstr>
      <vt:lpstr>Konstrukční řešení</vt:lpstr>
      <vt:lpstr>Architektonické řešení</vt:lpstr>
      <vt:lpstr>Snímek 6</vt:lpstr>
      <vt:lpstr>Snímek 7</vt:lpstr>
      <vt:lpstr>Snímek 8</vt:lpstr>
      <vt:lpstr>Snímek 9</vt:lpstr>
      <vt:lpstr>Zdravotně technické instalace</vt:lpstr>
      <vt:lpstr>Snímek 11</vt:lpstr>
      <vt:lpstr>Vytápění</vt:lpstr>
      <vt:lpstr>Snímek 13</vt:lpstr>
      <vt:lpstr>Vzduchotechnika a elektroinstalace</vt:lpstr>
      <vt:lpstr>PBŘS</vt:lpstr>
      <vt:lpstr>Snímek 16</vt:lpstr>
      <vt:lpstr>Zařízení staveniště</vt:lpstr>
      <vt:lpstr>Snímek 18</vt:lpstr>
      <vt:lpstr>Doplňující dotaz 1</vt:lpstr>
      <vt:lpstr>Doplňující dotaz 2</vt:lpstr>
      <vt:lpstr>Děkuji za pozornost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Polyfunkční dům Hloubětín</dc:title>
  <dc:creator>Milan Frček</dc:creator>
  <cp:lastModifiedBy>Milan Frček</cp:lastModifiedBy>
  <cp:revision>15</cp:revision>
  <dcterms:created xsi:type="dcterms:W3CDTF">2020-06-03T13:19:22Z</dcterms:created>
  <dcterms:modified xsi:type="dcterms:W3CDTF">2020-06-09T16:10:19Z</dcterms:modified>
</cp:coreProperties>
</file>