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sldIdLst>
    <p:sldId id="256" r:id="rId2"/>
    <p:sldId id="258" r:id="rId3"/>
    <p:sldId id="259" r:id="rId4"/>
    <p:sldId id="264" r:id="rId5"/>
    <p:sldId id="281" r:id="rId6"/>
    <p:sldId id="265" r:id="rId7"/>
    <p:sldId id="276" r:id="rId8"/>
    <p:sldId id="277" r:id="rId9"/>
    <p:sldId id="278" r:id="rId10"/>
    <p:sldId id="279" r:id="rId11"/>
    <p:sldId id="280" r:id="rId12"/>
    <p:sldId id="272" r:id="rId13"/>
    <p:sldId id="270" r:id="rId1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85" d="100"/>
          <a:sy n="85" d="100"/>
        </p:scale>
        <p:origin x="46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lze upravit styl předlohy.</a:t>
            </a:r>
            <a:endParaRPr lang="en-US" dirty="0"/>
          </a:p>
        </p:txBody>
      </p:sp>
      <p:sp>
        <p:nvSpPr>
          <p:cNvPr id="4" name="Date Placeholder 3"/>
          <p:cNvSpPr>
            <a:spLocks noGrp="1"/>
          </p:cNvSpPr>
          <p:nvPr>
            <p:ph type="dt" sz="half" idx="10"/>
          </p:nvPr>
        </p:nvSpPr>
        <p:spPr/>
        <p:txBody>
          <a:bodyPr/>
          <a:lstStyle/>
          <a:p>
            <a:fld id="{D9728974-A499-4634-98BE-2D635363261F}" type="datetimeFigureOut">
              <a:rPr lang="cs-CZ" smtClean="0"/>
              <a:t>10.06.2020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722A109-6DD3-4FAA-9A8E-0D26A394D459}" type="slidenum">
              <a:rPr lang="cs-CZ" smtClean="0"/>
              <a:t>‹#›</a:t>
            </a:fld>
            <a:endParaRPr lang="cs-CZ"/>
          </a:p>
        </p:txBody>
      </p:sp>
    </p:spTree>
    <p:extLst>
      <p:ext uri="{BB962C8B-B14F-4D97-AF65-F5344CB8AC3E}">
        <p14:creationId xmlns:p14="http://schemas.microsoft.com/office/powerpoint/2010/main" val="1732629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D9728974-A499-4634-98BE-2D635363261F}" type="datetimeFigureOut">
              <a:rPr lang="cs-CZ" smtClean="0"/>
              <a:t>10.06.2020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722A109-6DD3-4FAA-9A8E-0D26A394D459}" type="slidenum">
              <a:rPr lang="cs-CZ" smtClean="0"/>
              <a:t>‹#›</a:t>
            </a:fld>
            <a:endParaRPr lang="cs-CZ"/>
          </a:p>
        </p:txBody>
      </p:sp>
    </p:spTree>
    <p:extLst>
      <p:ext uri="{BB962C8B-B14F-4D97-AF65-F5344CB8AC3E}">
        <p14:creationId xmlns:p14="http://schemas.microsoft.com/office/powerpoint/2010/main" val="3483650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cs-CZ"/>
              <a:t>Kliknutím lze upravit styl.</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D9728974-A499-4634-98BE-2D635363261F}" type="datetimeFigureOut">
              <a:rPr lang="cs-CZ" smtClean="0"/>
              <a:t>10.06.2020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722A109-6DD3-4FAA-9A8E-0D26A394D459}" type="slidenum">
              <a:rPr lang="cs-CZ" smtClean="0"/>
              <a:t>‹#›</a:t>
            </a:fld>
            <a:endParaRPr lang="cs-CZ"/>
          </a:p>
        </p:txBody>
      </p:sp>
    </p:spTree>
    <p:extLst>
      <p:ext uri="{BB962C8B-B14F-4D97-AF65-F5344CB8AC3E}">
        <p14:creationId xmlns:p14="http://schemas.microsoft.com/office/powerpoint/2010/main" val="4201992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D9728974-A499-4634-98BE-2D635363261F}" type="datetimeFigureOut">
              <a:rPr lang="cs-CZ" smtClean="0"/>
              <a:t>10.06.2020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722A109-6DD3-4FAA-9A8E-0D26A394D459}" type="slidenum">
              <a:rPr lang="cs-CZ" smtClean="0"/>
              <a:t>‹#›</a:t>
            </a:fld>
            <a:endParaRPr lang="cs-CZ"/>
          </a:p>
        </p:txBody>
      </p:sp>
    </p:spTree>
    <p:extLst>
      <p:ext uri="{BB962C8B-B14F-4D97-AF65-F5344CB8AC3E}">
        <p14:creationId xmlns:p14="http://schemas.microsoft.com/office/powerpoint/2010/main" val="3351367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cs-CZ"/>
              <a:t>Kliknutím lze upravit styl.</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D9728974-A499-4634-98BE-2D635363261F}" type="datetimeFigureOut">
              <a:rPr lang="cs-CZ" smtClean="0"/>
              <a:t>10.06.2020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722A109-6DD3-4FAA-9A8E-0D26A394D459}" type="slidenum">
              <a:rPr lang="cs-CZ" smtClean="0"/>
              <a:t>‹#›</a:t>
            </a:fld>
            <a:endParaRPr lang="cs-CZ"/>
          </a:p>
        </p:txBody>
      </p:sp>
    </p:spTree>
    <p:extLst>
      <p:ext uri="{BB962C8B-B14F-4D97-AF65-F5344CB8AC3E}">
        <p14:creationId xmlns:p14="http://schemas.microsoft.com/office/powerpoint/2010/main" val="1297055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D9728974-A499-4634-98BE-2D635363261F}" type="datetimeFigureOut">
              <a:rPr lang="cs-CZ" smtClean="0"/>
              <a:t>10.06.2020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722A109-6DD3-4FAA-9A8E-0D26A394D459}" type="slidenum">
              <a:rPr lang="cs-CZ" smtClean="0"/>
              <a:t>‹#›</a:t>
            </a:fld>
            <a:endParaRPr lang="cs-CZ"/>
          </a:p>
        </p:txBody>
      </p:sp>
    </p:spTree>
    <p:extLst>
      <p:ext uri="{BB962C8B-B14F-4D97-AF65-F5344CB8AC3E}">
        <p14:creationId xmlns:p14="http://schemas.microsoft.com/office/powerpoint/2010/main" val="1644930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845127" y="2507550"/>
            <a:ext cx="5156200" cy="368052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6172200" y="2507550"/>
            <a:ext cx="5181601" cy="368052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6"/>
          <p:cNvSpPr>
            <a:spLocks noGrp="1"/>
          </p:cNvSpPr>
          <p:nvPr>
            <p:ph type="dt" sz="half" idx="10"/>
          </p:nvPr>
        </p:nvSpPr>
        <p:spPr/>
        <p:txBody>
          <a:bodyPr/>
          <a:lstStyle/>
          <a:p>
            <a:fld id="{D9728974-A499-4634-98BE-2D635363261F}" type="datetimeFigureOut">
              <a:rPr lang="cs-CZ" smtClean="0"/>
              <a:t>10.06.2020</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4722A109-6DD3-4FAA-9A8E-0D26A394D459}" type="slidenum">
              <a:rPr lang="cs-CZ" smtClean="0"/>
              <a:t>‹#›</a:t>
            </a:fld>
            <a:endParaRPr lang="cs-CZ"/>
          </a:p>
        </p:txBody>
      </p:sp>
      <p:sp>
        <p:nvSpPr>
          <p:cNvPr id="10" name="Title 9"/>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3620497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ouze nadpi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9728974-A499-4634-98BE-2D635363261F}" type="datetimeFigureOut">
              <a:rPr lang="cs-CZ" smtClean="0"/>
              <a:t>10.06.2020</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4722A109-6DD3-4FAA-9A8E-0D26A394D459}" type="slidenum">
              <a:rPr lang="cs-CZ" smtClean="0"/>
              <a:t>‹#›</a:t>
            </a:fld>
            <a:endParaRPr lang="cs-CZ"/>
          </a:p>
        </p:txBody>
      </p:sp>
      <p:sp>
        <p:nvSpPr>
          <p:cNvPr id="6" name="Title 5"/>
          <p:cNvSpPr>
            <a:spLocks noGrp="1"/>
          </p:cNvSpPr>
          <p:nvPr>
            <p:ph type="title"/>
          </p:nvPr>
        </p:nvSpPr>
        <p:spPr/>
        <p:txBody>
          <a:bodyPr/>
          <a:lstStyle/>
          <a:p>
            <a:r>
              <a:rPr lang="cs-CZ"/>
              <a:t>Kliknutím lze upravit styl.</a:t>
            </a:r>
            <a:endParaRPr lang="en-US"/>
          </a:p>
        </p:txBody>
      </p:sp>
    </p:spTree>
    <p:extLst>
      <p:ext uri="{BB962C8B-B14F-4D97-AF65-F5344CB8AC3E}">
        <p14:creationId xmlns:p14="http://schemas.microsoft.com/office/powerpoint/2010/main" val="3519768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728974-A499-4634-98BE-2D635363261F}" type="datetimeFigureOut">
              <a:rPr lang="cs-CZ" smtClean="0"/>
              <a:t>10.06.2020</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4722A109-6DD3-4FAA-9A8E-0D26A394D459}" type="slidenum">
              <a:rPr lang="cs-CZ" smtClean="0"/>
              <a:t>‹#›</a:t>
            </a:fld>
            <a:endParaRPr lang="cs-CZ"/>
          </a:p>
        </p:txBody>
      </p:sp>
    </p:spTree>
    <p:extLst>
      <p:ext uri="{BB962C8B-B14F-4D97-AF65-F5344CB8AC3E}">
        <p14:creationId xmlns:p14="http://schemas.microsoft.com/office/powerpoint/2010/main" val="586748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cs-CZ"/>
              <a:t>Kliknutím lze upravit styl.</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D9728974-A499-4634-98BE-2D635363261F}" type="datetimeFigureOut">
              <a:rPr lang="cs-CZ" smtClean="0"/>
              <a:t>10.06.2020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722A109-6DD3-4FAA-9A8E-0D26A394D459}" type="slidenum">
              <a:rPr lang="cs-CZ" smtClean="0"/>
              <a:t>‹#›</a:t>
            </a:fld>
            <a:endParaRPr lang="cs-CZ"/>
          </a:p>
        </p:txBody>
      </p:sp>
    </p:spTree>
    <p:extLst>
      <p:ext uri="{BB962C8B-B14F-4D97-AF65-F5344CB8AC3E}">
        <p14:creationId xmlns:p14="http://schemas.microsoft.com/office/powerpoint/2010/main" val="1329867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cs-CZ"/>
              <a:t>Kliknutím lze upravit styl.</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D9728974-A499-4634-98BE-2D635363261F}" type="datetimeFigureOut">
              <a:rPr lang="cs-CZ" smtClean="0"/>
              <a:t>10.06.2020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722A109-6DD3-4FAA-9A8E-0D26A394D459}" type="slidenum">
              <a:rPr lang="cs-CZ" smtClean="0"/>
              <a:t>‹#›</a:t>
            </a:fld>
            <a:endParaRPr lang="cs-CZ"/>
          </a:p>
        </p:txBody>
      </p:sp>
    </p:spTree>
    <p:extLst>
      <p:ext uri="{BB962C8B-B14F-4D97-AF65-F5344CB8AC3E}">
        <p14:creationId xmlns:p14="http://schemas.microsoft.com/office/powerpoint/2010/main" val="971214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D9728974-A499-4634-98BE-2D635363261F}" type="datetimeFigureOut">
              <a:rPr lang="cs-CZ" smtClean="0"/>
              <a:t>10.06.2020</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cs-CZ"/>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722A109-6DD3-4FAA-9A8E-0D26A394D459}" type="slidenum">
              <a:rPr lang="cs-CZ" smtClean="0"/>
              <a:t>‹#›</a:t>
            </a:fld>
            <a:endParaRPr lang="cs-CZ"/>
          </a:p>
        </p:txBody>
      </p:sp>
    </p:spTree>
    <p:extLst>
      <p:ext uri="{BB962C8B-B14F-4D97-AF65-F5344CB8AC3E}">
        <p14:creationId xmlns:p14="http://schemas.microsoft.com/office/powerpoint/2010/main" val="368005283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331913"/>
            <a:ext cx="8724900" cy="2387600"/>
          </a:xfrm>
        </p:spPr>
        <p:txBody>
          <a:bodyPr anchor="ctr">
            <a:noAutofit/>
          </a:bodyPr>
          <a:lstStyle/>
          <a:p>
            <a:pPr algn="ctr"/>
            <a:r>
              <a:rPr lang="cs-CZ" sz="4400" dirty="0">
                <a:latin typeface="Arial Narrow" panose="020B0606020202030204" pitchFamily="34" charset="0"/>
              </a:rPr>
              <a:t>Rekonstrukce dvou bytových domu v Praze 2 - Vinohrady</a:t>
            </a:r>
          </a:p>
        </p:txBody>
      </p:sp>
      <p:sp>
        <p:nvSpPr>
          <p:cNvPr id="3" name="Podnadpis 2"/>
          <p:cNvSpPr>
            <a:spLocks noGrp="1"/>
          </p:cNvSpPr>
          <p:nvPr>
            <p:ph type="subTitle" idx="1"/>
          </p:nvPr>
        </p:nvSpPr>
        <p:spPr>
          <a:xfrm>
            <a:off x="1524000" y="4040188"/>
            <a:ext cx="8724900" cy="1655762"/>
          </a:xfrm>
        </p:spPr>
        <p:txBody>
          <a:bodyPr/>
          <a:lstStyle/>
          <a:p>
            <a:pPr algn="l"/>
            <a:r>
              <a:rPr lang="cs-CZ" dirty="0">
                <a:latin typeface="Arial Narrow" panose="020B0606020202030204" pitchFamily="34" charset="0"/>
              </a:rPr>
              <a:t>Autor diplomové práce:		Bc. Vojtěch Lacina</a:t>
            </a:r>
          </a:p>
          <a:p>
            <a:pPr algn="l"/>
            <a:r>
              <a:rPr lang="cs-CZ" dirty="0">
                <a:latin typeface="Arial Narrow" panose="020B0606020202030204" pitchFamily="34" charset="0"/>
              </a:rPr>
              <a:t>Vedoucí diplomové práce:	Ing. Zuzana Kramářová, Ph.D.</a:t>
            </a:r>
          </a:p>
          <a:p>
            <a:pPr algn="l"/>
            <a:r>
              <a:rPr lang="cs-CZ" dirty="0">
                <a:latin typeface="Arial Narrow" panose="020B0606020202030204" pitchFamily="34" charset="0"/>
              </a:rPr>
              <a:t>České Budějovice 06/2020</a:t>
            </a:r>
          </a:p>
          <a:p>
            <a:endParaRPr lang="cs-CZ" dirty="0"/>
          </a:p>
        </p:txBody>
      </p:sp>
      <p:pic>
        <p:nvPicPr>
          <p:cNvPr id="4" name="Obrázek 0" descr="VSTE-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545" y="118389"/>
            <a:ext cx="969184" cy="97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délník 4"/>
          <p:cNvSpPr/>
          <p:nvPr/>
        </p:nvSpPr>
        <p:spPr>
          <a:xfrm>
            <a:off x="1524000" y="118389"/>
            <a:ext cx="9144000" cy="646331"/>
          </a:xfrm>
          <a:prstGeom prst="rect">
            <a:avLst/>
          </a:prstGeom>
        </p:spPr>
        <p:txBody>
          <a:bodyPr wrap="square">
            <a:spAutoFit/>
          </a:bodyPr>
          <a:lstStyle/>
          <a:p>
            <a:r>
              <a:rPr lang="cs-CZ" b="1" dirty="0">
                <a:latin typeface="Arial Narrow" panose="020B0606020202030204" pitchFamily="34" charset="0"/>
              </a:rPr>
              <a:t>Vysoká škola technická a ekonomická v Českých Budějovicích</a:t>
            </a:r>
            <a:endParaRPr lang="cs-CZ" dirty="0">
              <a:latin typeface="Arial Narrow" panose="020B0606020202030204" pitchFamily="34" charset="0"/>
            </a:endParaRPr>
          </a:p>
          <a:p>
            <a:r>
              <a:rPr lang="cs-CZ" dirty="0">
                <a:latin typeface="Arial Narrow" panose="020B0606020202030204" pitchFamily="34" charset="0"/>
              </a:rPr>
              <a:t>Ústav </a:t>
            </a:r>
            <a:r>
              <a:rPr lang="cs-CZ" dirty="0" err="1">
                <a:latin typeface="Arial Narrow" panose="020B0606020202030204" pitchFamily="34" charset="0"/>
              </a:rPr>
              <a:t>technicko-technologický</a:t>
            </a:r>
            <a:endParaRPr lang="cs-CZ" dirty="0">
              <a:latin typeface="Arial Narrow" panose="020B0606020202030204" pitchFamily="34" charset="0"/>
            </a:endParaRPr>
          </a:p>
        </p:txBody>
      </p:sp>
    </p:spTree>
    <p:extLst>
      <p:ext uri="{BB962C8B-B14F-4D97-AF65-F5344CB8AC3E}">
        <p14:creationId xmlns:p14="http://schemas.microsoft.com/office/powerpoint/2010/main" val="2346998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379690" y="109712"/>
            <a:ext cx="4145973" cy="434340"/>
          </a:xfrm>
        </p:spPr>
        <p:txBody>
          <a:bodyPr>
            <a:normAutofit fontScale="90000"/>
          </a:bodyPr>
          <a:lstStyle/>
          <a:p>
            <a:pPr algn="ctr"/>
            <a:r>
              <a:rPr lang="cs-CZ" sz="2000" dirty="0">
                <a:latin typeface="Arial Narrow" panose="020B0606020202030204" pitchFamily="34" charset="0"/>
              </a:rPr>
              <a:t>OBJEK VOCELOVA 4</a:t>
            </a:r>
            <a:br>
              <a:rPr lang="cs-CZ" sz="2000" dirty="0">
                <a:latin typeface="Arial Narrow" panose="020B0606020202030204" pitchFamily="34" charset="0"/>
              </a:rPr>
            </a:br>
            <a:r>
              <a:rPr lang="cs-CZ" sz="2000" dirty="0">
                <a:latin typeface="Arial Narrow" panose="020B0606020202030204" pitchFamily="34" charset="0"/>
              </a:rPr>
              <a:t>Porovnání stávajícího a nového stavu</a:t>
            </a:r>
          </a:p>
        </p:txBody>
      </p:sp>
      <p:pic>
        <p:nvPicPr>
          <p:cNvPr id="3" name="Zástupný obsah 2">
            <a:extLst>
              <a:ext uri="{FF2B5EF4-FFF2-40B4-BE49-F238E27FC236}">
                <a16:creationId xmlns:a16="http://schemas.microsoft.com/office/drawing/2014/main" id="{AE25E0A8-3E25-4ADD-B736-2ABC5A33662E}"/>
              </a:ext>
            </a:extLst>
          </p:cNvPr>
          <p:cNvPicPr>
            <a:picLocks noGrp="1" noChangeAspect="1"/>
          </p:cNvPicPr>
          <p:nvPr>
            <p:ph idx="1"/>
          </p:nvPr>
        </p:nvPicPr>
        <p:blipFill>
          <a:blip r:embed="rId2"/>
          <a:stretch>
            <a:fillRect/>
          </a:stretch>
        </p:blipFill>
        <p:spPr>
          <a:xfrm>
            <a:off x="472993" y="694266"/>
            <a:ext cx="4971171" cy="5630333"/>
          </a:xfrm>
          <a:prstGeom prst="rect">
            <a:avLst/>
          </a:prstGeom>
        </p:spPr>
      </p:pic>
      <p:pic>
        <p:nvPicPr>
          <p:cNvPr id="4" name="Obrázek 3">
            <a:extLst>
              <a:ext uri="{FF2B5EF4-FFF2-40B4-BE49-F238E27FC236}">
                <a16:creationId xmlns:a16="http://schemas.microsoft.com/office/drawing/2014/main" id="{7212980A-ABEB-4F2D-88C7-D7442F166E17}"/>
              </a:ext>
            </a:extLst>
          </p:cNvPr>
          <p:cNvPicPr>
            <a:picLocks noChangeAspect="1"/>
          </p:cNvPicPr>
          <p:nvPr/>
        </p:nvPicPr>
        <p:blipFill>
          <a:blip r:embed="rId3"/>
          <a:stretch>
            <a:fillRect/>
          </a:stretch>
        </p:blipFill>
        <p:spPr>
          <a:xfrm>
            <a:off x="6356184" y="546847"/>
            <a:ext cx="4540415" cy="5921686"/>
          </a:xfrm>
          <a:prstGeom prst="rect">
            <a:avLst/>
          </a:prstGeom>
        </p:spPr>
      </p:pic>
    </p:spTree>
    <p:extLst>
      <p:ext uri="{BB962C8B-B14F-4D97-AF65-F5344CB8AC3E}">
        <p14:creationId xmlns:p14="http://schemas.microsoft.com/office/powerpoint/2010/main" val="2600891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obsah 7">
            <a:extLst>
              <a:ext uri="{FF2B5EF4-FFF2-40B4-BE49-F238E27FC236}">
                <a16:creationId xmlns:a16="http://schemas.microsoft.com/office/drawing/2014/main" id="{A8410838-62C9-4255-8C0F-404726FF7EEA}"/>
              </a:ext>
            </a:extLst>
          </p:cNvPr>
          <p:cNvPicPr>
            <a:picLocks noGrp="1" noChangeAspect="1"/>
          </p:cNvPicPr>
          <p:nvPr>
            <p:ph idx="1"/>
          </p:nvPr>
        </p:nvPicPr>
        <p:blipFill>
          <a:blip r:embed="rId2"/>
          <a:stretch>
            <a:fillRect/>
          </a:stretch>
        </p:blipFill>
        <p:spPr>
          <a:xfrm>
            <a:off x="6324600" y="499985"/>
            <a:ext cx="4258734" cy="6055764"/>
          </a:xfrm>
          <a:prstGeom prst="rect">
            <a:avLst/>
          </a:prstGeom>
        </p:spPr>
      </p:pic>
      <p:sp>
        <p:nvSpPr>
          <p:cNvPr id="2" name="Nadpis 1"/>
          <p:cNvSpPr>
            <a:spLocks noGrp="1"/>
          </p:cNvSpPr>
          <p:nvPr>
            <p:ph type="title"/>
          </p:nvPr>
        </p:nvSpPr>
        <p:spPr>
          <a:xfrm>
            <a:off x="3379690" y="109712"/>
            <a:ext cx="4145973" cy="434340"/>
          </a:xfrm>
        </p:spPr>
        <p:txBody>
          <a:bodyPr>
            <a:normAutofit fontScale="90000"/>
          </a:bodyPr>
          <a:lstStyle/>
          <a:p>
            <a:pPr algn="ctr"/>
            <a:r>
              <a:rPr lang="cs-CZ" sz="2000" dirty="0">
                <a:latin typeface="Arial Narrow" panose="020B0606020202030204" pitchFamily="34" charset="0"/>
              </a:rPr>
              <a:t>OBJEK JUGOSLÁVSKÁ 3</a:t>
            </a:r>
            <a:br>
              <a:rPr lang="cs-CZ" sz="2000" dirty="0">
                <a:latin typeface="Arial Narrow" panose="020B0606020202030204" pitchFamily="34" charset="0"/>
              </a:rPr>
            </a:br>
            <a:r>
              <a:rPr lang="cs-CZ" sz="2000" dirty="0">
                <a:latin typeface="Arial Narrow" panose="020B0606020202030204" pitchFamily="34" charset="0"/>
              </a:rPr>
              <a:t>Porovnání stávajícího a nového stavu</a:t>
            </a:r>
          </a:p>
        </p:txBody>
      </p:sp>
      <p:pic>
        <p:nvPicPr>
          <p:cNvPr id="7" name="Obrázek 6">
            <a:extLst>
              <a:ext uri="{FF2B5EF4-FFF2-40B4-BE49-F238E27FC236}">
                <a16:creationId xmlns:a16="http://schemas.microsoft.com/office/drawing/2014/main" id="{049CA193-5E7C-409A-AB78-4F4D1A35D14A}"/>
              </a:ext>
            </a:extLst>
          </p:cNvPr>
          <p:cNvPicPr>
            <a:picLocks noChangeAspect="1"/>
          </p:cNvPicPr>
          <p:nvPr/>
        </p:nvPicPr>
        <p:blipFill>
          <a:blip r:embed="rId3"/>
          <a:stretch>
            <a:fillRect/>
          </a:stretch>
        </p:blipFill>
        <p:spPr>
          <a:xfrm>
            <a:off x="845127" y="544052"/>
            <a:ext cx="4455006" cy="6011697"/>
          </a:xfrm>
          <a:prstGeom prst="rect">
            <a:avLst/>
          </a:prstGeom>
        </p:spPr>
      </p:pic>
    </p:spTree>
    <p:extLst>
      <p:ext uri="{BB962C8B-B14F-4D97-AF65-F5344CB8AC3E}">
        <p14:creationId xmlns:p14="http://schemas.microsoft.com/office/powerpoint/2010/main" val="3586212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5127" y="365760"/>
            <a:ext cx="10515600" cy="955040"/>
          </a:xfrm>
        </p:spPr>
        <p:txBody>
          <a:bodyPr>
            <a:normAutofit/>
          </a:bodyPr>
          <a:lstStyle/>
          <a:p>
            <a:r>
              <a:rPr lang="cs-CZ" dirty="0">
                <a:latin typeface="Arial Narrow" panose="020B0606020202030204" pitchFamily="34" charset="0"/>
              </a:rPr>
              <a:t>DOPLŃUJÍCÍ DOTAZY:</a:t>
            </a:r>
          </a:p>
        </p:txBody>
      </p:sp>
      <p:sp>
        <p:nvSpPr>
          <p:cNvPr id="3" name="Zástupný symbol pro obsah 2"/>
          <p:cNvSpPr>
            <a:spLocks noGrp="1"/>
          </p:cNvSpPr>
          <p:nvPr>
            <p:ph idx="1"/>
          </p:nvPr>
        </p:nvSpPr>
        <p:spPr>
          <a:xfrm>
            <a:off x="845127" y="1949974"/>
            <a:ext cx="10515600" cy="4324991"/>
          </a:xfrm>
        </p:spPr>
        <p:txBody>
          <a:bodyPr>
            <a:normAutofit/>
          </a:bodyPr>
          <a:lstStyle/>
          <a:p>
            <a:r>
              <a:rPr lang="cs-CZ" sz="3600" dirty="0">
                <a:latin typeface="Arial Narrow" panose="020B0606020202030204" pitchFamily="34" charset="0"/>
              </a:rPr>
              <a:t>Navržený způsob rekonstrukce stropu</a:t>
            </a:r>
          </a:p>
          <a:p>
            <a:pPr lvl="1"/>
            <a:r>
              <a:rPr lang="cs-CZ" dirty="0">
                <a:latin typeface="Arial Narrow" panose="020B0606020202030204" pitchFamily="34" charset="0"/>
              </a:rPr>
              <a:t>Zpevnění a ošetření stávajícího dřevěného stropu</a:t>
            </a:r>
          </a:p>
          <a:p>
            <a:pPr lvl="1"/>
            <a:r>
              <a:rPr lang="cs-CZ" dirty="0">
                <a:latin typeface="Arial Narrow" panose="020B0606020202030204" pitchFamily="34" charset="0"/>
              </a:rPr>
              <a:t>Kompletní výměna stávajícího dřevěného stropu za nový </a:t>
            </a:r>
            <a:r>
              <a:rPr lang="cs-CZ" dirty="0" err="1">
                <a:latin typeface="Arial Narrow" panose="020B0606020202030204" pitchFamily="34" charset="0"/>
              </a:rPr>
              <a:t>ocelbetonový</a:t>
            </a:r>
            <a:r>
              <a:rPr lang="cs-CZ" dirty="0">
                <a:latin typeface="Arial Narrow" panose="020B0606020202030204" pitchFamily="34" charset="0"/>
              </a:rPr>
              <a:t> strop</a:t>
            </a:r>
          </a:p>
          <a:p>
            <a:pPr marL="228600" lvl="1">
              <a:spcBef>
                <a:spcPts val="1000"/>
              </a:spcBef>
            </a:pPr>
            <a:r>
              <a:rPr lang="cs-CZ" sz="3600" dirty="0">
                <a:latin typeface="Arial Narrow" panose="020B0606020202030204" pitchFamily="34" charset="0"/>
              </a:rPr>
              <a:t>Návrh pro zvýšení parkovacích kapacit uvnitř vnitrobloku</a:t>
            </a:r>
            <a:endParaRPr lang="cs-CZ" sz="2800" dirty="0">
              <a:latin typeface="Arial Narrow" panose="020B0606020202030204" pitchFamily="34" charset="0"/>
            </a:endParaRPr>
          </a:p>
          <a:p>
            <a:pPr marL="685800" lvl="2">
              <a:spcBef>
                <a:spcPts val="1000"/>
              </a:spcBef>
            </a:pPr>
            <a:endParaRPr lang="cs-CZ" dirty="0"/>
          </a:p>
          <a:p>
            <a:pPr lvl="1"/>
            <a:endParaRPr lang="cs-CZ" dirty="0"/>
          </a:p>
        </p:txBody>
      </p:sp>
    </p:spTree>
    <p:extLst>
      <p:ext uri="{BB962C8B-B14F-4D97-AF65-F5344CB8AC3E}">
        <p14:creationId xmlns:p14="http://schemas.microsoft.com/office/powerpoint/2010/main" val="695356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45127" y="514350"/>
            <a:ext cx="10515600" cy="5665787"/>
          </a:xfrm>
        </p:spPr>
        <p:txBody>
          <a:bodyPr anchor="ctr">
            <a:normAutofit/>
          </a:bodyPr>
          <a:lstStyle/>
          <a:p>
            <a:pPr marL="0" indent="0" algn="ctr">
              <a:buNone/>
            </a:pPr>
            <a:r>
              <a:rPr lang="cs-CZ" sz="6600" dirty="0">
                <a:latin typeface="Arial Narrow" panose="020B0606020202030204" pitchFamily="34" charset="0"/>
              </a:rPr>
              <a:t>DĚKUJI ZA POZORNOST</a:t>
            </a:r>
          </a:p>
        </p:txBody>
      </p:sp>
    </p:spTree>
    <p:extLst>
      <p:ext uri="{BB962C8B-B14F-4D97-AF65-F5344CB8AC3E}">
        <p14:creationId xmlns:p14="http://schemas.microsoft.com/office/powerpoint/2010/main" val="1257350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5127" y="365760"/>
            <a:ext cx="10515600" cy="1082040"/>
          </a:xfrm>
        </p:spPr>
        <p:txBody>
          <a:bodyPr>
            <a:normAutofit/>
          </a:bodyPr>
          <a:lstStyle/>
          <a:p>
            <a:pPr algn="ctr"/>
            <a:r>
              <a:rPr lang="cs-CZ" sz="4800" b="1" u="sng" dirty="0">
                <a:latin typeface="Arial Narrow" panose="020B0606020202030204" pitchFamily="34" charset="0"/>
              </a:rPr>
              <a:t>Cíl práce</a:t>
            </a:r>
          </a:p>
        </p:txBody>
      </p:sp>
      <p:sp>
        <p:nvSpPr>
          <p:cNvPr id="3" name="Zástupný symbol pro obsah 2"/>
          <p:cNvSpPr>
            <a:spLocks noGrp="1"/>
          </p:cNvSpPr>
          <p:nvPr>
            <p:ph idx="1"/>
          </p:nvPr>
        </p:nvSpPr>
        <p:spPr>
          <a:xfrm>
            <a:off x="761999" y="1834093"/>
            <a:ext cx="11032068" cy="3423708"/>
          </a:xfrm>
        </p:spPr>
        <p:txBody>
          <a:bodyPr>
            <a:normAutofit/>
          </a:bodyPr>
          <a:lstStyle/>
          <a:p>
            <a:r>
              <a:rPr lang="cs-CZ" dirty="0">
                <a:latin typeface="Arial Narrow" panose="020B0606020202030204" pitchFamily="34" charset="0"/>
              </a:rPr>
              <a:t>Cílem práce je vytipovat lokalitu typu “brownfield“, zpracovat studii stávajícího stavu, navrhnout její vhodnou revitalizaci na úrovni projektové dokumentace. Ta bude zpracována na úrovni projektové dokumentace ke stavebnímu povolení, při čemž vybrané součásti budou dopracovány do vetší podrobnosti. </a:t>
            </a:r>
            <a:r>
              <a:rPr lang="cs-CZ" dirty="0" err="1">
                <a:latin typeface="Arial Narrow" panose="020B0606020202030204" pitchFamily="34" charset="0"/>
              </a:rPr>
              <a:t>Součáatí</a:t>
            </a:r>
            <a:r>
              <a:rPr lang="cs-CZ" dirty="0">
                <a:latin typeface="Arial Narrow" panose="020B0606020202030204" pitchFamily="34" charset="0"/>
              </a:rPr>
              <a:t> budou pouze vybrané části jednotlivých profesí – generel TZB a PBŘ.</a:t>
            </a:r>
          </a:p>
        </p:txBody>
      </p:sp>
    </p:spTree>
    <p:extLst>
      <p:ext uri="{BB962C8B-B14F-4D97-AF65-F5344CB8AC3E}">
        <p14:creationId xmlns:p14="http://schemas.microsoft.com/office/powerpoint/2010/main" val="1595771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u="sng" dirty="0">
                <a:latin typeface="Arial Narrow" panose="020B0606020202030204" pitchFamily="34" charset="0"/>
              </a:rPr>
              <a:t>První úvahy</a:t>
            </a:r>
          </a:p>
        </p:txBody>
      </p:sp>
      <p:sp>
        <p:nvSpPr>
          <p:cNvPr id="3" name="Zástupný symbol pro obsah 2"/>
          <p:cNvSpPr>
            <a:spLocks noGrp="1"/>
          </p:cNvSpPr>
          <p:nvPr>
            <p:ph idx="1"/>
          </p:nvPr>
        </p:nvSpPr>
        <p:spPr/>
        <p:txBody>
          <a:bodyPr>
            <a:normAutofit lnSpcReduction="10000"/>
          </a:bodyPr>
          <a:lstStyle/>
          <a:p>
            <a:r>
              <a:rPr lang="cs-CZ" sz="3200" dirty="0">
                <a:latin typeface="Arial Narrow" panose="020B0606020202030204" pitchFamily="34" charset="0"/>
              </a:rPr>
              <a:t>Definice pojmu „brownfield“</a:t>
            </a:r>
          </a:p>
          <a:p>
            <a:r>
              <a:rPr lang="cs-CZ" sz="3200" dirty="0">
                <a:latin typeface="Arial Narrow" panose="020B0606020202030204" pitchFamily="34" charset="0"/>
              </a:rPr>
              <a:t>Volba lokality</a:t>
            </a:r>
          </a:p>
          <a:p>
            <a:r>
              <a:rPr lang="cs-CZ" sz="3200" dirty="0">
                <a:latin typeface="Arial Narrow" panose="020B0606020202030204" pitchFamily="34" charset="0"/>
              </a:rPr>
              <a:t>Historický vývoj bytových domů</a:t>
            </a:r>
          </a:p>
          <a:p>
            <a:r>
              <a:rPr lang="cs-CZ" sz="3200" dirty="0">
                <a:latin typeface="Arial Narrow" panose="020B0606020202030204" pitchFamily="34" charset="0"/>
              </a:rPr>
              <a:t>Dispoziční uspořádání stávajících objektů</a:t>
            </a:r>
          </a:p>
          <a:p>
            <a:r>
              <a:rPr lang="cs-CZ" sz="3200" dirty="0">
                <a:latin typeface="Arial Narrow" panose="020B0606020202030204" pitchFamily="34" charset="0"/>
              </a:rPr>
              <a:t>Nové využití obou bytových domů</a:t>
            </a:r>
          </a:p>
          <a:p>
            <a:r>
              <a:rPr lang="cs-CZ" sz="3200" dirty="0">
                <a:latin typeface="Arial Narrow" panose="020B0606020202030204" pitchFamily="34" charset="0"/>
              </a:rPr>
              <a:t>Využití části objektu pro komerční účely</a:t>
            </a:r>
          </a:p>
          <a:p>
            <a:r>
              <a:rPr lang="cs-CZ" sz="3200" dirty="0">
                <a:latin typeface="Arial Narrow" panose="020B0606020202030204" pitchFamily="34" charset="0"/>
              </a:rPr>
              <a:t>Zvýšení parkovacích kapacit</a:t>
            </a:r>
          </a:p>
          <a:p>
            <a:pPr marL="0" indent="0">
              <a:buNone/>
            </a:pPr>
            <a:r>
              <a:rPr lang="cs-CZ" dirty="0"/>
              <a:t> </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2209800"/>
            <a:ext cx="2876550" cy="3835400"/>
          </a:xfrm>
          <a:prstGeom prst="rect">
            <a:avLst/>
          </a:prstGeom>
        </p:spPr>
      </p:pic>
    </p:spTree>
    <p:extLst>
      <p:ext uri="{BB962C8B-B14F-4D97-AF65-F5344CB8AC3E}">
        <p14:creationId xmlns:p14="http://schemas.microsoft.com/office/powerpoint/2010/main" val="69389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34893" y="191891"/>
            <a:ext cx="10515600" cy="600075"/>
          </a:xfrm>
        </p:spPr>
        <p:txBody>
          <a:bodyPr>
            <a:normAutofit/>
          </a:bodyPr>
          <a:lstStyle/>
          <a:p>
            <a:r>
              <a:rPr lang="cs-CZ" sz="3600" dirty="0">
                <a:latin typeface="Arial Narrow" panose="020B0606020202030204" pitchFamily="34" charset="0"/>
              </a:rPr>
              <a:t>LOKALITA</a:t>
            </a:r>
          </a:p>
        </p:txBody>
      </p:sp>
      <p:sp>
        <p:nvSpPr>
          <p:cNvPr id="7" name="Zástupný obsah 6">
            <a:extLst>
              <a:ext uri="{FF2B5EF4-FFF2-40B4-BE49-F238E27FC236}">
                <a16:creationId xmlns:a16="http://schemas.microsoft.com/office/drawing/2014/main" id="{4F4CE969-01C5-49A6-9FE6-9E1AB73C4754}"/>
              </a:ext>
            </a:extLst>
          </p:cNvPr>
          <p:cNvSpPr>
            <a:spLocks noGrp="1"/>
          </p:cNvSpPr>
          <p:nvPr>
            <p:ph idx="1"/>
          </p:nvPr>
        </p:nvSpPr>
        <p:spPr/>
        <p:txBody>
          <a:bodyPr/>
          <a:lstStyle/>
          <a:p>
            <a:endParaRPr lang="cs-CZ" dirty="0"/>
          </a:p>
        </p:txBody>
      </p:sp>
      <p:pic>
        <p:nvPicPr>
          <p:cNvPr id="11" name="Obrázek 10">
            <a:extLst>
              <a:ext uri="{FF2B5EF4-FFF2-40B4-BE49-F238E27FC236}">
                <a16:creationId xmlns:a16="http://schemas.microsoft.com/office/drawing/2014/main" id="{DD3DDA6A-1090-4BD5-9F6C-843209A6DA51}"/>
              </a:ext>
            </a:extLst>
          </p:cNvPr>
          <p:cNvPicPr>
            <a:picLocks noChangeAspect="1"/>
          </p:cNvPicPr>
          <p:nvPr/>
        </p:nvPicPr>
        <p:blipFill>
          <a:blip r:embed="rId2"/>
          <a:stretch>
            <a:fillRect/>
          </a:stretch>
        </p:blipFill>
        <p:spPr>
          <a:xfrm>
            <a:off x="1435509" y="677864"/>
            <a:ext cx="9136697" cy="5853566"/>
          </a:xfrm>
          <a:prstGeom prst="rect">
            <a:avLst/>
          </a:prstGeom>
        </p:spPr>
      </p:pic>
    </p:spTree>
    <p:extLst>
      <p:ext uri="{BB962C8B-B14F-4D97-AF65-F5344CB8AC3E}">
        <p14:creationId xmlns:p14="http://schemas.microsoft.com/office/powerpoint/2010/main" val="2782079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796" y="209550"/>
            <a:ext cx="10515600" cy="600075"/>
          </a:xfrm>
        </p:spPr>
        <p:txBody>
          <a:bodyPr>
            <a:normAutofit/>
          </a:bodyPr>
          <a:lstStyle/>
          <a:p>
            <a:r>
              <a:rPr lang="cs-CZ" sz="3600" dirty="0">
                <a:latin typeface="Arial Narrow" panose="020B0606020202030204" pitchFamily="34" charset="0"/>
              </a:rPr>
              <a:t>SITUACE</a:t>
            </a:r>
          </a:p>
        </p:txBody>
      </p:sp>
      <p:pic>
        <p:nvPicPr>
          <p:cNvPr id="5" name="Zástupný obsah 4">
            <a:extLst>
              <a:ext uri="{FF2B5EF4-FFF2-40B4-BE49-F238E27FC236}">
                <a16:creationId xmlns:a16="http://schemas.microsoft.com/office/drawing/2014/main" id="{DCB9A915-B0DD-404C-ABA0-CE03D26C9B6F}"/>
              </a:ext>
            </a:extLst>
          </p:cNvPr>
          <p:cNvPicPr>
            <a:picLocks noGrp="1" noChangeAspect="1"/>
          </p:cNvPicPr>
          <p:nvPr>
            <p:ph idx="1"/>
          </p:nvPr>
        </p:nvPicPr>
        <p:blipFill>
          <a:blip r:embed="rId2"/>
          <a:stretch>
            <a:fillRect/>
          </a:stretch>
        </p:blipFill>
        <p:spPr>
          <a:xfrm>
            <a:off x="2556933" y="458543"/>
            <a:ext cx="7230534" cy="6189907"/>
          </a:xfrm>
          <a:prstGeom prst="rect">
            <a:avLst/>
          </a:prstGeom>
        </p:spPr>
      </p:pic>
    </p:spTree>
    <p:extLst>
      <p:ext uri="{BB962C8B-B14F-4D97-AF65-F5344CB8AC3E}">
        <p14:creationId xmlns:p14="http://schemas.microsoft.com/office/powerpoint/2010/main" val="1896790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07422" y="121076"/>
            <a:ext cx="4145973" cy="434340"/>
          </a:xfrm>
        </p:spPr>
        <p:txBody>
          <a:bodyPr>
            <a:normAutofit/>
          </a:bodyPr>
          <a:lstStyle/>
          <a:p>
            <a:r>
              <a:rPr lang="cs-CZ" sz="2000" dirty="0">
                <a:latin typeface="Arial Narrow" panose="020B0606020202030204" pitchFamily="34" charset="0"/>
              </a:rPr>
              <a:t>Půdorys 1. PP</a:t>
            </a:r>
          </a:p>
        </p:txBody>
      </p:sp>
      <p:sp>
        <p:nvSpPr>
          <p:cNvPr id="6" name="Nadpis 1"/>
          <p:cNvSpPr txBox="1">
            <a:spLocks/>
          </p:cNvSpPr>
          <p:nvPr/>
        </p:nvSpPr>
        <p:spPr>
          <a:xfrm>
            <a:off x="6341052" y="121214"/>
            <a:ext cx="4145973" cy="434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2000" dirty="0">
                <a:latin typeface="Arial Narrow" panose="020B0606020202030204" pitchFamily="34" charset="0"/>
              </a:rPr>
              <a:t>Půdorys 1.NP + společný vnitroblok </a:t>
            </a:r>
          </a:p>
        </p:txBody>
      </p:sp>
      <p:pic>
        <p:nvPicPr>
          <p:cNvPr id="7" name="Zástupný obsah 6">
            <a:extLst>
              <a:ext uri="{FF2B5EF4-FFF2-40B4-BE49-F238E27FC236}">
                <a16:creationId xmlns:a16="http://schemas.microsoft.com/office/drawing/2014/main" id="{682E9D39-B969-4476-BEB4-579489318F98}"/>
              </a:ext>
            </a:extLst>
          </p:cNvPr>
          <p:cNvPicPr>
            <a:picLocks noGrp="1" noChangeAspect="1"/>
          </p:cNvPicPr>
          <p:nvPr>
            <p:ph idx="1"/>
          </p:nvPr>
        </p:nvPicPr>
        <p:blipFill>
          <a:blip r:embed="rId2"/>
          <a:stretch>
            <a:fillRect/>
          </a:stretch>
        </p:blipFill>
        <p:spPr>
          <a:xfrm>
            <a:off x="907422" y="555554"/>
            <a:ext cx="4773711" cy="6181370"/>
          </a:xfrm>
          <a:prstGeom prst="rect">
            <a:avLst/>
          </a:prstGeom>
        </p:spPr>
      </p:pic>
      <p:pic>
        <p:nvPicPr>
          <p:cNvPr id="11" name="Obrázek 10">
            <a:extLst>
              <a:ext uri="{FF2B5EF4-FFF2-40B4-BE49-F238E27FC236}">
                <a16:creationId xmlns:a16="http://schemas.microsoft.com/office/drawing/2014/main" id="{901594B3-813F-4990-8B8B-D71E61124A29}"/>
              </a:ext>
            </a:extLst>
          </p:cNvPr>
          <p:cNvPicPr>
            <a:picLocks noChangeAspect="1"/>
          </p:cNvPicPr>
          <p:nvPr/>
        </p:nvPicPr>
        <p:blipFill>
          <a:blip r:embed="rId3"/>
          <a:stretch>
            <a:fillRect/>
          </a:stretch>
        </p:blipFill>
        <p:spPr>
          <a:xfrm>
            <a:off x="6202892" y="555416"/>
            <a:ext cx="4773711" cy="6154663"/>
          </a:xfrm>
          <a:prstGeom prst="rect">
            <a:avLst/>
          </a:prstGeom>
        </p:spPr>
      </p:pic>
    </p:spTree>
    <p:extLst>
      <p:ext uri="{BB962C8B-B14F-4D97-AF65-F5344CB8AC3E}">
        <p14:creationId xmlns:p14="http://schemas.microsoft.com/office/powerpoint/2010/main" val="2604664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07422" y="121076"/>
            <a:ext cx="4145973" cy="434340"/>
          </a:xfrm>
        </p:spPr>
        <p:txBody>
          <a:bodyPr>
            <a:normAutofit/>
          </a:bodyPr>
          <a:lstStyle/>
          <a:p>
            <a:r>
              <a:rPr lang="cs-CZ" sz="2000" dirty="0">
                <a:latin typeface="Arial Narrow" panose="020B0606020202030204" pitchFamily="34" charset="0"/>
              </a:rPr>
              <a:t>Půdorys 2. NP</a:t>
            </a:r>
          </a:p>
        </p:txBody>
      </p:sp>
      <p:sp>
        <p:nvSpPr>
          <p:cNvPr id="6" name="Nadpis 1"/>
          <p:cNvSpPr txBox="1">
            <a:spLocks/>
          </p:cNvSpPr>
          <p:nvPr/>
        </p:nvSpPr>
        <p:spPr>
          <a:xfrm>
            <a:off x="6341052" y="121214"/>
            <a:ext cx="4145973" cy="434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2000" dirty="0">
                <a:latin typeface="Arial Narrow" panose="020B0606020202030204" pitchFamily="34" charset="0"/>
              </a:rPr>
              <a:t>Půdorys 3.NP – 6.NP</a:t>
            </a:r>
          </a:p>
        </p:txBody>
      </p:sp>
      <p:sp>
        <p:nvSpPr>
          <p:cNvPr id="5" name="Zástupný obsah 4">
            <a:extLst>
              <a:ext uri="{FF2B5EF4-FFF2-40B4-BE49-F238E27FC236}">
                <a16:creationId xmlns:a16="http://schemas.microsoft.com/office/drawing/2014/main" id="{A6A31101-32E7-45D0-8177-0F322F03F56B}"/>
              </a:ext>
            </a:extLst>
          </p:cNvPr>
          <p:cNvSpPr>
            <a:spLocks noGrp="1"/>
          </p:cNvSpPr>
          <p:nvPr>
            <p:ph idx="1"/>
          </p:nvPr>
        </p:nvSpPr>
        <p:spPr/>
        <p:txBody>
          <a:bodyPr/>
          <a:lstStyle/>
          <a:p>
            <a:endParaRPr lang="cs-CZ" dirty="0"/>
          </a:p>
        </p:txBody>
      </p:sp>
      <p:pic>
        <p:nvPicPr>
          <p:cNvPr id="8" name="Obrázek 7">
            <a:extLst>
              <a:ext uri="{FF2B5EF4-FFF2-40B4-BE49-F238E27FC236}">
                <a16:creationId xmlns:a16="http://schemas.microsoft.com/office/drawing/2014/main" id="{74F5459E-9E42-4278-BEA5-4F8AE356A22B}"/>
              </a:ext>
            </a:extLst>
          </p:cNvPr>
          <p:cNvPicPr>
            <a:picLocks noChangeAspect="1"/>
          </p:cNvPicPr>
          <p:nvPr/>
        </p:nvPicPr>
        <p:blipFill>
          <a:blip r:embed="rId2"/>
          <a:stretch>
            <a:fillRect/>
          </a:stretch>
        </p:blipFill>
        <p:spPr>
          <a:xfrm>
            <a:off x="577222" y="525330"/>
            <a:ext cx="4663645" cy="6151932"/>
          </a:xfrm>
          <a:prstGeom prst="rect">
            <a:avLst/>
          </a:prstGeom>
        </p:spPr>
      </p:pic>
      <p:pic>
        <p:nvPicPr>
          <p:cNvPr id="9" name="Obrázek 8">
            <a:extLst>
              <a:ext uri="{FF2B5EF4-FFF2-40B4-BE49-F238E27FC236}">
                <a16:creationId xmlns:a16="http://schemas.microsoft.com/office/drawing/2014/main" id="{D5391770-EB02-4BC0-AF3C-64C3D0E4478B}"/>
              </a:ext>
            </a:extLst>
          </p:cNvPr>
          <p:cNvPicPr>
            <a:picLocks noChangeAspect="1"/>
          </p:cNvPicPr>
          <p:nvPr/>
        </p:nvPicPr>
        <p:blipFill>
          <a:blip r:embed="rId3"/>
          <a:stretch>
            <a:fillRect/>
          </a:stretch>
        </p:blipFill>
        <p:spPr>
          <a:xfrm>
            <a:off x="6153580" y="465090"/>
            <a:ext cx="4751487" cy="6206433"/>
          </a:xfrm>
          <a:prstGeom prst="rect">
            <a:avLst/>
          </a:prstGeom>
        </p:spPr>
      </p:pic>
    </p:spTree>
    <p:extLst>
      <p:ext uri="{BB962C8B-B14F-4D97-AF65-F5344CB8AC3E}">
        <p14:creationId xmlns:p14="http://schemas.microsoft.com/office/powerpoint/2010/main" val="3770220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26356" y="88778"/>
            <a:ext cx="4145973" cy="434340"/>
          </a:xfrm>
        </p:spPr>
        <p:txBody>
          <a:bodyPr>
            <a:normAutofit/>
          </a:bodyPr>
          <a:lstStyle/>
          <a:p>
            <a:r>
              <a:rPr lang="cs-CZ" sz="2000" dirty="0">
                <a:latin typeface="Arial Narrow" panose="020B0606020202030204" pitchFamily="34" charset="0"/>
              </a:rPr>
              <a:t>Půdorys střechy</a:t>
            </a:r>
          </a:p>
        </p:txBody>
      </p:sp>
      <p:pic>
        <p:nvPicPr>
          <p:cNvPr id="3" name="Zástupný obsah 2">
            <a:extLst>
              <a:ext uri="{FF2B5EF4-FFF2-40B4-BE49-F238E27FC236}">
                <a16:creationId xmlns:a16="http://schemas.microsoft.com/office/drawing/2014/main" id="{A4F35573-7592-48F9-8647-5D5F5B231E2B}"/>
              </a:ext>
            </a:extLst>
          </p:cNvPr>
          <p:cNvPicPr>
            <a:picLocks noGrp="1" noChangeAspect="1"/>
          </p:cNvPicPr>
          <p:nvPr>
            <p:ph idx="1"/>
          </p:nvPr>
        </p:nvPicPr>
        <p:blipFill>
          <a:blip r:embed="rId2"/>
          <a:stretch>
            <a:fillRect/>
          </a:stretch>
        </p:blipFill>
        <p:spPr>
          <a:xfrm>
            <a:off x="2650066" y="403297"/>
            <a:ext cx="5308601" cy="6365926"/>
          </a:xfrm>
          <a:prstGeom prst="rect">
            <a:avLst/>
          </a:prstGeom>
        </p:spPr>
      </p:pic>
    </p:spTree>
    <p:extLst>
      <p:ext uri="{BB962C8B-B14F-4D97-AF65-F5344CB8AC3E}">
        <p14:creationId xmlns:p14="http://schemas.microsoft.com/office/powerpoint/2010/main" val="4232864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379690" y="109712"/>
            <a:ext cx="4145973" cy="434340"/>
          </a:xfrm>
        </p:spPr>
        <p:txBody>
          <a:bodyPr>
            <a:normAutofit/>
          </a:bodyPr>
          <a:lstStyle/>
          <a:p>
            <a:r>
              <a:rPr lang="cs-CZ" sz="2000" dirty="0">
                <a:latin typeface="Arial Narrow" panose="020B0606020202030204" pitchFamily="34" charset="0"/>
              </a:rPr>
              <a:t>PŘÍČNÝ ŘEZ OBJEKTY + VNITROBLOK</a:t>
            </a:r>
          </a:p>
        </p:txBody>
      </p:sp>
      <p:sp>
        <p:nvSpPr>
          <p:cNvPr id="5" name="Zástupný obsah 4">
            <a:extLst>
              <a:ext uri="{FF2B5EF4-FFF2-40B4-BE49-F238E27FC236}">
                <a16:creationId xmlns:a16="http://schemas.microsoft.com/office/drawing/2014/main" id="{F4AE14F5-5909-4A25-9AA5-7DB259BDD2CD}"/>
              </a:ext>
            </a:extLst>
          </p:cNvPr>
          <p:cNvSpPr>
            <a:spLocks noGrp="1"/>
          </p:cNvSpPr>
          <p:nvPr>
            <p:ph idx="1"/>
          </p:nvPr>
        </p:nvSpPr>
        <p:spPr/>
        <p:txBody>
          <a:bodyPr/>
          <a:lstStyle/>
          <a:p>
            <a:endParaRPr lang="cs-CZ" dirty="0"/>
          </a:p>
        </p:txBody>
      </p:sp>
      <p:pic>
        <p:nvPicPr>
          <p:cNvPr id="6" name="Obrázek 5">
            <a:extLst>
              <a:ext uri="{FF2B5EF4-FFF2-40B4-BE49-F238E27FC236}">
                <a16:creationId xmlns:a16="http://schemas.microsoft.com/office/drawing/2014/main" id="{52380C9B-99C3-4978-A995-800908C319E9}"/>
              </a:ext>
            </a:extLst>
          </p:cNvPr>
          <p:cNvPicPr>
            <a:picLocks noChangeAspect="1"/>
          </p:cNvPicPr>
          <p:nvPr/>
        </p:nvPicPr>
        <p:blipFill>
          <a:blip r:embed="rId2"/>
          <a:stretch>
            <a:fillRect/>
          </a:stretch>
        </p:blipFill>
        <p:spPr>
          <a:xfrm>
            <a:off x="1169765" y="523118"/>
            <a:ext cx="9124335" cy="6263148"/>
          </a:xfrm>
          <a:prstGeom prst="rect">
            <a:avLst/>
          </a:prstGeom>
        </p:spPr>
      </p:pic>
    </p:spTree>
    <p:extLst>
      <p:ext uri="{BB962C8B-B14F-4D97-AF65-F5344CB8AC3E}">
        <p14:creationId xmlns:p14="http://schemas.microsoft.com/office/powerpoint/2010/main" val="1687746932"/>
      </p:ext>
    </p:extLst>
  </p:cSld>
  <p:clrMapOvr>
    <a:masterClrMapping/>
  </p:clrMapOvr>
</p:sld>
</file>

<file path=ppt/theme/theme1.xml><?xml version="1.0" encoding="utf-8"?>
<a:theme xmlns:a="http://schemas.openxmlformats.org/drawingml/2006/main" name="HDOfficeLightV0">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TM02892315[[fn=Stébla]]</Template>
  <TotalTime>1887</TotalTime>
  <Words>219</Words>
  <Application>Microsoft Office PowerPoint</Application>
  <PresentationFormat>Širokoúhlá obrazovka</PresentationFormat>
  <Paragraphs>33</Paragraphs>
  <Slides>13</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13</vt:i4>
      </vt:variant>
    </vt:vector>
  </HeadingPairs>
  <TitlesOfParts>
    <vt:vector size="18" baseType="lpstr">
      <vt:lpstr>Arial Narrow</vt:lpstr>
      <vt:lpstr>Calibri</vt:lpstr>
      <vt:lpstr>Calibri Light</vt:lpstr>
      <vt:lpstr>Wingdings 2</vt:lpstr>
      <vt:lpstr>HDOfficeLightV0</vt:lpstr>
      <vt:lpstr>Rekonstrukce dvou bytových domu v Praze 2 - Vinohrady</vt:lpstr>
      <vt:lpstr>Cíl práce</vt:lpstr>
      <vt:lpstr>První úvahy</vt:lpstr>
      <vt:lpstr>LOKALITA</vt:lpstr>
      <vt:lpstr>SITUACE</vt:lpstr>
      <vt:lpstr>Půdorys 1. PP</vt:lpstr>
      <vt:lpstr>Půdorys 2. NP</vt:lpstr>
      <vt:lpstr>Půdorys střechy</vt:lpstr>
      <vt:lpstr>PŘÍČNÝ ŘEZ OBJEKTY + VNITROBLOK</vt:lpstr>
      <vt:lpstr>OBJEK VOCELOVA 4 Porovnání stávajícího a nového stavu</vt:lpstr>
      <vt:lpstr>OBJEK JUGOSLÁVSKÁ 3 Porovnání stávajícího a nového stavu</vt:lpstr>
      <vt:lpstr>DOPLŃUJÍCÍ DOTAZY:</vt:lpstr>
      <vt:lpstr>Prezentace aplikace PowerPoint</vt:lpstr>
    </vt:vector>
  </TitlesOfParts>
  <Company>Metrostav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Lacina Vojtěch</dc:creator>
  <cp:lastModifiedBy>Vojtěch Lacina</cp:lastModifiedBy>
  <cp:revision>47</cp:revision>
  <dcterms:created xsi:type="dcterms:W3CDTF">2017-01-30T14:06:24Z</dcterms:created>
  <dcterms:modified xsi:type="dcterms:W3CDTF">2020-06-10T20:36:24Z</dcterms:modified>
</cp:coreProperties>
</file>