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81" r:id="rId3"/>
    <p:sldId id="257" r:id="rId4"/>
    <p:sldId id="282" r:id="rId5"/>
    <p:sldId id="258" r:id="rId6"/>
    <p:sldId id="283" r:id="rId7"/>
    <p:sldId id="284" r:id="rId8"/>
    <p:sldId id="285" r:id="rId9"/>
    <p:sldId id="286" r:id="rId10"/>
    <p:sldId id="287" r:id="rId11"/>
    <p:sldId id="296" r:id="rId12"/>
    <p:sldId id="268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8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32D74F-6B66-42C3-9EDE-094DF328AF84}" type="datetimeFigureOut">
              <a:rPr lang="cs-CZ"/>
              <a:pPr>
                <a:defRPr/>
              </a:pPr>
              <a:t>10.06.2020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8B2830-AD16-4A93-80BA-C16284237A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/>
              <a:t> </a:t>
            </a:r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F670E2-9B62-4F30-A6A1-DF5FA2884C9B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5EAFBB-89FA-497B-96D2-50AD9F17841F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A62F1C-06A2-4E23-94F2-70A35CB86C83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1DDA18-61E9-406C-9CC9-E370CC8FEC4A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440881-9F11-4812-A622-AE7F20C97AFA}" type="slidenum">
              <a:rPr lang="cs-CZ" altLang="cs-CZ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cs-CZ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92E6-4B5E-4A83-AC14-328BB6B91A5E}" type="datetimeFigureOut">
              <a:rPr lang="cs-CZ"/>
              <a:pPr>
                <a:defRPr/>
              </a:pPr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9CF9-5CEF-4E69-861D-D8DCD22863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7340-C5DB-4286-8A62-3FFF63F03C59}" type="datetimeFigureOut">
              <a:rPr lang="cs-CZ"/>
              <a:pPr>
                <a:defRPr/>
              </a:pPr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C50E-99CC-4D31-98E4-324893A884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B2E0-C6DD-438E-B150-EEBF4AB80116}" type="datetimeFigureOut">
              <a:rPr lang="cs-CZ"/>
              <a:pPr>
                <a:defRPr/>
              </a:pPr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E8563-CE19-4282-8463-F5C3ADD6B5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319E-0557-46BD-AE9B-F8EA26DB7FB4}" type="datetimeFigureOut">
              <a:rPr lang="cs-CZ"/>
              <a:pPr>
                <a:defRPr/>
              </a:pPr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0B3F-9CA5-4C7A-A6B5-1DE4EE388D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4229-7095-440B-936A-C38B28516E0C}" type="datetimeFigureOut">
              <a:rPr lang="cs-CZ"/>
              <a:pPr>
                <a:defRPr/>
              </a:pPr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F550-5FC8-4DAF-82E0-5E1F95A6BF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55D3-E177-4BB3-B1AF-E0E431DACE8B}" type="datetimeFigureOut">
              <a:rPr lang="cs-CZ"/>
              <a:pPr>
                <a:defRPr/>
              </a:pPr>
              <a:t>10.06.2020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A96A-DD6A-44AF-81E6-5E976451BD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F0D34-2CC7-4EEF-9181-138E0E36998F}" type="datetimeFigureOut">
              <a:rPr lang="cs-CZ"/>
              <a:pPr>
                <a:defRPr/>
              </a:pPr>
              <a:t>10.06.2020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3AFF-DF09-4E02-8C2F-298D82A5A5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F50A-67AB-4215-B7EF-C6C817DF1AF0}" type="datetimeFigureOut">
              <a:rPr lang="cs-CZ"/>
              <a:pPr>
                <a:defRPr/>
              </a:pPr>
              <a:t>10.06.2020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7952E-B484-4B23-9D87-39E415132A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45290-E5D5-48B5-B1A7-D7E81D1AFF33}" type="datetimeFigureOut">
              <a:rPr lang="cs-CZ"/>
              <a:pPr>
                <a:defRPr/>
              </a:pPr>
              <a:t>10.06.2020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01C2-7BA6-4245-B26B-304FF95282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8B7E-E349-4F68-BE0B-24CCD643F2CD}" type="datetimeFigureOut">
              <a:rPr lang="cs-CZ"/>
              <a:pPr>
                <a:defRPr/>
              </a:pPr>
              <a:t>10.06.2020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BC7D1-14EA-470A-8687-FB9BA6AB5C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26E2-BDA8-4964-90D5-A412705354AB}" type="datetimeFigureOut">
              <a:rPr lang="cs-CZ"/>
              <a:pPr>
                <a:defRPr/>
              </a:pPr>
              <a:t>10.06.2020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476F-EC1E-4718-98D1-9B510F7179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58ED5"/>
            </a:gs>
            <a:gs pos="83000">
              <a:srgbClr val="D4DEFF"/>
            </a:gs>
            <a:gs pos="100000">
              <a:srgbClr val="F2F2F2"/>
            </a:gs>
            <a:gs pos="100000">
              <a:srgbClr val="96AB94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ECCAE6-D9BA-4339-84DE-4E916074205E}" type="datetimeFigureOut">
              <a:rPr lang="cs-CZ"/>
              <a:pPr>
                <a:defRPr/>
              </a:pPr>
              <a:t>10.06.2020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713DF-91B8-495E-B5D5-E99945A07F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2" cstate="print">
            <a:lum bright="61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7813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600" b="1" u="sng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KOMPLEXNÍ NÁVRH STŘEŠNÍ KONSTRUKCE BYTOVÉHO DOMU</a:t>
            </a:r>
            <a:endParaRPr lang="cs-CZ" sz="3600" b="1" u="sng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5417319"/>
            <a:ext cx="8064500" cy="1440681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Vedoucí diplomové práce: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Ing.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Plachý, </a:t>
            </a:r>
            <a:r>
              <a:rPr lang="cs-CZ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Ph.D</a:t>
            </a:r>
            <a:endParaRPr lang="cs-C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Autor diplomové práce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Bc. Martin Večeřa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Datum:				6/2020</a:t>
            </a:r>
            <a:endParaRPr lang="cs-CZ" sz="2000" dirty="0"/>
          </a:p>
        </p:txBody>
      </p:sp>
      <p:sp>
        <p:nvSpPr>
          <p:cNvPr id="2052" name="Obdélník 5"/>
          <p:cNvSpPr>
            <a:spLocks noChangeArrowheads="1"/>
          </p:cNvSpPr>
          <p:nvPr/>
        </p:nvSpPr>
        <p:spPr bwMode="auto">
          <a:xfrm>
            <a:off x="1979613" y="517525"/>
            <a:ext cx="6048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dirty="0">
                <a:solidFill>
                  <a:schemeClr val="bg1"/>
                </a:solidFill>
              </a:rPr>
              <a:t>VYSOKÁ ŠKOLA TECHNICKÁ A EKONOMICKÁ</a:t>
            </a:r>
          </a:p>
          <a:p>
            <a:r>
              <a:rPr lang="cs-CZ" altLang="cs-CZ" sz="2000" b="1" dirty="0">
                <a:solidFill>
                  <a:schemeClr val="bg1"/>
                </a:solidFill>
              </a:rPr>
              <a:t>V ČESKÝCH BUDĚJOVICÍCH</a:t>
            </a:r>
            <a:endParaRPr lang="cs-CZ" altLang="cs-CZ" sz="500" b="1" dirty="0">
              <a:solidFill>
                <a:schemeClr val="bg1"/>
              </a:solidFill>
            </a:endParaRPr>
          </a:p>
          <a:p>
            <a:endParaRPr lang="cs-CZ" altLang="cs-CZ" sz="600" b="1" dirty="0">
              <a:solidFill>
                <a:schemeClr val="bg1"/>
              </a:solidFill>
            </a:endParaRPr>
          </a:p>
          <a:p>
            <a:endParaRPr lang="cs-CZ" altLang="cs-CZ" sz="600" b="1" dirty="0">
              <a:solidFill>
                <a:schemeClr val="bg1"/>
              </a:solidFill>
            </a:endParaRPr>
          </a:p>
          <a:p>
            <a:r>
              <a:rPr lang="cs-CZ" altLang="cs-CZ" sz="1400" dirty="0">
                <a:solidFill>
                  <a:schemeClr val="bg1"/>
                </a:solidFill>
              </a:rPr>
              <a:t>TECHNICKO-TECHNOLOGICKÝ ÚSTAV</a:t>
            </a:r>
          </a:p>
        </p:txBody>
      </p:sp>
      <p:pic>
        <p:nvPicPr>
          <p:cNvPr id="2053" name="Obrázek 0" descr="VSTE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404813"/>
            <a:ext cx="12414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3" cstate="print">
            <a:lum bright="82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1266" name="Nadpis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MULTIKRITERIÁLNÍ ANALÝZA  HODNOCENÍ VÝSLEDKŮ</a:t>
            </a:r>
            <a:endParaRPr lang="cs-CZ" altLang="cs-CZ" sz="40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5" y="1844823"/>
          <a:ext cx="7992886" cy="4104458"/>
        </p:xfrm>
        <a:graphic>
          <a:graphicData uri="http://schemas.openxmlformats.org/drawingml/2006/table">
            <a:tbl>
              <a:tblPr/>
              <a:tblGrid>
                <a:gridCol w="1344066"/>
                <a:gridCol w="1344066"/>
                <a:gridCol w="1736903"/>
                <a:gridCol w="1344066"/>
                <a:gridCol w="2223785"/>
              </a:tblGrid>
              <a:tr h="823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Alternativa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Cena provedení střešní konstrukce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Tepelně technické vlastnosti konstrukce – Součinitel prostupu </a:t>
                      </a:r>
                      <a:r>
                        <a:rPr lang="cs-CZ" sz="11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tepla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Časová náročnost na provedení </a:t>
                      </a:r>
                      <a:r>
                        <a:rPr lang="cs-CZ" sz="11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konstrukce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Součet hodnocení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Váha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x 4 = </a:t>
                      </a: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 x 3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x 2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24+4,5+6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34,5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x 4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 x 3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x 2 = </a:t>
                      </a: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20+4,5+6 = </a:t>
                      </a: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30,5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x 4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x 3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x 2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4+12+2 =</a:t>
                      </a: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18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x 4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x 3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x 2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8+6+2 = </a:t>
                      </a: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x 4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7,5 x 3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22,5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x 2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12+22,5+4 = </a:t>
                      </a: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38,5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x 4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7,5 x 3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22,5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x 2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16+22,5+4 = </a:t>
                      </a: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42,5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x 4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4,5 x 3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13,5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x 2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32+13,5+8 = </a:t>
                      </a: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53,5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x 4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4,5 x 3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13,5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x 2 = </a:t>
                      </a:r>
                      <a:r>
                        <a:rPr lang="cs-CZ" sz="11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cs-CZ" sz="120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28+13,5+8 = </a:t>
                      </a:r>
                      <a:r>
                        <a:rPr lang="cs-CZ" sz="11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49,5</a:t>
                      </a:r>
                      <a:endParaRPr lang="cs-CZ" sz="12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5949280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5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NEJVHODNĚJŠÍ VARIANTA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65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04 – Plochá střecha s nosným systémem z POSI nosníku s krytinou z PVC-P fólie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>
            <a:lum bright="74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u="sng" dirty="0" smtClean="0">
                <a:solidFill>
                  <a:schemeClr val="bg1"/>
                </a:solidFill>
              </a:rPr>
              <a:t>Doplňující dotazy:</a:t>
            </a:r>
            <a:endParaRPr lang="cs-CZ" b="1" u="sng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48478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schemeClr val="bg1"/>
                </a:solidFill>
              </a:rPr>
              <a:t>Dotaz oponenta:</a:t>
            </a:r>
          </a:p>
          <a:p>
            <a:endParaRPr lang="cs-CZ" sz="2000" b="1" u="sng" dirty="0" smtClean="0">
              <a:solidFill>
                <a:schemeClr val="bg1"/>
              </a:solidFill>
            </a:endParaRPr>
          </a:p>
          <a:p>
            <a:r>
              <a:rPr lang="cs-CZ" sz="2000" dirty="0" smtClean="0">
                <a:solidFill>
                  <a:schemeClr val="bg1"/>
                </a:solidFill>
              </a:rPr>
              <a:t>Z čeho jste vycházel při návrhu jištění osob proti pádu? 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2996952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u="sng" dirty="0" smtClean="0">
                <a:solidFill>
                  <a:schemeClr val="bg1"/>
                </a:solidFill>
              </a:rPr>
              <a:t>Odpověď</a:t>
            </a:r>
            <a:r>
              <a:rPr lang="cs-CZ" b="1" u="sng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endParaRPr lang="cs-CZ" b="1" u="sng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Kotvicí zařízení dle ČSN </a:t>
            </a:r>
            <a:r>
              <a:rPr lang="cs-CZ" dirty="0" smtClean="0">
                <a:solidFill>
                  <a:schemeClr val="bg1"/>
                </a:solidFill>
              </a:rPr>
              <a:t>EN 795 Prostředky ochrany proti pádu – Kotvící </a:t>
            </a:r>
            <a:r>
              <a:rPr lang="cs-CZ" dirty="0" smtClean="0">
                <a:solidFill>
                  <a:schemeClr val="bg1"/>
                </a:solidFill>
              </a:rPr>
              <a:t>zařízení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 Navrhování </a:t>
            </a:r>
            <a:r>
              <a:rPr lang="cs-CZ" dirty="0" smtClean="0">
                <a:solidFill>
                  <a:schemeClr val="bg1"/>
                </a:solidFill>
              </a:rPr>
              <a:t>záchytných systémů se řídí normou ČSN 73 </a:t>
            </a:r>
            <a:r>
              <a:rPr lang="cs-CZ" dirty="0" smtClean="0">
                <a:solidFill>
                  <a:schemeClr val="bg1"/>
                </a:solidFill>
              </a:rPr>
              <a:t>901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- Norma </a:t>
            </a:r>
            <a:r>
              <a:rPr lang="cs-CZ" dirty="0" smtClean="0">
                <a:solidFill>
                  <a:schemeClr val="bg1"/>
                </a:solidFill>
              </a:rPr>
              <a:t>EN 795 udává, že je nutné před započetím </a:t>
            </a:r>
            <a:r>
              <a:rPr lang="cs-CZ" dirty="0" smtClean="0">
                <a:solidFill>
                  <a:schemeClr val="bg1"/>
                </a:solidFill>
              </a:rPr>
              <a:t>využívání</a:t>
            </a:r>
            <a:r>
              <a:rPr lang="cs-CZ" dirty="0" smtClean="0">
                <a:solidFill>
                  <a:schemeClr val="bg1"/>
                </a:solidFill>
              </a:rPr>
              <a:t> </a:t>
            </a:r>
            <a:r>
              <a:rPr lang="cs-CZ" dirty="0" smtClean="0">
                <a:solidFill>
                  <a:schemeClr val="bg1"/>
                </a:solidFill>
              </a:rPr>
              <a:t>záchytného systému</a:t>
            </a:r>
            <a:r>
              <a:rPr lang="cs-CZ" dirty="0" smtClean="0">
                <a:solidFill>
                  <a:schemeClr val="bg1"/>
                </a:solidFill>
              </a:rPr>
              <a:t> provést vstupní revize. 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Vstupní </a:t>
            </a:r>
            <a:r>
              <a:rPr lang="cs-CZ" dirty="0" smtClean="0">
                <a:solidFill>
                  <a:schemeClr val="bg1"/>
                </a:solidFill>
              </a:rPr>
              <a:t>revizi vždy provádí osoba proškolená výrobcem záchytného systému s platným </a:t>
            </a:r>
            <a:r>
              <a:rPr lang="cs-CZ" dirty="0" smtClean="0">
                <a:solidFill>
                  <a:schemeClr val="bg1"/>
                </a:solidFill>
              </a:rPr>
              <a:t>certifikátem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 Norma </a:t>
            </a:r>
            <a:r>
              <a:rPr lang="cs-CZ" dirty="0" smtClean="0">
                <a:solidFill>
                  <a:schemeClr val="bg1"/>
                </a:solidFill>
              </a:rPr>
              <a:t>EN 795 </a:t>
            </a:r>
            <a:r>
              <a:rPr lang="cs-CZ" dirty="0" smtClean="0">
                <a:solidFill>
                  <a:schemeClr val="bg1"/>
                </a:solidFill>
              </a:rPr>
              <a:t>udává pravidelnou roční revizi systému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Technické listy a konzultace s výrobcem TOPSAFE CZ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Obrázek 4" descr="E:\Hevlín BD\Vizualizace\Bytový dům\HevlinBD-3D-180420-0002.jpg"/>
          <p:cNvPicPr>
            <a:picLocks noChangeArrowheads="1"/>
          </p:cNvPicPr>
          <p:nvPr/>
        </p:nvPicPr>
        <p:blipFill>
          <a:blip r:embed="rId2" cstate="print">
            <a:lum bright="41000"/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3645024"/>
            <a:ext cx="7772400" cy="13620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DĚKUJI ZA POZORNOST</a:t>
            </a:r>
            <a:endParaRPr lang="cs-CZ" sz="4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Obrázek 0" descr="VSTE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476250"/>
            <a:ext cx="123983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Obdélník 5"/>
          <p:cNvSpPr>
            <a:spLocks noChangeArrowheads="1"/>
          </p:cNvSpPr>
          <p:nvPr/>
        </p:nvSpPr>
        <p:spPr bwMode="auto">
          <a:xfrm>
            <a:off x="1908175" y="542925"/>
            <a:ext cx="60467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>
                <a:solidFill>
                  <a:schemeClr val="bg1"/>
                </a:solidFill>
              </a:rPr>
              <a:t>VYSOKÁ ŠKOLA TECHNICKÁ A EKONOMICKÁ</a:t>
            </a:r>
          </a:p>
          <a:p>
            <a:r>
              <a:rPr lang="cs-CZ" altLang="cs-CZ" sz="2000" b="1">
                <a:solidFill>
                  <a:schemeClr val="bg1"/>
                </a:solidFill>
              </a:rPr>
              <a:t>V ČESKÝCH BUDĚJOVICÍCH</a:t>
            </a:r>
            <a:endParaRPr lang="cs-CZ" altLang="cs-CZ" sz="500" b="1">
              <a:solidFill>
                <a:schemeClr val="bg1"/>
              </a:solidFill>
            </a:endParaRPr>
          </a:p>
          <a:p>
            <a:endParaRPr lang="cs-CZ" altLang="cs-CZ" sz="600" b="1">
              <a:solidFill>
                <a:schemeClr val="bg1"/>
              </a:solidFill>
            </a:endParaRPr>
          </a:p>
          <a:p>
            <a:endParaRPr lang="cs-CZ" altLang="cs-CZ" sz="600" b="1">
              <a:solidFill>
                <a:schemeClr val="bg1"/>
              </a:solidFill>
            </a:endParaRPr>
          </a:p>
          <a:p>
            <a:r>
              <a:rPr lang="cs-CZ" altLang="cs-CZ" sz="1400">
                <a:solidFill>
                  <a:schemeClr val="bg1"/>
                </a:solidFill>
              </a:rPr>
              <a:t>TECHNICKO-TECHNOLOGICKÝ ÚSTAV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 cstate="print">
            <a:lum bright="65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cs-CZ" altLang="cs-CZ" sz="4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CÍL </a:t>
            </a:r>
            <a:r>
              <a:rPr lang="cs-CZ" altLang="cs-CZ" sz="4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DIPLOMOVÉ PRÁCE:</a:t>
            </a:r>
            <a:endParaRPr lang="cs-CZ" altLang="cs-CZ" sz="4000" b="1" u="sng" dirty="0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952229"/>
          </a:xfrm>
        </p:spPr>
        <p:txBody>
          <a:bodyPr/>
          <a:lstStyle/>
          <a:p>
            <a:r>
              <a:rPr lang="cs-CZ" altLang="cs-CZ" sz="2400" dirty="0" smtClean="0">
                <a:solidFill>
                  <a:schemeClr val="bg1"/>
                </a:solidFill>
                <a:latin typeface="Aril"/>
              </a:rPr>
              <a:t>Architektonická studie zájmového objektu</a:t>
            </a:r>
          </a:p>
          <a:p>
            <a:r>
              <a:rPr lang="cs-CZ" altLang="cs-CZ" sz="2400" dirty="0" smtClean="0">
                <a:solidFill>
                  <a:schemeClr val="bg1"/>
                </a:solidFill>
                <a:latin typeface="Aril"/>
              </a:rPr>
              <a:t>Stavebně konstrukční řešení střešních konstrukcí</a:t>
            </a:r>
          </a:p>
          <a:p>
            <a:r>
              <a:rPr lang="cs-CZ" altLang="cs-CZ" sz="2400" dirty="0" smtClean="0">
                <a:solidFill>
                  <a:schemeClr val="bg1"/>
                </a:solidFill>
                <a:latin typeface="Aril"/>
              </a:rPr>
              <a:t>Projekt pro provedení stavby</a:t>
            </a:r>
          </a:p>
          <a:p>
            <a:r>
              <a:rPr lang="cs-CZ" altLang="cs-CZ" sz="2400" dirty="0" smtClean="0">
                <a:solidFill>
                  <a:schemeClr val="bg1"/>
                </a:solidFill>
                <a:latin typeface="Aril"/>
              </a:rPr>
              <a:t>Ekonomické řešení střešních konstrukcí</a:t>
            </a:r>
          </a:p>
          <a:p>
            <a:r>
              <a:rPr lang="cs-CZ" altLang="cs-CZ" sz="2400" dirty="0" smtClean="0">
                <a:solidFill>
                  <a:schemeClr val="bg1"/>
                </a:solidFill>
                <a:latin typeface="Aril"/>
              </a:rPr>
              <a:t>Tepelně technické posouzení konstrukcí</a:t>
            </a:r>
          </a:p>
          <a:p>
            <a:r>
              <a:rPr lang="cs-CZ" altLang="cs-CZ" sz="2400" dirty="0" smtClean="0">
                <a:solidFill>
                  <a:schemeClr val="bg1"/>
                </a:solidFill>
                <a:latin typeface="Aril"/>
              </a:rPr>
              <a:t>Statické posouzení konstrukcí</a:t>
            </a:r>
          </a:p>
          <a:p>
            <a:r>
              <a:rPr lang="cs-CZ" altLang="cs-CZ" sz="2400" dirty="0" err="1" smtClean="0">
                <a:solidFill>
                  <a:schemeClr val="bg1"/>
                </a:solidFill>
                <a:latin typeface="Aril"/>
              </a:rPr>
              <a:t>Multikriteriální</a:t>
            </a:r>
            <a:r>
              <a:rPr lang="cs-CZ" altLang="cs-CZ" sz="2400" dirty="0" smtClean="0">
                <a:solidFill>
                  <a:schemeClr val="bg1"/>
                </a:solidFill>
                <a:latin typeface="Aril"/>
              </a:rPr>
              <a:t> analýza</a:t>
            </a:r>
            <a:endParaRPr lang="cs-CZ" altLang="cs-CZ" sz="2400" dirty="0" smtClean="0">
              <a:solidFill>
                <a:schemeClr val="bg1"/>
              </a:solidFill>
              <a:latin typeface="Ari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0850" y="28575"/>
            <a:ext cx="8229600" cy="1012825"/>
          </a:xfrm>
        </p:spPr>
        <p:txBody>
          <a:bodyPr/>
          <a:lstStyle/>
          <a:p>
            <a:pPr eaLnBrk="1" hangingPunct="1"/>
            <a:r>
              <a:rPr lang="cs-CZ" altLang="cs-CZ" sz="4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LOKALIZACE OBJEKTU</a:t>
            </a:r>
          </a:p>
        </p:txBody>
      </p:sp>
      <p:sp>
        <p:nvSpPr>
          <p:cNvPr id="4099" name="Obdélník 1"/>
          <p:cNvSpPr>
            <a:spLocks noChangeArrowheads="1"/>
          </p:cNvSpPr>
          <p:nvPr/>
        </p:nvSpPr>
        <p:spPr bwMode="auto">
          <a:xfrm>
            <a:off x="4067944" y="4653136"/>
            <a:ext cx="48581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dirty="0" smtClean="0">
                <a:solidFill>
                  <a:schemeClr val="bg1"/>
                </a:solidFill>
              </a:rPr>
              <a:t>Katastrální území: 	</a:t>
            </a:r>
            <a:r>
              <a:rPr lang="cs-CZ" altLang="cs-CZ" dirty="0" err="1" smtClean="0">
                <a:solidFill>
                  <a:schemeClr val="bg1"/>
                </a:solidFill>
              </a:rPr>
              <a:t>Hevlín</a:t>
            </a:r>
            <a:endParaRPr lang="cs-CZ" altLang="cs-CZ" dirty="0" smtClean="0">
              <a:solidFill>
                <a:schemeClr val="bg1"/>
              </a:solidFill>
            </a:endParaRPr>
          </a:p>
          <a:p>
            <a:r>
              <a:rPr lang="cs-CZ" altLang="cs-CZ" dirty="0" smtClean="0">
                <a:solidFill>
                  <a:schemeClr val="bg1"/>
                </a:solidFill>
              </a:rPr>
              <a:t>Parcela č.:		710/27</a:t>
            </a:r>
          </a:p>
          <a:p>
            <a:r>
              <a:rPr lang="cs-CZ" altLang="cs-CZ" dirty="0" smtClean="0">
                <a:solidFill>
                  <a:schemeClr val="bg1"/>
                </a:solidFill>
              </a:rPr>
              <a:t>Výměra:			1427 m2</a:t>
            </a:r>
          </a:p>
          <a:p>
            <a:r>
              <a:rPr lang="cs-CZ" altLang="cs-CZ" dirty="0" smtClean="0">
                <a:solidFill>
                  <a:schemeClr val="bg1"/>
                </a:solidFill>
              </a:rPr>
              <a:t>Sněhová oblast:		I.</a:t>
            </a:r>
          </a:p>
          <a:p>
            <a:r>
              <a:rPr lang="cs-CZ" altLang="cs-CZ" dirty="0" smtClean="0">
                <a:solidFill>
                  <a:schemeClr val="bg1"/>
                </a:solidFill>
              </a:rPr>
              <a:t>Nadmořská výška:	180,15 m.</a:t>
            </a:r>
            <a:r>
              <a:rPr lang="cs-CZ" altLang="cs-CZ" dirty="0" err="1" smtClean="0">
                <a:solidFill>
                  <a:schemeClr val="bg1"/>
                </a:solidFill>
              </a:rPr>
              <a:t>n.m</a:t>
            </a:r>
            <a:endParaRPr lang="cs-CZ" altLang="cs-CZ" dirty="0" smtClean="0">
              <a:solidFill>
                <a:schemeClr val="bg1"/>
              </a:solidFill>
            </a:endParaRPr>
          </a:p>
          <a:p>
            <a:r>
              <a:rPr lang="cs-CZ" altLang="cs-CZ" dirty="0" smtClean="0">
                <a:solidFill>
                  <a:schemeClr val="bg1"/>
                </a:solidFill>
              </a:rPr>
              <a:t>Referenční rychlost větru:	25 </a:t>
            </a:r>
            <a:r>
              <a:rPr lang="cs-CZ" dirty="0" smtClean="0">
                <a:solidFill>
                  <a:schemeClr val="bg1"/>
                </a:solidFill>
              </a:rPr>
              <a:t>m.s-1</a:t>
            </a: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4100" name="obrázek 1" descr="Výsledek obrázku pro mapa republiky dobš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75" y="1004888"/>
            <a:ext cx="3344937" cy="174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Oval 7"/>
          <p:cNvSpPr>
            <a:spLocks noChangeArrowheads="1"/>
          </p:cNvSpPr>
          <p:nvPr/>
        </p:nvSpPr>
        <p:spPr bwMode="auto">
          <a:xfrm>
            <a:off x="2124075" y="2205038"/>
            <a:ext cx="287338" cy="287337"/>
          </a:xfrm>
          <a:prstGeom prst="ellipse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altLang="cs-CZ"/>
          </a:p>
        </p:txBody>
      </p:sp>
      <p:pic>
        <p:nvPicPr>
          <p:cNvPr id="3074" name="Picture 2" descr="Výstřiž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7024" y="1052736"/>
            <a:ext cx="493743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95558"/>
            <a:ext cx="3392124" cy="345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Oval 7"/>
          <p:cNvSpPr>
            <a:spLocks noChangeArrowheads="1"/>
          </p:cNvSpPr>
          <p:nvPr/>
        </p:nvSpPr>
        <p:spPr bwMode="auto">
          <a:xfrm>
            <a:off x="1619672" y="4005064"/>
            <a:ext cx="504825" cy="530225"/>
          </a:xfrm>
          <a:prstGeom prst="ellipse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519113" y="0"/>
            <a:ext cx="8229600" cy="1143000"/>
          </a:xfrm>
        </p:spPr>
        <p:txBody>
          <a:bodyPr/>
          <a:lstStyle/>
          <a:p>
            <a:pPr algn="l"/>
            <a:r>
              <a:rPr lang="cs-CZ" altLang="cs-CZ" sz="3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ZÁJMOVÝ OBJEKT BYTOVÉHO DOMU</a:t>
            </a:r>
            <a:endParaRPr lang="cs-CZ" altLang="cs-CZ" sz="3400" b="1" u="sng" dirty="0" smtClean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052736"/>
            <a:ext cx="41059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157690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1048"/>
            <a:ext cx="42203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6"/>
          <p:cNvSpPr>
            <a:spLocks noGrp="1"/>
          </p:cNvSpPr>
          <p:nvPr>
            <p:ph type="title"/>
          </p:nvPr>
        </p:nvSpPr>
        <p:spPr>
          <a:xfrm>
            <a:off x="539750" y="-100013"/>
            <a:ext cx="8229600" cy="1143001"/>
          </a:xfrm>
        </p:spPr>
        <p:txBody>
          <a:bodyPr/>
          <a:lstStyle/>
          <a:p>
            <a:pPr algn="l" eaLnBrk="1" hangingPunct="1"/>
            <a:r>
              <a:rPr lang="cs-CZ" altLang="cs-CZ" sz="4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VIZUALIZACE BYTOVÉHO DOMU</a:t>
            </a:r>
            <a:endParaRPr lang="cs-CZ" altLang="cs-CZ" sz="40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2880320" cy="19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Obrázek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052736"/>
            <a:ext cx="2916875" cy="189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Obrázek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052736"/>
            <a:ext cx="2827135" cy="189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Obrázek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068960"/>
            <a:ext cx="2880320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Obrázek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2712552" y="3704272"/>
            <a:ext cx="3605908" cy="233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300000" lon="0" rev="0"/>
            </a:camera>
            <a:lightRig rig="threePt" dir="t"/>
          </a:scene3d>
        </p:spPr>
      </p:pic>
      <p:pic>
        <p:nvPicPr>
          <p:cNvPr id="5127" name="Obrázek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5533450" y="3691686"/>
            <a:ext cx="3600400" cy="235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1"/>
          <p:cNvPicPr>
            <a:picLocks noChangeAspect="1" noChangeArrowheads="1"/>
          </p:cNvPicPr>
          <p:nvPr/>
        </p:nvPicPr>
        <p:blipFill>
          <a:blip r:embed="rId2" cstate="print">
            <a:lum bright="7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Nadpis 2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3600400"/>
          </a:xfrm>
        </p:spPr>
        <p:txBody>
          <a:bodyPr/>
          <a:lstStyle/>
          <a:p>
            <a:pPr algn="l"/>
            <a:r>
              <a:rPr lang="cs-CZ" sz="2400" dirty="0" smtClean="0">
                <a:solidFill>
                  <a:schemeClr val="bg1"/>
                </a:solidFill>
              </a:rPr>
              <a:t>01 </a:t>
            </a:r>
            <a:r>
              <a:rPr lang="cs-CZ" sz="2400" dirty="0" smtClean="0">
                <a:solidFill>
                  <a:schemeClr val="bg1"/>
                </a:solidFill>
              </a:rPr>
              <a:t>- Těžká </a:t>
            </a:r>
            <a:r>
              <a:rPr lang="cs-CZ" sz="2400" dirty="0" smtClean="0">
                <a:solidFill>
                  <a:schemeClr val="bg1"/>
                </a:solidFill>
              </a:rPr>
              <a:t>konstrukce ploché střechy - krytina asfaltový pás	</a:t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02 - </a:t>
            </a:r>
            <a:r>
              <a:rPr lang="cs-CZ" sz="2400" dirty="0" smtClean="0">
                <a:solidFill>
                  <a:schemeClr val="bg1"/>
                </a:solidFill>
              </a:rPr>
              <a:t>Těžká </a:t>
            </a:r>
            <a:r>
              <a:rPr lang="cs-CZ" sz="2400" dirty="0" smtClean="0">
                <a:solidFill>
                  <a:schemeClr val="bg1"/>
                </a:solidFill>
              </a:rPr>
              <a:t>konstrukce ploché střechy - krytina PVC-P folie	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03 </a:t>
            </a:r>
            <a:r>
              <a:rPr lang="cs-CZ" sz="2400" dirty="0" smtClean="0">
                <a:solidFill>
                  <a:schemeClr val="bg1"/>
                </a:solidFill>
              </a:rPr>
              <a:t>- Plochá střecha - POSI nosník - krytina asfaltový pás	</a:t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04 - Plochá střecha - POSI nosník - krytina PVC-P folie	</a:t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05 - Sedlová střecha - dřevěný vazník, betonová taška	</a:t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06 - Sedlová střecha - dřevěný vazník, pálená taška 		</a:t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07 - Sedlová střecha - vázaná konstrukce krovu, keramická </a:t>
            </a:r>
            <a:r>
              <a:rPr lang="cs-CZ" sz="2400" dirty="0" smtClean="0">
                <a:solidFill>
                  <a:schemeClr val="bg1"/>
                </a:solidFill>
              </a:rPr>
              <a:t>taška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08 - Sedlová střecha - vázaná konstrukce krovu, plechová krytina</a:t>
            </a:r>
            <a:endParaRPr lang="cs-CZ" altLang="cs-CZ" sz="24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 bwMode="auto">
          <a:xfrm>
            <a:off x="547688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4000" b="1" u="sng" dirty="0" smtClean="0">
                <a:solidFill>
                  <a:schemeClr val="bg1"/>
                </a:solidFill>
                <a:ea typeface="+mj-ea"/>
              </a:rPr>
              <a:t>POSUZOVANÉ</a:t>
            </a:r>
            <a:r>
              <a:rPr kumimoji="0" lang="cs-CZ" altLang="cs-CZ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KONSTRUKCE ZASTŘEŠENÍ OBJEKTU: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1"/>
          <p:cNvPicPr>
            <a:picLocks noChangeAspect="1" noChangeArrowheads="1"/>
          </p:cNvPicPr>
          <p:nvPr/>
        </p:nvPicPr>
        <p:blipFill>
          <a:blip r:embed="rId3" cstate="print">
            <a:lum bright="8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8194" name="Nadpis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80120"/>
          </a:xfrm>
        </p:spPr>
        <p:txBody>
          <a:bodyPr/>
          <a:lstStyle/>
          <a:p>
            <a:pPr lvl="0" eaLnBrk="1" hangingPunct="1"/>
            <a:r>
              <a:rPr lang="cs-CZ" sz="3600" b="1" cap="all" dirty="0" smtClean="0">
                <a:solidFill>
                  <a:schemeClr val="bg1"/>
                </a:solidFill>
              </a:rPr>
              <a:t>Hodnocení </a:t>
            </a:r>
            <a:r>
              <a:rPr lang="cs-CZ" sz="3600" b="1" cap="all" dirty="0" smtClean="0">
                <a:solidFill>
                  <a:schemeClr val="bg1"/>
                </a:solidFill>
              </a:rPr>
              <a:t>výsledků </a:t>
            </a:r>
            <a:r>
              <a:rPr lang="cs-CZ" sz="3600" b="1" cap="all" dirty="0" smtClean="0">
                <a:solidFill>
                  <a:schemeClr val="bg1"/>
                </a:solidFill>
              </a:rPr>
              <a:t>z tepelně-technického hlediska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cs-CZ" altLang="cs-CZ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3284984"/>
            <a:ext cx="83529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Název střešní konstrukce				U [W/m2K]           Pořadí		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01 -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Težká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konstrukce ploché střechy - krytina asfaltový pás		       0.118		1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02 -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Težká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konstrukce ploché střechy - krytina PVC-P folie		       0.118		1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03 - Plochá střecha - POSI nosník - krytina asfaltový pás		       0.149		4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04 - Plochá střecha - POSI nosník - krytina PVC-P folie		       0.128		2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05 - Sedlová střecha - dřevěný vazník, betonová taška		       0.192		5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06 - Sedlová střecha - dřevěný vazník, pálená taška			       0.192		5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07 - Sedlová střecha - vázaná konstrukce krovu, keramická taška   0.133		3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08 - Sedlová střecha - vázaná konstrukce krovu, plechová krytina   0.133		3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"/>
          <p:cNvPicPr>
            <a:picLocks noChangeAspect="1" noChangeArrowheads="1"/>
          </p:cNvPicPr>
          <p:nvPr/>
        </p:nvPicPr>
        <p:blipFill>
          <a:blip r:embed="rId3" cstate="print">
            <a:lum bright="82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9218" name="Nadpis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36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HODNOCENÍ VÝSLEDKŮ NA ZÁKLADĚ ROZPOČTOVÝCH NÁKLADŮ</a:t>
            </a:r>
            <a:endParaRPr lang="cs-CZ" altLang="cs-CZ" sz="36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-252536" y="2348880"/>
            <a:ext cx="9540552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230688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Název konstrukce				  			Cena bez DPH	      Pořadí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230688" algn="l"/>
                <a:tab pos="5397500" algn="l"/>
              </a:tabLst>
            </a:pP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230688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01 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Težká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konstrukce ploché střechy - krytina asfaltový pás	2 848 626 Kč bez DPH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6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230688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02 -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Težká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konstrukce ploché střechy - krytina PVC-P folie	2 839 806 Kč bez DPH          5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230688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03 - Plochá střecha - POSI nosník - krytina asfaltový pás			2 546 116 Kč bez DPH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230688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04 - Plochá střecha - POSI nosník - krytina PVC-P folie			2 580 667 Kč bez DPH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230688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05 - Sedlová střecha - dřevěný vazník, betonová taška			2 794 370 Kč bez DPH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3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230688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06 - Sedlová střecha - dřevěný vazník, pálená taška 			2 826 638 Kč bez DPH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4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230688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07 - Sedlová střecha - vázaná konstrukce krovu, keramická taška	3 611 165 Kč bez DPH          8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230688" algn="l"/>
                <a:tab pos="5397500" algn="l"/>
              </a:tabLst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08 - Sedlová střecha - vázaná konstrukce krovu, plechová krytina	3 593 357 Kč bez DPH          7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230688" algn="l"/>
                <a:tab pos="5397500" algn="l"/>
              </a:tabLst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1"/>
          <p:cNvPicPr>
            <a:picLocks noChangeAspect="1" noChangeArrowheads="1"/>
          </p:cNvPicPr>
          <p:nvPr/>
        </p:nvPicPr>
        <p:blipFill>
          <a:blip r:embed="rId3" cstate="print">
            <a:lum bright="82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10242" name="Nadpis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MULTIKRITERIÁLNÍ ANALÝZA</a:t>
            </a:r>
            <a:endParaRPr lang="cs-CZ" altLang="cs-CZ" sz="4000" b="1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1401742"/>
            <a:ext cx="83884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Hodnocená kritéria jednotlivých konstrukcí: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Cena střešní konstrukce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Tepelně technické vlastnosti konstrukce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Rychlost provedení dané konstrukce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endParaRPr lang="cs-CZ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Ohodnocení (kvantifikace) kritérií: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Cena střešní konstrukce			4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Tepelně technické vlastnosti konstrukce	3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Rychlost provedení dané konstrukce		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endParaRPr lang="cs-CZ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Výpočet ohodnocení: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1587500" algn="l"/>
                <a:tab pos="2159000" algn="l"/>
                <a:tab pos="2857500" algn="l"/>
                <a:tab pos="3619500" algn="l"/>
                <a:tab pos="4635500" algn="l"/>
                <a:tab pos="5397500" algn="l"/>
              </a:tabLst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Výsledek výhodnosti jednotlivých alternativ získáme na základě součtu součinů hodnocení alternativ jednotlivých kritérií a vah těchto kritérií. V diplomové práci zvoleno číslování od 1 (nejlepší varianta) po 8 (nejhorší varianta).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382</Words>
  <Application>Microsoft Office PowerPoint</Application>
  <PresentationFormat>Předvádění na obrazovce (4:3)</PresentationFormat>
  <Paragraphs>140</Paragraphs>
  <Slides>12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KOMPLEXNÍ NÁVRH STŘEŠNÍ KONSTRUKCE BYTOVÉHO DOMU</vt:lpstr>
      <vt:lpstr>CÍL DIPLOMOVÉ PRÁCE:</vt:lpstr>
      <vt:lpstr>LOKALIZACE OBJEKTU</vt:lpstr>
      <vt:lpstr>ZÁJMOVÝ OBJEKT BYTOVÉHO DOMU</vt:lpstr>
      <vt:lpstr>VIZUALIZACE BYTOVÉHO DOMU</vt:lpstr>
      <vt:lpstr>01 - Těžká konstrukce ploché střechy - krytina asfaltový pás  02 - Těžká konstrukce ploché střechy - krytina PVC-P folie  03 - Plochá střecha - POSI nosník - krytina asfaltový pás  04 - Plochá střecha - POSI nosník - krytina PVC-P folie  05 - Sedlová střecha - dřevěný vazník, betonová taška  06 - Sedlová střecha - dřevěný vazník, pálená taška    07 - Sedlová střecha - vázaná konstrukce krovu, keramická taška 08 - Sedlová střecha - vázaná konstrukce krovu, plechová krytina</vt:lpstr>
      <vt:lpstr>Hodnocení výsledků z tepelně-technického hlediska </vt:lpstr>
      <vt:lpstr>HODNOCENÍ VÝSLEDKŮ NA ZÁKLADĚ ROZPOČTOVÝCH NÁKLADŮ</vt:lpstr>
      <vt:lpstr>MULTIKRITERIÁLNÍ ANALÝZA</vt:lpstr>
      <vt:lpstr>MULTIKRITERIÁLNÍ ANALÝZA  HODNOCENÍ VÝSLEDKŮ</vt:lpstr>
      <vt:lpstr>Doplňující dotazy: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NOVOSTAVBA RD VE ZNOJMĚ</dc:title>
  <dc:creator>Admin</dc:creator>
  <cp:lastModifiedBy>Martin</cp:lastModifiedBy>
  <cp:revision>124</cp:revision>
  <cp:lastPrinted>2014-02-02T18:06:02Z</cp:lastPrinted>
  <dcterms:created xsi:type="dcterms:W3CDTF">2012-04-30T09:39:36Z</dcterms:created>
  <dcterms:modified xsi:type="dcterms:W3CDTF">2020-06-10T21:46:55Z</dcterms:modified>
</cp:coreProperties>
</file>