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57" r:id="rId6"/>
    <p:sldId id="260" r:id="rId7"/>
    <p:sldId id="261" r:id="rId8"/>
    <p:sldId id="262" r:id="rId9"/>
    <p:sldId id="275" r:id="rId10"/>
    <p:sldId id="265" r:id="rId11"/>
    <p:sldId id="264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9" r:id="rId20"/>
    <p:sldId id="280" r:id="rId21"/>
    <p:sldId id="271" r:id="rId22"/>
    <p:sldId id="270" r:id="rId23"/>
    <p:sldId id="27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4819-9064-40A3-9596-55257B8D595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F71E-262C-43EF-8569-205B26588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Vysoká škola technická a ekonomická </a:t>
            </a:r>
            <a:br>
              <a:rPr lang="cs-CZ" sz="2800" dirty="0" smtClean="0"/>
            </a:br>
            <a:r>
              <a:rPr lang="cs-CZ" sz="2800" dirty="0" smtClean="0"/>
              <a:t>v Českých Budějovicích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5400600" cy="1440160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Autor práce:</a:t>
            </a:r>
            <a:r>
              <a:rPr lang="cs-CZ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Bc. Petr Žáček</a:t>
            </a:r>
          </a:p>
          <a:p>
            <a:pPr algn="just"/>
            <a:r>
              <a:rPr lang="cs-CZ" sz="1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Vedoucí práce:</a:t>
            </a:r>
            <a:r>
              <a:rPr lang="cs-CZ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Ing. Ondrej Stopka, PhD.</a:t>
            </a:r>
          </a:p>
          <a:p>
            <a:pPr algn="just"/>
            <a:r>
              <a:rPr lang="cs-CZ" sz="1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Oponent práce:</a:t>
            </a:r>
            <a:r>
              <a:rPr lang="cs-CZ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doc. Ing. Bibiána Buková, Ph.D.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227687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Racionalizace svozových a rozvozových aktivit ve vybrané společnosti 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5816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Ústav technicko-technologický</a:t>
            </a:r>
            <a:endParaRPr lang="cs-CZ" dirty="0"/>
          </a:p>
        </p:txBody>
      </p:sp>
      <p:pic>
        <p:nvPicPr>
          <p:cNvPr id="7" name="Picture 9" descr="VŠTE podepsala s Českými drahami smlouvu o spoluprác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 l="33493" t="9850" r="34210" b="29994"/>
          <a:stretch>
            <a:fillRect/>
          </a:stretch>
        </p:blipFill>
        <p:spPr bwMode="auto">
          <a:xfrm>
            <a:off x="7308304" y="548680"/>
            <a:ext cx="1656184" cy="149845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43608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České Budějovice, červen 2019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matic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Matice vzdáleností a časová matice</a:t>
            </a:r>
          </a:p>
          <a:p>
            <a:r>
              <a:rPr lang="cs-CZ" sz="2800" dirty="0" smtClean="0"/>
              <a:t>Symetrické matice</a:t>
            </a:r>
          </a:p>
          <a:p>
            <a:r>
              <a:rPr lang="cs-CZ" sz="2800" dirty="0" smtClean="0"/>
              <a:t>24 vrcholů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43608" y="3861048"/>
          <a:ext cx="6096000" cy="19278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580526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Časová matice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Zvolený den rozvozu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95736" y="19888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Celkový souhrn pro stávající rozvoz   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051720" y="2708920"/>
          <a:ext cx="4919687" cy="2806040"/>
        </p:xfrm>
        <a:graphic>
          <a:graphicData uri="http://schemas.openxmlformats.org/drawingml/2006/table">
            <a:tbl>
              <a:tblPr/>
              <a:tblGrid>
                <a:gridCol w="3226279"/>
                <a:gridCol w="1693408"/>
              </a:tblGrid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ujetých kilometrů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885,2 km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objem přepraveného zboží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27 268,36 kg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manipulačních jednotek 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využitých vozidel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okružních tras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Celková doba řízení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954,5 min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Průměrná délka směny řidiče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398,9 min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Celkové náklady na rozvozový den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14 163,2 Kč 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rozvozových tras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Clark</a:t>
            </a:r>
            <a:r>
              <a:rPr lang="cs-CZ" b="1" dirty="0" smtClean="0"/>
              <a:t>-</a:t>
            </a:r>
            <a:r>
              <a:rPr lang="cs-CZ" b="1" dirty="0" err="1" smtClean="0"/>
              <a:t>Wrightova</a:t>
            </a:r>
            <a:r>
              <a:rPr lang="cs-CZ" b="1" dirty="0" smtClean="0"/>
              <a:t> metoda</a:t>
            </a:r>
          </a:p>
          <a:p>
            <a:pPr>
              <a:buNone/>
            </a:pPr>
            <a:endParaRPr lang="cs-CZ" sz="2800" b="1" dirty="0" smtClean="0"/>
          </a:p>
          <a:p>
            <a:r>
              <a:rPr lang="cs-CZ" sz="2800" dirty="0" smtClean="0"/>
              <a:t>Základní řešení – elementární trasy</a:t>
            </a:r>
          </a:p>
          <a:p>
            <a:r>
              <a:rPr lang="cs-CZ" sz="2800" dirty="0" smtClean="0"/>
              <a:t>Vytvoření okružních tras pomocí jednotlivých iterací (sdružování tras)</a:t>
            </a:r>
          </a:p>
          <a:p>
            <a:r>
              <a:rPr lang="cs-CZ" sz="2800" dirty="0" smtClean="0"/>
              <a:t>Při vyčerpání kapacity– uzavření okružní trasy a započetí nové trasy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rozvozových tras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155679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Celkový souhrn po aplikaci </a:t>
            </a:r>
            <a:r>
              <a:rPr lang="cs-CZ" sz="2400" dirty="0" err="1" smtClean="0"/>
              <a:t>Clark</a:t>
            </a:r>
            <a:r>
              <a:rPr lang="cs-CZ" sz="2400" dirty="0" smtClean="0"/>
              <a:t>-</a:t>
            </a:r>
            <a:r>
              <a:rPr lang="cs-CZ" sz="2400" dirty="0" err="1" smtClean="0"/>
              <a:t>Wrightovy</a:t>
            </a:r>
            <a:r>
              <a:rPr lang="cs-CZ" sz="2400" dirty="0" smtClean="0"/>
              <a:t> metody</a:t>
            </a:r>
            <a:endParaRPr 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71601" y="2259144"/>
          <a:ext cx="6984775" cy="3156384"/>
        </p:xfrm>
        <a:graphic>
          <a:graphicData uri="http://schemas.openxmlformats.org/drawingml/2006/table">
            <a:tbl>
              <a:tblPr/>
              <a:tblGrid>
                <a:gridCol w="2952327"/>
                <a:gridCol w="2088232"/>
                <a:gridCol w="1944216"/>
              </a:tblGrid>
              <a:tr h="2874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latin typeface="Times New Roman"/>
                          <a:ea typeface="Calibri"/>
                        </a:rPr>
                        <a:t>Clar</a:t>
                      </a: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cs-CZ" sz="1400" baseline="0" dirty="0" err="1" smtClean="0">
                          <a:latin typeface="Times New Roman"/>
                          <a:ea typeface="Calibri"/>
                        </a:rPr>
                        <a:t>Wrightova</a:t>
                      </a:r>
                      <a:r>
                        <a:rPr lang="cs-CZ" sz="1400" baseline="0" dirty="0" smtClean="0">
                          <a:latin typeface="Times New Roman"/>
                          <a:ea typeface="Calibri"/>
                        </a:rPr>
                        <a:t> metoda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Původní</a:t>
                      </a:r>
                      <a:r>
                        <a:rPr lang="cs-CZ" sz="1400" baseline="0" dirty="0" smtClean="0">
                          <a:latin typeface="Times New Roman"/>
                          <a:ea typeface="Calibri"/>
                        </a:rPr>
                        <a:t>  stav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74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ujetých kilometrů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860,3 km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885,2 km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objem přepraveného zboží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27 268,36 kg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27 268,36 kg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manipulačních jednotek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využitých vozidel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5 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okružních tras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10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Celková doba 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923,5 min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954,5 min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Průměrná délka směny řidiče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392,7 min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398,9 min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Celkové náklady na rozvozový 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13 764,8 Kč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14 163,2 Kč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rozvozových tras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Mayerova metoda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sz="2800" dirty="0" smtClean="0"/>
              <a:t>2 základní kroky </a:t>
            </a:r>
          </a:p>
          <a:p>
            <a:r>
              <a:rPr lang="cs-CZ" sz="2800" dirty="0" smtClean="0"/>
              <a:t>Úprava matice vzdáleností </a:t>
            </a:r>
          </a:p>
          <a:p>
            <a:r>
              <a:rPr lang="cs-CZ" sz="2800" dirty="0" smtClean="0"/>
              <a:t>Tvorba okružních tras podle nejvzdálenějšího vrcholu</a:t>
            </a:r>
          </a:p>
          <a:p>
            <a:r>
              <a:rPr lang="cs-CZ" sz="2800" dirty="0" smtClean="0"/>
              <a:t>Při vyčerpání kapacity– uzavření okružní trasy a započetí nové trasy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rozvozových tras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71600" y="2492896"/>
          <a:ext cx="6984776" cy="3215943"/>
        </p:xfrm>
        <a:graphic>
          <a:graphicData uri="http://schemas.openxmlformats.org/drawingml/2006/table">
            <a:tbl>
              <a:tblPr/>
              <a:tblGrid>
                <a:gridCol w="3096344"/>
                <a:gridCol w="1944216"/>
                <a:gridCol w="1944216"/>
              </a:tblGrid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Mayerova metoda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Původní stav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ujetých kilometrů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885,5 km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885, 2 km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objem přepraveného zboží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27 268,36 kg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27 268,36 kg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manipulačních jednotek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využitých vozidel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5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okružních tras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10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Celková doba řízení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961 min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954,5 min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Průměrná délka směny řidiče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400,2 min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398,9</a:t>
                      </a:r>
                      <a:r>
                        <a:rPr lang="cs-CZ" sz="1400" b="1" baseline="0" dirty="0" smtClean="0">
                          <a:latin typeface="Times New Roman"/>
                          <a:ea typeface="Calibri"/>
                        </a:rPr>
                        <a:t> min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Celkové náklady na rozvozový den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14 168 Kč 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14</a:t>
                      </a:r>
                      <a:r>
                        <a:rPr lang="cs-CZ" sz="1400" b="1" baseline="0" dirty="0" smtClean="0">
                          <a:latin typeface="Times New Roman"/>
                          <a:ea typeface="Calibri"/>
                        </a:rPr>
                        <a:t> 163,2 Kč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619672" y="1844824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Celkový souhrn po aplikaci Mayerovy metody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rozvozových tras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Vogelova</a:t>
            </a:r>
            <a:r>
              <a:rPr lang="cs-CZ" b="1" dirty="0" smtClean="0"/>
              <a:t> aproximační metoda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800" dirty="0" err="1" smtClean="0"/>
              <a:t>Vychazí</a:t>
            </a:r>
            <a:r>
              <a:rPr lang="cs-CZ" sz="2800" dirty="0" smtClean="0"/>
              <a:t> z okružních tras podle Mayerovy metody</a:t>
            </a:r>
          </a:p>
          <a:p>
            <a:r>
              <a:rPr lang="cs-CZ" sz="2800" dirty="0" smtClean="0"/>
              <a:t>Aplikace jen u okružních tras se 3 a více vrcholy</a:t>
            </a:r>
          </a:p>
          <a:p>
            <a:r>
              <a:rPr lang="cs-CZ" sz="2800" dirty="0" smtClean="0"/>
              <a:t>Sestavení symetrické matice vzdáleností a výpočet diferencí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rozvozových tras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84482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Celkový souhrn po aplikaci </a:t>
            </a:r>
            <a:r>
              <a:rPr lang="cs-CZ" sz="2400" dirty="0" err="1" smtClean="0"/>
              <a:t>Vogelovy</a:t>
            </a:r>
            <a:r>
              <a:rPr lang="cs-CZ" sz="2400" dirty="0" smtClean="0"/>
              <a:t> aproximační metody</a:t>
            </a:r>
            <a:endParaRPr 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71600" y="2564904"/>
          <a:ext cx="7560839" cy="3171800"/>
        </p:xfrm>
        <a:graphic>
          <a:graphicData uri="http://schemas.openxmlformats.org/drawingml/2006/table">
            <a:tbl>
              <a:tblPr/>
              <a:tblGrid>
                <a:gridCol w="3024335"/>
                <a:gridCol w="2520280"/>
                <a:gridCol w="2016224"/>
              </a:tblGrid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latin typeface="Times New Roman"/>
                          <a:ea typeface="Calibri"/>
                        </a:rPr>
                        <a:t>Vogelova</a:t>
                      </a: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 aproximační metoda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Původní stav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ujetých kilometrů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872 km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885,2 km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objem přepraveného zboží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27 268,36 kg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27</a:t>
                      </a:r>
                      <a:r>
                        <a:rPr lang="cs-CZ" sz="1400" b="1" baseline="0" dirty="0" smtClean="0">
                          <a:latin typeface="Times New Roman"/>
                          <a:ea typeface="Calibri"/>
                        </a:rPr>
                        <a:t> 268,36 kg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Celkový počet manipulačních jednotek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113 ks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Počet využitých vozidel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5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Počet okružních tras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10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Celková doba řízení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945 min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954,5 min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Průměrná délka směny řidiče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397 min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398,9 min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</a:rPr>
                        <a:t>Celkové náklady na rozvozový den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13 952 Kč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Calibri"/>
                        </a:rPr>
                        <a:t>14</a:t>
                      </a:r>
                      <a:r>
                        <a:rPr lang="cs-CZ" sz="1400" b="1" baseline="0" dirty="0" smtClean="0">
                          <a:latin typeface="Times New Roman"/>
                          <a:ea typeface="Calibri"/>
                        </a:rPr>
                        <a:t> 163,2 Kč</a:t>
                      </a:r>
                      <a:endParaRPr lang="cs-CZ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Technicko-ekonomické zhodnocení navrhovaných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smtClean="0"/>
              <a:t>Technické zhodnocení</a:t>
            </a:r>
          </a:p>
          <a:p>
            <a:r>
              <a:rPr lang="cs-CZ" sz="2800" dirty="0" smtClean="0"/>
              <a:t>Délka řízení nákladního vozidla</a:t>
            </a:r>
          </a:p>
          <a:p>
            <a:r>
              <a:rPr lang="cs-CZ" sz="2800" dirty="0" smtClean="0"/>
              <a:t>Dopravní výkon</a:t>
            </a:r>
          </a:p>
          <a:p>
            <a:r>
              <a:rPr lang="cs-CZ" sz="2800" dirty="0" smtClean="0"/>
              <a:t>Průměrná délka pracovní směny řidiče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Ekonomické zhodnocení</a:t>
            </a:r>
          </a:p>
          <a:p>
            <a:r>
              <a:rPr lang="cs-CZ" sz="2800" dirty="0" smtClean="0"/>
              <a:t>Roční náklady na realizaci rozvozů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Technicko-ekonomické zhodnocení navrhovaných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82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Nejvhodnější řešení – </a:t>
            </a:r>
            <a:r>
              <a:rPr lang="cs-CZ" sz="2800" dirty="0" err="1" smtClean="0"/>
              <a:t>Clark</a:t>
            </a:r>
            <a:r>
              <a:rPr lang="cs-CZ" sz="2800" dirty="0" smtClean="0"/>
              <a:t>-</a:t>
            </a:r>
            <a:r>
              <a:rPr lang="cs-CZ" sz="2800" dirty="0" err="1" smtClean="0"/>
              <a:t>Wrightova</a:t>
            </a:r>
            <a:r>
              <a:rPr lang="cs-CZ" sz="2800" dirty="0" smtClean="0"/>
              <a:t> metoda</a:t>
            </a: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71600" y="3140968"/>
          <a:ext cx="6840759" cy="2016225"/>
        </p:xfrm>
        <a:graphic>
          <a:graphicData uri="http://schemas.openxmlformats.org/drawingml/2006/table">
            <a:tbl>
              <a:tblPr/>
              <a:tblGrid>
                <a:gridCol w="2664296"/>
                <a:gridCol w="2051953"/>
                <a:gridCol w="2124510"/>
              </a:tblGrid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Původní stav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latin typeface="Times New Roman"/>
                          <a:ea typeface="Times New Roman"/>
                        </a:rPr>
                        <a:t>Clark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cs-CZ" sz="1400" dirty="0" err="1">
                          <a:latin typeface="Times New Roman"/>
                          <a:ea typeface="Times New Roman"/>
                        </a:rPr>
                        <a:t>Wrightova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metoda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Celková doba řízení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954,5 minut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923,5 minut</a:t>
                      </a:r>
                      <a:endParaRPr lang="cs-CZ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Průměrná délka směny řidiče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398,9 minut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392,7 minut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Dopravní výkon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885,2 km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860,3 km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Roční náklady na realizaci rozvozů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736 486, 40 Kč 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715 769, 60 Kč 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548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/>
              <a:t>	</a:t>
            </a:r>
            <a:r>
              <a:rPr lang="cs-CZ" dirty="0" smtClean="0"/>
              <a:t>Cílem této diplomové práce je racionalizace svozových a rozvozových aktivit ve vybrané společnosti a navrhnout potřebná řešení v kontextu zefektivnění daných činností.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Návrhy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0405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sz="8600" dirty="0" smtClean="0"/>
              <a:t>Aplikace rozvozů pomocí nejvhodnější metody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7400" dirty="0" smtClean="0"/>
          </a:p>
          <a:p>
            <a:pPr>
              <a:buNone/>
            </a:pPr>
            <a:r>
              <a:rPr lang="cs-CZ" sz="7400" dirty="0" smtClean="0"/>
              <a:t>Přínosy navrhované metody:    -  Nízké investiční náklady</a:t>
            </a:r>
          </a:p>
          <a:p>
            <a:pPr lvl="6">
              <a:buNone/>
            </a:pPr>
            <a:r>
              <a:rPr lang="cs-CZ" sz="7400" dirty="0"/>
              <a:t>       </a:t>
            </a:r>
            <a:r>
              <a:rPr lang="cs-CZ" sz="7400" dirty="0" smtClean="0"/>
              <a:t>         </a:t>
            </a:r>
            <a:r>
              <a:rPr lang="cs-CZ" sz="7400" dirty="0"/>
              <a:t>-  Snížení dopravního výkonu</a:t>
            </a:r>
          </a:p>
          <a:p>
            <a:pPr lvl="6">
              <a:buNone/>
            </a:pPr>
            <a:r>
              <a:rPr lang="cs-CZ" sz="7400" dirty="0"/>
              <a:t>      </a:t>
            </a:r>
            <a:r>
              <a:rPr lang="cs-CZ" sz="7400" dirty="0" smtClean="0"/>
              <a:t>          </a:t>
            </a:r>
            <a:r>
              <a:rPr lang="cs-CZ" sz="7400" dirty="0"/>
              <a:t>-  Snížení nákladů na realizaci rozvozů</a:t>
            </a:r>
          </a:p>
          <a:p>
            <a:pPr>
              <a:buNone/>
            </a:pPr>
            <a:endParaRPr lang="cs-CZ" sz="7400" dirty="0" smtClean="0"/>
          </a:p>
          <a:p>
            <a:pPr>
              <a:buNone/>
            </a:pPr>
            <a:endParaRPr lang="cs-CZ" sz="7400" dirty="0" smtClean="0"/>
          </a:p>
          <a:p>
            <a:pPr>
              <a:buNone/>
            </a:pPr>
            <a:r>
              <a:rPr lang="cs-CZ" sz="7400" dirty="0" smtClean="0"/>
              <a:t>Úprava délky směny řidičů</a:t>
            </a:r>
          </a:p>
          <a:p>
            <a:pPr>
              <a:buNone/>
            </a:pPr>
            <a:endParaRPr lang="cs-CZ" sz="7400" dirty="0" smtClean="0"/>
          </a:p>
          <a:p>
            <a:pPr>
              <a:buNone/>
            </a:pPr>
            <a:r>
              <a:rPr lang="cs-CZ" sz="7400" dirty="0" smtClean="0"/>
              <a:t>Výhody úpravy   -  Snížení počtu řidičů		</a:t>
            </a:r>
          </a:p>
          <a:p>
            <a:pPr>
              <a:buNone/>
            </a:pPr>
            <a:r>
              <a:rPr lang="cs-CZ" sz="7400" dirty="0"/>
              <a:t>	</a:t>
            </a:r>
            <a:r>
              <a:rPr lang="cs-CZ" sz="7400" dirty="0" smtClean="0"/>
              <a:t>	                -  Úspora jednoho vozidla</a:t>
            </a:r>
          </a:p>
          <a:p>
            <a:pPr>
              <a:buNone/>
            </a:pPr>
            <a:r>
              <a:rPr lang="cs-CZ" sz="7400" dirty="0"/>
              <a:t>	</a:t>
            </a:r>
            <a:r>
              <a:rPr lang="cs-CZ" sz="7400" dirty="0" smtClean="0"/>
              <a:t>	                -  Snížení mzdových nákladů 			</a:t>
            </a:r>
          </a:p>
          <a:p>
            <a:pPr>
              <a:buNone/>
            </a:pPr>
            <a:r>
              <a:rPr lang="cs-CZ" sz="7400" dirty="0"/>
              <a:t>	</a:t>
            </a:r>
            <a:r>
              <a:rPr lang="cs-CZ" sz="7400" dirty="0" smtClean="0"/>
              <a:t>	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Vedoucí práce:</a:t>
            </a:r>
          </a:p>
          <a:p>
            <a:pPr>
              <a:buNone/>
            </a:pPr>
            <a:r>
              <a:rPr lang="cs-CZ" dirty="0" smtClean="0"/>
              <a:t>	„</a:t>
            </a:r>
            <a:r>
              <a:rPr lang="cs-CZ" i="1" dirty="0" smtClean="0"/>
              <a:t>Prosím autora DP o vyjádření se k případným dalším existujícím metodám v rámci problematiky svozně-rozvozních úloh, které mohly být využity pro účely řešení hlavního cíle práce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	  Oponent práce:</a:t>
            </a:r>
          </a:p>
          <a:p>
            <a:pPr marL="514350" indent="-514350">
              <a:buNone/>
            </a:pPr>
            <a:r>
              <a:rPr lang="cs-CZ" dirty="0" smtClean="0"/>
              <a:t>      „</a:t>
            </a:r>
            <a:r>
              <a:rPr lang="cs-CZ" i="1" dirty="0" smtClean="0"/>
              <a:t>Stanovte za </a:t>
            </a:r>
            <a:r>
              <a:rPr lang="cs-CZ" i="1" dirty="0" err="1" smtClean="0"/>
              <a:t>akých</a:t>
            </a:r>
            <a:r>
              <a:rPr lang="cs-CZ" i="1" dirty="0" smtClean="0"/>
              <a:t> </a:t>
            </a:r>
            <a:r>
              <a:rPr lang="cs-CZ" i="1" dirty="0" err="1" smtClean="0"/>
              <a:t>podmienok</a:t>
            </a:r>
            <a:r>
              <a:rPr lang="cs-CZ" i="1" dirty="0" smtClean="0"/>
              <a:t> </a:t>
            </a:r>
            <a:r>
              <a:rPr lang="cs-CZ" i="1" dirty="0" err="1" smtClean="0"/>
              <a:t>môžeme</a:t>
            </a:r>
            <a:r>
              <a:rPr lang="cs-CZ" i="1" dirty="0" smtClean="0"/>
              <a:t> </a:t>
            </a:r>
            <a:r>
              <a:rPr lang="cs-CZ" i="1" dirty="0" err="1" smtClean="0"/>
              <a:t>racionalizovať</a:t>
            </a:r>
            <a:r>
              <a:rPr lang="cs-CZ" i="1" dirty="0" smtClean="0"/>
              <a:t> </a:t>
            </a:r>
            <a:r>
              <a:rPr lang="cs-CZ" i="1" dirty="0" err="1" smtClean="0"/>
              <a:t>distribučnú</a:t>
            </a:r>
            <a:r>
              <a:rPr lang="cs-CZ" i="1" dirty="0" smtClean="0"/>
              <a:t> logistiku v </a:t>
            </a:r>
            <a:r>
              <a:rPr lang="cs-CZ" i="1" dirty="0" err="1" smtClean="0"/>
              <a:t>obchodnom</a:t>
            </a:r>
            <a:r>
              <a:rPr lang="cs-CZ" i="1" dirty="0" smtClean="0"/>
              <a:t> re- </a:t>
            </a:r>
            <a:r>
              <a:rPr lang="cs-CZ" i="1" dirty="0" err="1" smtClean="0"/>
              <a:t>ťazci</a:t>
            </a:r>
            <a:r>
              <a:rPr lang="cs-CZ" i="1" dirty="0" smtClean="0"/>
              <a:t> na základe </a:t>
            </a:r>
            <a:r>
              <a:rPr lang="cs-CZ" i="1" dirty="0" err="1" smtClean="0"/>
              <a:t>jedného</a:t>
            </a:r>
            <a:r>
              <a:rPr lang="cs-CZ" i="1" dirty="0" smtClean="0"/>
              <a:t> modelového </a:t>
            </a:r>
            <a:r>
              <a:rPr lang="cs-CZ" i="1" dirty="0" err="1" smtClean="0"/>
              <a:t>dňa</a:t>
            </a:r>
            <a:r>
              <a:rPr lang="cs-CZ" i="1" dirty="0" smtClean="0"/>
              <a:t> </a:t>
            </a:r>
            <a:r>
              <a:rPr lang="cs-CZ" i="1" dirty="0" err="1" smtClean="0"/>
              <a:t>prevádzky</a:t>
            </a:r>
            <a:r>
              <a:rPr lang="cs-CZ" i="1" dirty="0" smtClean="0"/>
              <a:t>?“</a:t>
            </a:r>
          </a:p>
          <a:p>
            <a:pPr marL="514350" indent="-514350">
              <a:buNone/>
            </a:pPr>
            <a:endParaRPr lang="cs-CZ" i="1" dirty="0" smtClean="0"/>
          </a:p>
          <a:p>
            <a:pPr marL="514350" indent="-514350">
              <a:buNone/>
            </a:pPr>
            <a:r>
              <a:rPr lang="cs-CZ" dirty="0" smtClean="0"/>
              <a:t>	„</a:t>
            </a:r>
            <a:r>
              <a:rPr lang="cs-CZ" i="1" dirty="0" smtClean="0"/>
              <a:t>Na základe, </a:t>
            </a:r>
            <a:r>
              <a:rPr lang="cs-CZ" i="1" dirty="0" err="1" smtClean="0"/>
              <a:t>ktorých</a:t>
            </a:r>
            <a:r>
              <a:rPr lang="cs-CZ" i="1" dirty="0" smtClean="0"/>
              <a:t> </a:t>
            </a:r>
            <a:r>
              <a:rPr lang="cs-CZ" i="1" dirty="0" err="1" smtClean="0"/>
              <a:t>nákladov</a:t>
            </a:r>
            <a:r>
              <a:rPr lang="cs-CZ" i="1" dirty="0" smtClean="0"/>
              <a:t> </a:t>
            </a:r>
            <a:r>
              <a:rPr lang="cs-CZ" i="1" dirty="0" err="1" smtClean="0"/>
              <a:t>môžeme</a:t>
            </a:r>
            <a:r>
              <a:rPr lang="cs-CZ" i="1" dirty="0" smtClean="0"/>
              <a:t> </a:t>
            </a:r>
            <a:r>
              <a:rPr lang="cs-CZ" i="1" dirty="0" err="1" smtClean="0"/>
              <a:t>stanoviť</a:t>
            </a:r>
            <a:r>
              <a:rPr lang="cs-CZ" i="1" dirty="0" smtClean="0"/>
              <a:t> celkové náklady na 1 ”rozvozový” </a:t>
            </a:r>
            <a:r>
              <a:rPr lang="cs-CZ" i="1" dirty="0" err="1" smtClean="0"/>
              <a:t>deň</a:t>
            </a:r>
            <a:r>
              <a:rPr lang="cs-CZ" i="1" dirty="0" smtClean="0"/>
              <a:t>?“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Metody sběru dat:</a:t>
            </a:r>
          </a:p>
          <a:p>
            <a:pPr lvl="2"/>
            <a:r>
              <a:rPr lang="cs-CZ" dirty="0" smtClean="0"/>
              <a:t>Analýza dokumentů</a:t>
            </a:r>
          </a:p>
          <a:p>
            <a:pPr lvl="2"/>
            <a:r>
              <a:rPr lang="cs-CZ" dirty="0" smtClean="0"/>
              <a:t>Rozhovor</a:t>
            </a:r>
          </a:p>
          <a:p>
            <a:pPr lvl="2"/>
            <a:r>
              <a:rPr lang="cs-CZ" dirty="0" smtClean="0"/>
              <a:t>Pozorování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	Vědecké metody:</a:t>
            </a:r>
          </a:p>
          <a:p>
            <a:pPr lvl="2"/>
            <a:r>
              <a:rPr lang="cs-CZ" dirty="0" smtClean="0"/>
              <a:t>Komparace</a:t>
            </a:r>
          </a:p>
          <a:p>
            <a:pPr lvl="2"/>
            <a:r>
              <a:rPr lang="cs-CZ" dirty="0" smtClean="0"/>
              <a:t>Analýza</a:t>
            </a:r>
          </a:p>
          <a:p>
            <a:pPr lvl="2"/>
            <a:r>
              <a:rPr lang="cs-CZ" dirty="0" smtClean="0"/>
              <a:t>Operační výzkum 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Metody pro řešení okružního dopravního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sz="2800" dirty="0" err="1" smtClean="0"/>
              <a:t>Clark</a:t>
            </a:r>
            <a:r>
              <a:rPr lang="cs-CZ" sz="2800" dirty="0" smtClean="0"/>
              <a:t>-</a:t>
            </a:r>
            <a:r>
              <a:rPr lang="cs-CZ" sz="2800" dirty="0" err="1" smtClean="0"/>
              <a:t>Wrightova</a:t>
            </a:r>
            <a:r>
              <a:rPr lang="cs-CZ" sz="2800" dirty="0" smtClean="0"/>
              <a:t> metoda</a:t>
            </a:r>
          </a:p>
          <a:p>
            <a:endParaRPr lang="cs-CZ" sz="2800" dirty="0" smtClean="0"/>
          </a:p>
          <a:p>
            <a:r>
              <a:rPr lang="cs-CZ" sz="2800" dirty="0" smtClean="0"/>
              <a:t>Mayerova metoda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Vogelova</a:t>
            </a:r>
            <a:r>
              <a:rPr lang="cs-CZ" sz="2800" dirty="0" smtClean="0"/>
              <a:t> aproximační metoda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vybrané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Jednota družstvo spotřebitelů v </a:t>
            </a:r>
            <a:r>
              <a:rPr lang="cs-CZ" sz="2800" dirty="0" err="1" smtClean="0"/>
              <a:t>Kaplici</a:t>
            </a:r>
            <a:endParaRPr lang="cs-CZ" sz="2800" dirty="0" smtClean="0"/>
          </a:p>
          <a:p>
            <a:r>
              <a:rPr lang="cs-CZ" sz="2800" dirty="0" smtClean="0"/>
              <a:t>Kaplice-nádraží 86, </a:t>
            </a:r>
            <a:r>
              <a:rPr lang="cs-CZ" sz="2800" dirty="0" err="1" smtClean="0"/>
              <a:t>Střítež</a:t>
            </a:r>
            <a:endParaRPr lang="cs-CZ" sz="2800" dirty="0" smtClean="0"/>
          </a:p>
          <a:p>
            <a:r>
              <a:rPr lang="cs-CZ" sz="2800" dirty="0"/>
              <a:t>M</a:t>
            </a:r>
            <a:r>
              <a:rPr lang="cs-CZ" sz="2800" dirty="0" smtClean="0"/>
              <a:t>aloobchod</a:t>
            </a:r>
            <a:r>
              <a:rPr lang="cs-CZ" sz="2800" dirty="0"/>
              <a:t> a velkoobchod </a:t>
            </a:r>
            <a:r>
              <a:rPr lang="cs-CZ" sz="2800" dirty="0" smtClean="0"/>
              <a:t>s potravinářským </a:t>
            </a:r>
            <a:r>
              <a:rPr lang="cs-CZ" sz="2800" dirty="0"/>
              <a:t>zbožím a zbožím denní potřeby.</a:t>
            </a:r>
            <a:endParaRPr lang="cs-CZ" sz="2800" dirty="0" smtClean="0"/>
          </a:p>
          <a:p>
            <a:endParaRPr lang="cs-CZ" dirty="0" smtClean="0"/>
          </a:p>
          <a:p>
            <a:r>
              <a:rPr lang="cs-CZ" sz="2800" dirty="0" smtClean="0"/>
              <a:t>35 prodejen</a:t>
            </a:r>
            <a:endParaRPr lang="cs-CZ" sz="2800" dirty="0"/>
          </a:p>
          <a:p>
            <a:r>
              <a:rPr lang="cs-CZ" sz="2800" dirty="0" smtClean="0"/>
              <a:t>3 velkoobchodní sklady</a:t>
            </a:r>
          </a:p>
          <a:p>
            <a:endParaRPr lang="cs-CZ" dirty="0"/>
          </a:p>
        </p:txBody>
      </p:sp>
      <p:pic>
        <p:nvPicPr>
          <p:cNvPr id="4" name="Obrázek 3" descr="JK_barevne╠ü-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717032"/>
            <a:ext cx="2295128" cy="229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současných procesů ve společnosti</a:t>
            </a:r>
            <a:endParaRPr lang="cs-CZ" dirty="0"/>
          </a:p>
        </p:txBody>
      </p:sp>
      <p:pic>
        <p:nvPicPr>
          <p:cNvPr id="4" name="Zástupný symbol pro obsah 3" descr="55813668_532610473933572_533889315208848998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293096"/>
            <a:ext cx="3695114" cy="2281468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1700808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Rozvoz       každý pracovní den</a:t>
            </a:r>
          </a:p>
          <a:p>
            <a:r>
              <a:rPr lang="cs-CZ" sz="2400" dirty="0" smtClean="0"/>
              <a:t>Náklady za rozvoz      zákazník neplatí</a:t>
            </a:r>
          </a:p>
          <a:p>
            <a:r>
              <a:rPr lang="cs-CZ" sz="2400" dirty="0" smtClean="0"/>
              <a:t>Objednání zboží       2 dny před závozem</a:t>
            </a:r>
          </a:p>
          <a:p>
            <a:endParaRPr lang="cs-CZ" dirty="0" smtClean="0"/>
          </a:p>
          <a:p>
            <a:r>
              <a:rPr lang="cs-CZ" sz="2400" dirty="0" smtClean="0"/>
              <a:t>Vozový park:</a:t>
            </a:r>
          </a:p>
          <a:p>
            <a:r>
              <a:rPr lang="cs-CZ" sz="2300" dirty="0" err="1" smtClean="0"/>
              <a:t>Iveco</a:t>
            </a:r>
            <a:r>
              <a:rPr lang="cs-CZ" sz="2300" dirty="0" smtClean="0"/>
              <a:t> EUROCARGO  75E16</a:t>
            </a:r>
          </a:p>
          <a:p>
            <a:r>
              <a:rPr lang="cs-CZ" sz="2300" dirty="0" smtClean="0"/>
              <a:t>5 nákladních vozidel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64088" y="4005064"/>
          <a:ext cx="3384376" cy="2194449"/>
        </p:xfrm>
        <a:graphic>
          <a:graphicData uri="http://schemas.openxmlformats.org/drawingml/2006/table">
            <a:tbl>
              <a:tblPr/>
              <a:tblGrid>
                <a:gridCol w="2016224"/>
                <a:gridCol w="1368152"/>
              </a:tblGrid>
              <a:tr h="371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Kategorie vozidla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N3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Užitečná hmotnost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000 kg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Délka ložného prostoru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6 200 mm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Šířka ložného prostoru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2 470 mm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Výška ložného prostoru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2 550 mm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Spotřeba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23 </a:t>
                      </a:r>
                      <a:r>
                        <a:rPr lang="cs-CZ" sz="1400" dirty="0" smtClean="0">
                          <a:latin typeface="Times New Roman"/>
                          <a:ea typeface="Calibri"/>
                        </a:rPr>
                        <a:t>l/100 km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436096" y="3501008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Parametry nákladního vozidla:</a:t>
            </a:r>
          </a:p>
          <a:p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763688" y="191683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3059832" y="227687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2915816" y="263691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Omezující podmínky a sledované parametry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700808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Omezující podmínky:</a:t>
            </a:r>
          </a:p>
          <a:p>
            <a:r>
              <a:rPr lang="cs-CZ" sz="2400" dirty="0" smtClean="0"/>
              <a:t>Kapacita vozidel    -  Nosnost (max. 6 tun)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                    -  Úložný prostor (max. 13 MJ)</a:t>
            </a:r>
          </a:p>
          <a:p>
            <a:endParaRPr lang="cs-CZ" sz="2000" dirty="0" smtClean="0"/>
          </a:p>
          <a:p>
            <a:r>
              <a:rPr lang="cs-CZ" sz="2400" dirty="0" smtClean="0"/>
              <a:t>Doba jízdy řidiče (max. 9 h / 540 min)</a:t>
            </a:r>
            <a:r>
              <a:rPr lang="cs-CZ" sz="2400" dirty="0"/>
              <a:t>	</a:t>
            </a:r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2400" b="1" dirty="0" smtClean="0"/>
              <a:t>Sledované parametry:  </a:t>
            </a:r>
            <a:r>
              <a:rPr lang="cs-CZ" sz="2000" dirty="0" smtClean="0"/>
              <a:t>	</a:t>
            </a:r>
          </a:p>
          <a:p>
            <a:r>
              <a:rPr lang="cs-CZ" sz="2400" dirty="0" smtClean="0"/>
              <a:t>- Délka trasy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       	</a:t>
            </a:r>
          </a:p>
          <a:p>
            <a:pPr>
              <a:buFontTx/>
              <a:buChar char="-"/>
            </a:pPr>
            <a:r>
              <a:rPr lang="cs-CZ" sz="2400" dirty="0" smtClean="0"/>
              <a:t> Délka směny řidiče (max. </a:t>
            </a:r>
            <a:r>
              <a:rPr lang="cs-CZ" sz="2400" dirty="0"/>
              <a:t> </a:t>
            </a:r>
            <a:r>
              <a:rPr lang="cs-CZ" sz="2400" dirty="0" smtClean="0"/>
              <a:t>13 h / 780 min)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 Celkové náklady na rozvozový den (1 km / 16 Kč)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Zvolený den rozvozu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Čtvrtek - 23 vrcholů</a:t>
            </a:r>
          </a:p>
          <a:p>
            <a:r>
              <a:rPr lang="cs-CZ" sz="2400" dirty="0" smtClean="0"/>
              <a:t>2 okružní trasy / řidič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Vstupní data:</a:t>
            </a:r>
          </a:p>
          <a:p>
            <a:r>
              <a:rPr lang="cs-CZ" sz="2400" dirty="0" smtClean="0"/>
              <a:t>Označení prodejen</a:t>
            </a:r>
          </a:p>
          <a:p>
            <a:r>
              <a:rPr lang="cs-CZ" sz="2400" dirty="0" smtClean="0"/>
              <a:t>Adresy prodejen</a:t>
            </a:r>
          </a:p>
          <a:p>
            <a:r>
              <a:rPr lang="cs-CZ" sz="2400" dirty="0" smtClean="0"/>
              <a:t>Objednané zboží</a:t>
            </a:r>
          </a:p>
          <a:p>
            <a:r>
              <a:rPr lang="cs-CZ" sz="2400" dirty="0" smtClean="0"/>
              <a:t>Počet MJ</a:t>
            </a:r>
          </a:p>
          <a:p>
            <a:r>
              <a:rPr lang="cs-CZ" sz="2400" dirty="0" smtClean="0"/>
              <a:t>Doba obsloužení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 l="14764" t="25837" r="46506" b="11534"/>
          <a:stretch>
            <a:fillRect/>
          </a:stretch>
        </p:blipFill>
        <p:spPr bwMode="auto">
          <a:xfrm>
            <a:off x="4644008" y="1700808"/>
            <a:ext cx="3960440" cy="44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Zvolený den rozvozu</a:t>
            </a:r>
            <a:endParaRPr lang="cs-CZ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l="23622" t="24914" r="16978" b="9689"/>
          <a:stretch>
            <a:fillRect/>
          </a:stretch>
        </p:blipFill>
        <p:spPr bwMode="auto">
          <a:xfrm>
            <a:off x="1835696" y="1484784"/>
            <a:ext cx="5544616" cy="48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742</Words>
  <Application>Microsoft Office PowerPoint</Application>
  <PresentationFormat>Předvádění na obrazovce (4:3)</PresentationFormat>
  <Paragraphs>354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Vysoká škola technická a ekonomická  v Českých Budějovicích</vt:lpstr>
      <vt:lpstr>Cíl práce</vt:lpstr>
      <vt:lpstr>Použité metody</vt:lpstr>
      <vt:lpstr>Metody pro řešení okružního dopravního problému</vt:lpstr>
      <vt:lpstr>Představení vybrané společnosti</vt:lpstr>
      <vt:lpstr>Analýza současných procesů ve společnosti</vt:lpstr>
      <vt:lpstr>Omezující podmínky a sledované parametry</vt:lpstr>
      <vt:lpstr>Zvolený den rozvozu</vt:lpstr>
      <vt:lpstr>Zvolený den rozvozu</vt:lpstr>
      <vt:lpstr>Tvorba matic</vt:lpstr>
      <vt:lpstr>Zvolený den rozvozu</vt:lpstr>
      <vt:lpstr>Optimalizace rozvozových tras</vt:lpstr>
      <vt:lpstr>Optimalizace rozvozových tras</vt:lpstr>
      <vt:lpstr>Optimalizace rozvozových tras</vt:lpstr>
      <vt:lpstr>Optimalizace rozvozových tras</vt:lpstr>
      <vt:lpstr>Optimalizace rozvozových tras</vt:lpstr>
      <vt:lpstr>Optimalizace rozvozových tras</vt:lpstr>
      <vt:lpstr>Technicko-ekonomické zhodnocení navrhovaných řešení</vt:lpstr>
      <vt:lpstr>Technicko-ekonomické zhodnocení navrhovaných řešení</vt:lpstr>
      <vt:lpstr>Návrhy opatření</vt:lpstr>
      <vt:lpstr>Děkuji za pozornost</vt:lpstr>
      <vt:lpstr>Doplňující dotazy</vt:lpstr>
      <vt:lpstr>Doplňující dotazy</vt:lpstr>
    </vt:vector>
  </TitlesOfParts>
  <Company>Sukdol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Miloslav</dc:creator>
  <cp:lastModifiedBy>Denulka</cp:lastModifiedBy>
  <cp:revision>36</cp:revision>
  <dcterms:created xsi:type="dcterms:W3CDTF">2019-06-05T15:02:05Z</dcterms:created>
  <dcterms:modified xsi:type="dcterms:W3CDTF">2019-06-10T21:19:43Z</dcterms:modified>
</cp:coreProperties>
</file>