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84" r:id="rId2"/>
    <p:sldId id="294" r:id="rId3"/>
    <p:sldId id="257" r:id="rId4"/>
    <p:sldId id="258" r:id="rId5"/>
    <p:sldId id="295" r:id="rId6"/>
    <p:sldId id="281" r:id="rId7"/>
    <p:sldId id="259" r:id="rId8"/>
    <p:sldId id="263" r:id="rId9"/>
    <p:sldId id="261" r:id="rId10"/>
    <p:sldId id="285" r:id="rId11"/>
    <p:sldId id="296" r:id="rId12"/>
    <p:sldId id="290" r:id="rId13"/>
    <p:sldId id="297" r:id="rId14"/>
    <p:sldId id="280" r:id="rId15"/>
    <p:sldId id="298" r:id="rId16"/>
    <p:sldId id="300" r:id="rId17"/>
    <p:sldId id="299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00" autoAdjust="0"/>
    <p:restoredTop sz="94660" autoAdjust="0"/>
  </p:normalViewPr>
  <p:slideViewPr>
    <p:cSldViewPr>
      <p:cViewPr varScale="1">
        <p:scale>
          <a:sx n="44" d="100"/>
          <a:sy n="44" d="100"/>
        </p:scale>
        <p:origin x="192" y="16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0A3D1-A262-4D3F-BE67-A2F6EA1AA8F6}" type="datetimeFigureOut">
              <a:rPr lang="cs-CZ" smtClean="0"/>
              <a:t>12.06.19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71F60-9FB0-4ED0-9650-FD1E2B92E5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355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C67DBC-B063-1A44-8337-C21ED9DB8E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1DE7070-72F7-B14D-A03A-3765BB2152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C6D7C03-E385-5049-ADFC-C264A711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EA7F-649D-451D-BF12-566DB7D866C0}" type="datetimeFigureOut">
              <a:rPr lang="cs-CZ" smtClean="0"/>
              <a:t>12.06.19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86E6D5-48A8-2C49-985C-9B1F801E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8BED37-3F18-F64A-9BDC-846710C78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C4936-893A-46DA-9903-7273FC689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57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A3B2EB-BD9C-704A-B56B-B76F42134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743714B-18AE-0B46-8F53-B142B0EB2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C26CCA-D5E3-9446-B3BF-07077F942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EA7F-649D-451D-BF12-566DB7D866C0}" type="datetimeFigureOut">
              <a:rPr lang="cs-CZ" smtClean="0"/>
              <a:t>12.06.19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3AE3D1-B22E-BD4A-A790-AB9D1AEF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B68D2D-42BB-BA40-AB14-EBC6BC744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C4936-893A-46DA-9903-7273FC689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5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B2C1B24-42E6-1741-8B46-6CE5E43A6F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CE68F4A-8874-C244-826D-C66FB528B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F06026-EB9B-E64D-874D-11FCD9C7A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EA7F-649D-451D-BF12-566DB7D866C0}" type="datetimeFigureOut">
              <a:rPr lang="cs-CZ" smtClean="0"/>
              <a:t>12.06.19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5460F2-3ED8-C248-9092-4415E7829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F3D70C-0761-BC4B-954D-93A5D5FF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C4936-893A-46DA-9903-7273FC689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301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0AB468-0B51-B341-9540-8C276237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AD72FB-63BC-E746-A39F-8C56E25C4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FCC3BB3-7466-9A4D-8E7B-CA6E0E94C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EA7F-649D-451D-BF12-566DB7D866C0}" type="datetimeFigureOut">
              <a:rPr lang="cs-CZ" smtClean="0"/>
              <a:t>12.06.19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B7AA49F-8363-EE4E-8E37-CAF2986A7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0596E2-4013-AC44-BBD4-1BF24AE46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C4936-893A-46DA-9903-7273FC689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96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856EBD-9D70-4D4D-95A3-F7D17FDC6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EFFD87-FC83-3B49-8F33-C3803DF27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F90560-A3D7-7540-9CEA-5BAB4B2FD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EA7F-649D-451D-BF12-566DB7D866C0}" type="datetimeFigureOut">
              <a:rPr lang="cs-CZ" smtClean="0"/>
              <a:t>12.06.19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936492-1CEF-EE41-A02F-9E5510AB9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1065FF-EDC7-1F4B-9D84-78D48DD31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C4936-893A-46DA-9903-7273FC689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107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0CE7DC-95CE-BD40-BB89-86769E865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DCBA51-5E44-E549-99DF-9E1A8C62F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D02B18-14E1-FE44-BA69-C54391669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F861E77-ADC0-AC45-98B8-15CA31D58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EA7F-649D-451D-BF12-566DB7D866C0}" type="datetimeFigureOut">
              <a:rPr lang="cs-CZ" smtClean="0"/>
              <a:t>12.06.19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8FE9E42-C87B-F04A-98A6-EEEC72400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DBEA32E-F377-C548-B096-3641D2DC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C4936-893A-46DA-9903-7273FC689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38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2038C6-3DDC-BA4B-A590-EC563808F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60B2722-21EE-BC4E-B032-ADE16D39B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1E52BE6-0D87-E845-BF64-967BE8BFA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C5275E8-0DD3-3D46-B0D2-E93A5E449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069245A-E30C-5A42-A9AC-6D6616F65E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7FEE531-E5A9-C846-B7B1-A7CB94350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EA7F-649D-451D-BF12-566DB7D866C0}" type="datetimeFigureOut">
              <a:rPr lang="cs-CZ" smtClean="0"/>
              <a:t>12.06.19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E6C3034-8564-D646-8CB5-CADD9D84C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A5E3527-2F2A-0541-B2C5-1F6AB95B5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C4936-893A-46DA-9903-7273FC689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89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A054CC-2E79-A240-8F09-810B0B409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3E11E7B-955E-8841-8E0F-CE340A572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EA7F-649D-451D-BF12-566DB7D866C0}" type="datetimeFigureOut">
              <a:rPr lang="cs-CZ" smtClean="0"/>
              <a:t>12.06.19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DF51B59-F89A-2C42-9E4C-63BB8C00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C288FD5-219C-8046-94E4-D18BE56FF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C4936-893A-46DA-9903-7273FC689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40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7719EAE-0A48-334B-8E46-046B36A73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EA7F-649D-451D-BF12-566DB7D866C0}" type="datetimeFigureOut">
              <a:rPr lang="cs-CZ" smtClean="0"/>
              <a:t>12.06.19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FC00C58-A067-1645-AE81-46B43D2A3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0729E1A-D104-F345-BA2E-D8E5FF4E7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C4936-893A-46DA-9903-7273FC689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93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889147-780B-C946-8911-08E8C150D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FF331E-A2EE-E34F-858F-CFC8DD14B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A747BDC-86B9-7B42-B63A-1C4245F9A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17E969D-ED41-B14D-A1D5-02C580DBC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EA7F-649D-451D-BF12-566DB7D866C0}" type="datetimeFigureOut">
              <a:rPr lang="cs-CZ" smtClean="0"/>
              <a:t>12.06.19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5C9BB80-4E9B-824B-8C05-D16E3E33E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F0014F7-9C59-2342-B6D6-2BFA75631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C4936-893A-46DA-9903-7273FC689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49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E48AB6-5349-5946-AD1F-6DDF38D7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4F256DB-5D1E-D943-8A32-1C8F759BAA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E1C0755-6F1D-544D-BF61-58A46DE60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DEFAD2-3A39-A744-9E30-E5459B173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EA7F-649D-451D-BF12-566DB7D866C0}" type="datetimeFigureOut">
              <a:rPr lang="cs-CZ" smtClean="0"/>
              <a:t>12.06.19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49371DE-6019-2349-8CE2-F780660B6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D14C004-DA47-2847-AB21-C7F7909B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C4936-893A-46DA-9903-7273FC689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58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3530208-83CE-0D43-87B8-701C51ADC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EF41CF-B01B-7645-BD01-E39901205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274015-F1DA-D549-BA7D-FE7A786A4F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7EA7F-649D-451D-BF12-566DB7D866C0}" type="datetimeFigureOut">
              <a:rPr lang="cs-CZ" smtClean="0"/>
              <a:t>12.06.19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17889D-5706-DF41-8603-99109F7170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83876E-537B-8942-A41F-56E91E8DD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C4936-893A-46DA-9903-7273FC689D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77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4746" y="1988840"/>
            <a:ext cx="8956888" cy="1944216"/>
          </a:xfrm>
        </p:spPr>
        <p:txBody>
          <a:bodyPr>
            <a:noAutofit/>
          </a:bodyPr>
          <a:lstStyle/>
          <a:p>
            <a:pPr algn="ctr"/>
            <a:r>
              <a:rPr lang="cs-CZ" sz="28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Vysoká škola technická a ekonomická </a:t>
            </a:r>
            <a:br>
              <a:rPr lang="cs-CZ" sz="28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8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 Českých Budějovicích</a:t>
            </a:r>
            <a:br>
              <a:rPr lang="cs-CZ" sz="28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8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br>
              <a:rPr lang="cs-CZ" sz="28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0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Diplomová práce</a:t>
            </a:r>
            <a:endParaRPr lang="cs-CZ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Obrázek 5" descr="VSTE-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6910" y="264448"/>
            <a:ext cx="1432560" cy="143256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E40C23C-04A7-9B4E-9836-F29EC8B23649}"/>
              </a:ext>
            </a:extLst>
          </p:cNvPr>
          <p:cNvSpPr txBox="1"/>
          <p:nvPr/>
        </p:nvSpPr>
        <p:spPr>
          <a:xfrm>
            <a:off x="2761503" y="5543596"/>
            <a:ext cx="63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 : Bc. Tomáš Douda</a:t>
            </a:r>
          </a:p>
          <a:p>
            <a:pPr algn="r"/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Vedoucí práce: Ing. Monika Karková, Ph.D.</a:t>
            </a:r>
            <a:b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Oponent: Ing. Tomáš Matyk</a:t>
            </a:r>
          </a:p>
          <a:p>
            <a:pPr algn="r"/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České Budějovice, Červen 2019</a:t>
            </a:r>
          </a:p>
        </p:txBody>
      </p:sp>
    </p:spTree>
    <p:extLst>
      <p:ext uri="{BB962C8B-B14F-4D97-AF65-F5344CB8AC3E}">
        <p14:creationId xmlns:p14="http://schemas.microsoft.com/office/powerpoint/2010/main" val="3496525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Stávající výrobní proces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8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Cycle time: 120 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12276"/>
            <a:ext cx="39814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8E2884E-2A91-7D4D-A9B4-A76063C25BA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9" y="2492896"/>
            <a:ext cx="7577663" cy="414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20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82D3BC-B0C5-4D4D-AACB-8D6D2D6C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Optimalizační koncepty – manuální koncept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F5E8A1F-643C-D64E-AEA4-083014AB4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cs-CZ" sz="2400" dirty="0"/>
              <a:t>Použití automatického utahovacího systému</a:t>
            </a:r>
          </a:p>
          <a:p>
            <a:pPr>
              <a:buClr>
                <a:schemeClr val="accent2"/>
              </a:buClr>
            </a:pPr>
            <a:endParaRPr lang="cs-CZ" sz="2400" dirty="0"/>
          </a:p>
          <a:p>
            <a:pPr>
              <a:buClr>
                <a:schemeClr val="accent2"/>
              </a:buClr>
            </a:pPr>
            <a:r>
              <a:rPr lang="cs-CZ" sz="2400" dirty="0"/>
              <a:t>Cycle time 90 s</a:t>
            </a:r>
          </a:p>
        </p:txBody>
      </p:sp>
    </p:spTree>
    <p:extLst>
      <p:ext uri="{BB962C8B-B14F-4D97-AF65-F5344CB8AC3E}">
        <p14:creationId xmlns:p14="http://schemas.microsoft.com/office/powerpoint/2010/main" val="1580576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Automatický koncept s lineárním zakládáním kabelového svazku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9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Cycle time – 55 s </a:t>
            </a:r>
          </a:p>
          <a:p>
            <a:endParaRPr lang="cs-CZ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12276"/>
            <a:ext cx="39814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91969F7-6444-9947-B9FB-625CF8FDA09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41805" y="2313411"/>
            <a:ext cx="5411470" cy="442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52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63476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Automatický koncept s karuselovým zakládáním kabelového svazku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348880"/>
            <a:ext cx="7886700" cy="4351338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cs-CZ" sz="2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Cycle time – 35 s</a:t>
            </a:r>
          </a:p>
          <a:p>
            <a:pPr marL="0" indent="0">
              <a:buClr>
                <a:schemeClr val="accent2"/>
              </a:buClr>
              <a:buNone/>
            </a:pPr>
            <a:endParaRPr lang="cs-CZ" sz="24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12276"/>
            <a:ext cx="39814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D679E1D-1F80-B641-B9CD-B307BA64696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75656" y="2684689"/>
            <a:ext cx="5688632" cy="401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0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28650" y="500062"/>
            <a:ext cx="7886700" cy="1325563"/>
          </a:xfrm>
        </p:spPr>
        <p:txBody>
          <a:bodyPr/>
          <a:lstStyle/>
          <a:p>
            <a:r>
              <a:rPr lang="cs-CZ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Komparace navrhovaných konceptů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Zástupný obsah 2">
                <a:extLst>
                  <a:ext uri="{FF2B5EF4-FFF2-40B4-BE49-F238E27FC236}">
                    <a16:creationId xmlns:a16="http://schemas.microsoft.com/office/drawing/2014/main" id="{D7B56EC5-D2F4-AC4C-A0FE-E81A3912FD2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49126233"/>
                  </p:ext>
                </p:extLst>
              </p:nvPr>
            </p:nvGraphicFramePr>
            <p:xfrm>
              <a:off x="899592" y="1988840"/>
              <a:ext cx="7615758" cy="436909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41661">
                      <a:extLst>
                        <a:ext uri="{9D8B030D-6E8A-4147-A177-3AD203B41FA5}">
                          <a16:colId xmlns:a16="http://schemas.microsoft.com/office/drawing/2014/main" val="4244836617"/>
                        </a:ext>
                      </a:extLst>
                    </a:gridCol>
                    <a:gridCol w="1128350">
                      <a:extLst>
                        <a:ext uri="{9D8B030D-6E8A-4147-A177-3AD203B41FA5}">
                          <a16:colId xmlns:a16="http://schemas.microsoft.com/office/drawing/2014/main" val="2760295810"/>
                        </a:ext>
                      </a:extLst>
                    </a:gridCol>
                    <a:gridCol w="1334529">
                      <a:extLst>
                        <a:ext uri="{9D8B030D-6E8A-4147-A177-3AD203B41FA5}">
                          <a16:colId xmlns:a16="http://schemas.microsoft.com/office/drawing/2014/main" val="301958980"/>
                        </a:ext>
                      </a:extLst>
                    </a:gridCol>
                    <a:gridCol w="1518964">
                      <a:extLst>
                        <a:ext uri="{9D8B030D-6E8A-4147-A177-3AD203B41FA5}">
                          <a16:colId xmlns:a16="http://schemas.microsoft.com/office/drawing/2014/main" val="2731811464"/>
                        </a:ext>
                      </a:extLst>
                    </a:gridCol>
                    <a:gridCol w="729682">
                      <a:extLst>
                        <a:ext uri="{9D8B030D-6E8A-4147-A177-3AD203B41FA5}">
                          <a16:colId xmlns:a16="http://schemas.microsoft.com/office/drawing/2014/main" val="3103028379"/>
                        </a:ext>
                      </a:extLst>
                    </a:gridCol>
                    <a:gridCol w="862572">
                      <a:extLst>
                        <a:ext uri="{9D8B030D-6E8A-4147-A177-3AD203B41FA5}">
                          <a16:colId xmlns:a16="http://schemas.microsoft.com/office/drawing/2014/main" val="3387095120"/>
                        </a:ext>
                      </a:extLst>
                    </a:gridCol>
                  </a:tblGrid>
                  <a:tr h="59075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Cena [€]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Cycle time [s]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Počet ks za 1 rok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WSA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TOPSIS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2301953"/>
                      </a:ext>
                    </a:extLst>
                  </a:tr>
                  <a:tr h="37446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Stávající stav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0€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120 s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222 750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58368113"/>
                      </a:ext>
                    </a:extLst>
                  </a:tr>
                  <a:tr h="7642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Manuální koncept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30 000€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 s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297 000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84968743"/>
                      </a:ext>
                    </a:extLst>
                  </a:tr>
                  <a:tr h="7648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Aut. Lineární koncept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200 000€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 s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486 000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36344226"/>
                      </a:ext>
                    </a:extLst>
                  </a:tr>
                  <a:tr h="11395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Aut. Karuselový koncept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480 000€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 s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763 700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7629647"/>
                      </a:ext>
                    </a:extLst>
                  </a:tr>
                  <a:tr h="37446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Váha kritéria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0,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cs-CZ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12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33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0,167</m:t>
                                </m:r>
                              </m:oMath>
                            </m:oMathPara>
                          </a14:m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0,5</m:t>
                                </m:r>
                              </m:oMath>
                            </m:oMathPara>
                          </a14:m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5625044"/>
                      </a:ext>
                    </a:extLst>
                  </a:tr>
                  <a:tr h="36074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Povaha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Min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Min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57967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Zástupný obsah 2">
                <a:extLst>
                  <a:ext uri="{FF2B5EF4-FFF2-40B4-BE49-F238E27FC236}">
                    <a16:creationId xmlns:a16="http://schemas.microsoft.com/office/drawing/2014/main" id="{D7B56EC5-D2F4-AC4C-A0FE-E81A3912FD2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49126233"/>
                  </p:ext>
                </p:extLst>
              </p:nvPr>
            </p:nvGraphicFramePr>
            <p:xfrm>
              <a:off x="899592" y="1988840"/>
              <a:ext cx="7615758" cy="436909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41661">
                      <a:extLst>
                        <a:ext uri="{9D8B030D-6E8A-4147-A177-3AD203B41FA5}">
                          <a16:colId xmlns:a16="http://schemas.microsoft.com/office/drawing/2014/main" val="4244836617"/>
                        </a:ext>
                      </a:extLst>
                    </a:gridCol>
                    <a:gridCol w="1128350">
                      <a:extLst>
                        <a:ext uri="{9D8B030D-6E8A-4147-A177-3AD203B41FA5}">
                          <a16:colId xmlns:a16="http://schemas.microsoft.com/office/drawing/2014/main" val="2760295810"/>
                        </a:ext>
                      </a:extLst>
                    </a:gridCol>
                    <a:gridCol w="1334529">
                      <a:extLst>
                        <a:ext uri="{9D8B030D-6E8A-4147-A177-3AD203B41FA5}">
                          <a16:colId xmlns:a16="http://schemas.microsoft.com/office/drawing/2014/main" val="301958980"/>
                        </a:ext>
                      </a:extLst>
                    </a:gridCol>
                    <a:gridCol w="1518964">
                      <a:extLst>
                        <a:ext uri="{9D8B030D-6E8A-4147-A177-3AD203B41FA5}">
                          <a16:colId xmlns:a16="http://schemas.microsoft.com/office/drawing/2014/main" val="2731811464"/>
                        </a:ext>
                      </a:extLst>
                    </a:gridCol>
                    <a:gridCol w="729682">
                      <a:extLst>
                        <a:ext uri="{9D8B030D-6E8A-4147-A177-3AD203B41FA5}">
                          <a16:colId xmlns:a16="http://schemas.microsoft.com/office/drawing/2014/main" val="3103028379"/>
                        </a:ext>
                      </a:extLst>
                    </a:gridCol>
                    <a:gridCol w="862572">
                      <a:extLst>
                        <a:ext uri="{9D8B030D-6E8A-4147-A177-3AD203B41FA5}">
                          <a16:colId xmlns:a16="http://schemas.microsoft.com/office/drawing/2014/main" val="3387095120"/>
                        </a:ext>
                      </a:extLst>
                    </a:gridCol>
                  </a:tblGrid>
                  <a:tr h="59075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Cena [€]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Cycle time [s]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Počet ks za 1 rok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WSA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1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TOPSIS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2301953"/>
                      </a:ext>
                    </a:extLst>
                  </a:tr>
                  <a:tr h="37446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Stávající stav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0€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120 s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222 750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58368113"/>
                      </a:ext>
                    </a:extLst>
                  </a:tr>
                  <a:tr h="76427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Manuální koncept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30 000€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 s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297 000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84968743"/>
                      </a:ext>
                    </a:extLst>
                  </a:tr>
                  <a:tr h="7648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Aut. Lineární koncept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200 000€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 s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486 000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236344226"/>
                      </a:ext>
                    </a:extLst>
                  </a:tr>
                  <a:tr h="113954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Aut. Karuselový koncept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480 000€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 s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763 700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7629647"/>
                      </a:ext>
                    </a:extLst>
                  </a:tr>
                  <a:tr h="37446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Váha kritéria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0899" t="-960000" r="-395506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38095" t="-960000" r="-235238" b="-1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5833" t="-960000" r="-105833" b="-106667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95625044"/>
                      </a:ext>
                    </a:extLst>
                  </a:tr>
                  <a:tr h="36074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Povaha</a:t>
                          </a:r>
                          <a:endParaRPr lang="cs-CZ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Min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Min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Max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857967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41856"/>
            <a:ext cx="39814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255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82D3BC-B0C5-4D4D-AACB-8D6D2D6C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Závěr</a:t>
            </a:r>
            <a:r>
              <a:rPr lang="cs-CZ" dirty="0"/>
              <a:t> </a:t>
            </a:r>
            <a:r>
              <a:rPr lang="cs-CZ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cs-CZ" dirty="0"/>
              <a:t> </a:t>
            </a:r>
            <a:r>
              <a:rPr lang="cs-CZ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hypotézy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F5E8A1F-643C-D64E-AEA4-083014AB4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lnSpc>
                <a:spcPct val="110000"/>
              </a:lnSpc>
              <a:buClr>
                <a:srgbClr val="ED7D31"/>
              </a:buClr>
              <a:buFont typeface="+mj-lt"/>
              <a:buAutoNum type="arabicPeriod"/>
            </a:pPr>
            <a:r>
              <a:rPr lang="cs-CZ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Automatický koncept s karuselovým zakládáním kabelového svazku bude o více jak 30 % efektivnější než stávající výrobní proces. – </a:t>
            </a:r>
            <a:r>
              <a:rPr lang="cs-CZ" sz="20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Hypotéza potvrzena</a:t>
            </a:r>
          </a:p>
          <a:p>
            <a:pPr marL="457200" lvl="0" indent="-457200">
              <a:lnSpc>
                <a:spcPct val="110000"/>
              </a:lnSpc>
              <a:buClr>
                <a:srgbClr val="ED7D31"/>
              </a:buClr>
              <a:buFont typeface="+mj-lt"/>
              <a:buAutoNum type="arabicPeriod"/>
            </a:pPr>
            <a:r>
              <a:rPr lang="cs-CZ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Výrobní takt jednoho cyklu se nebude lišit o více jak 15 % mezi lineárním a karuselovým zakládáním kabelového svazku. – </a:t>
            </a:r>
            <a:r>
              <a:rPr lang="cs-CZ" sz="20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Hypotéza vyvrácena</a:t>
            </a:r>
          </a:p>
          <a:p>
            <a:pPr marL="457200" lvl="0" indent="-457200">
              <a:lnSpc>
                <a:spcPct val="110000"/>
              </a:lnSpc>
              <a:buClr>
                <a:srgbClr val="ED7D31"/>
              </a:buClr>
              <a:buFont typeface="+mj-lt"/>
              <a:buAutoNum type="arabicPeriod"/>
            </a:pPr>
            <a:r>
              <a:rPr lang="cs-CZ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Finanční investice do výstavby automatického konceptu s karuselovým zakládáním bude dražší než s lineárním zakládáním a použitím dvou kooperativních robotů. – </a:t>
            </a:r>
            <a:r>
              <a:rPr lang="cs-CZ" sz="2000" b="1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Hypotéza potvrzena</a:t>
            </a:r>
          </a:p>
        </p:txBody>
      </p:sp>
    </p:spTree>
    <p:extLst>
      <p:ext uri="{BB962C8B-B14F-4D97-AF65-F5344CB8AC3E}">
        <p14:creationId xmlns:p14="http://schemas.microsoft.com/office/powerpoint/2010/main" val="1054505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5D6B25-0E1E-5447-AA73-C9CA85078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Doplňující dotazy</a:t>
            </a:r>
          </a:p>
        </p:txBody>
      </p:sp>
    </p:spTree>
    <p:extLst>
      <p:ext uri="{BB962C8B-B14F-4D97-AF65-F5344CB8AC3E}">
        <p14:creationId xmlns:p14="http://schemas.microsoft.com/office/powerpoint/2010/main" val="945690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356386-E0B2-C542-A9B3-10212A43C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91666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A9D543E-C325-3F4F-87DE-50F96F713535}"/>
              </a:ext>
            </a:extLst>
          </p:cNvPr>
          <p:cNvSpPr/>
          <p:nvPr/>
        </p:nvSpPr>
        <p:spPr>
          <a:xfrm>
            <a:off x="920423" y="2505670"/>
            <a:ext cx="7303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Děkuji za Vaši pozornost.</a:t>
            </a:r>
          </a:p>
        </p:txBody>
      </p:sp>
    </p:spTree>
    <p:extLst>
      <p:ext uri="{BB962C8B-B14F-4D97-AF65-F5344CB8AC3E}">
        <p14:creationId xmlns:p14="http://schemas.microsoft.com/office/powerpoint/2010/main" val="277763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0" y="980728"/>
            <a:ext cx="9144000" cy="4022141"/>
          </a:xfrm>
        </p:spPr>
        <p:txBody>
          <a:bodyPr>
            <a:noAutofit/>
          </a:bodyPr>
          <a:lstStyle/>
          <a:p>
            <a:pPr algn="ctr"/>
            <a:r>
              <a:rPr lang="cs-CZ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Vysoká škola technická a ekonomická </a:t>
            </a:r>
            <a:br>
              <a:rPr lang="cs-CZ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Ústav technicko-technologický</a:t>
            </a:r>
            <a:br>
              <a:rPr lang="cs-CZ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br>
              <a:rPr lang="cs-CZ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cs-CZ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Optimalizace výrobního procesu kabelového svazku – montáž plastových prvků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0"/>
            <a:ext cx="39814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2738036" y="5534561"/>
            <a:ext cx="63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 : Bc. Tomáš Douda</a:t>
            </a:r>
          </a:p>
          <a:p>
            <a:pPr algn="r"/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Vedoucí práce: Ing. Monika Karková, Ph.D.</a:t>
            </a:r>
            <a:b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Oponent: Ing. Tomáš Matyk</a:t>
            </a:r>
          </a:p>
          <a:p>
            <a:pPr algn="r"/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České Budějovice, Červen 2019</a:t>
            </a:r>
          </a:p>
        </p:txBody>
      </p:sp>
    </p:spTree>
    <p:extLst>
      <p:ext uri="{BB962C8B-B14F-4D97-AF65-F5344CB8AC3E}">
        <p14:creationId xmlns:p14="http://schemas.microsoft.com/office/powerpoint/2010/main" val="947845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Osnova</a:t>
            </a:r>
            <a:endParaRPr lang="cs-CZ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24078" indent="-514350">
              <a:lnSpc>
                <a:spcPct val="2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Cíle práce</a:t>
            </a:r>
            <a:endParaRPr lang="cs-CZ" sz="24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4078" indent="-514350">
              <a:lnSpc>
                <a:spcPct val="2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cs-CZ" sz="2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Teoreticko–metodologická část</a:t>
            </a:r>
          </a:p>
          <a:p>
            <a:pPr marL="624078" indent="-514350">
              <a:lnSpc>
                <a:spcPct val="2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cs-CZ" sz="2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Aplikační část</a:t>
            </a:r>
          </a:p>
          <a:p>
            <a:pPr marL="624078" indent="-514350">
              <a:lnSpc>
                <a:spcPct val="2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cs-CZ" sz="2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Komparace navrhovaných konceptů</a:t>
            </a:r>
          </a:p>
          <a:p>
            <a:pPr marL="624078" indent="-514350">
              <a:lnSpc>
                <a:spcPct val="25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cs-CZ" sz="2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Závěr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186" y="0"/>
            <a:ext cx="39814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723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Cíle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Optimalizace výrobního procesu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45720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cs-CZ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Popis plastových částí</a:t>
            </a:r>
          </a:p>
          <a:p>
            <a:pPr marL="800100" lvl="1" indent="-45720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cs-CZ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Popis stávajícího výrobního procesu</a:t>
            </a:r>
          </a:p>
          <a:p>
            <a:pPr marL="800100" lvl="1" indent="-45720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cs-CZ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Návrh konceptů automatické výroby</a:t>
            </a:r>
          </a:p>
          <a:p>
            <a:pPr marL="800100" lvl="1" indent="-45720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cs-CZ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Porovnání jednotlivých konceptů</a:t>
            </a:r>
          </a:p>
          <a:p>
            <a:pPr marL="800100" lvl="1" indent="-45720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</a:pPr>
            <a:endParaRPr lang="cs-CZ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45720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</a:pPr>
            <a:endParaRPr lang="cs-CZ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45720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</a:pPr>
            <a:endParaRPr lang="cs-CZ" sz="2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cs-CZ" sz="24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0"/>
            <a:ext cx="39814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260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Hypotézy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0" lvl="0" indent="-457200">
              <a:lnSpc>
                <a:spcPct val="11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Automatický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koncept s karuselovým zakládáním kabelového svazku bude o více jak 30 % efektivnější než stávající výrobní proces. </a:t>
            </a:r>
          </a:p>
          <a:p>
            <a:pPr marL="457200" lvl="0" indent="-457200">
              <a:lnSpc>
                <a:spcPct val="11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Výrobní takt jednoho cyklu se nebude lišit o více jak 15 % mezi lineárním a karuselovým zakládáním kabelového svazku. </a:t>
            </a:r>
          </a:p>
          <a:p>
            <a:pPr marL="457200" lvl="0" indent="-457200">
              <a:lnSpc>
                <a:spcPct val="11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Finanční investice do výstavby automatického konceptu s karuselovým zakládáním bude dražší než s lineárním zakládáním a použitím dvou kooperativních robotů.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0"/>
            <a:ext cx="39814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046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Teoreticko-metodologická část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Výrobní logistika</a:t>
            </a:r>
          </a:p>
          <a:p>
            <a:pPr lvl="1">
              <a:buClr>
                <a:schemeClr val="accent2"/>
              </a:buClr>
            </a:pPr>
            <a:r>
              <a:rPr lang="cs-CZ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Cíle výrobní logistiky</a:t>
            </a:r>
          </a:p>
          <a:p>
            <a:pPr lvl="1">
              <a:buClr>
                <a:schemeClr val="accent2"/>
              </a:buClr>
            </a:pPr>
            <a:r>
              <a:rPr lang="cs-CZ" sz="2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 hodnototvorného řetě</a:t>
            </a:r>
            <a:r>
              <a:rPr lang="cs-CZ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zce výrobního procesu</a:t>
            </a:r>
          </a:p>
          <a:p>
            <a:pPr>
              <a:buClr>
                <a:schemeClr val="accent2"/>
              </a:buClr>
            </a:pPr>
            <a:r>
              <a:rPr lang="cs-CZ" sz="2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Firma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BOSCH</a:t>
            </a:r>
          </a:p>
          <a:p>
            <a:pPr>
              <a:buClr>
                <a:schemeClr val="accent2"/>
              </a:buClr>
            </a:pPr>
            <a:r>
              <a:rPr lang="cs-CZ" sz="2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Robotizace výrobního procesu</a:t>
            </a:r>
          </a:p>
          <a:p>
            <a:pPr lvl="1">
              <a:buClr>
                <a:schemeClr val="accent2"/>
              </a:buClr>
            </a:pPr>
            <a:r>
              <a:rPr lang="cs-CZ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Kolaborativní roboti</a:t>
            </a:r>
          </a:p>
          <a:p>
            <a:pPr lvl="1">
              <a:buClr>
                <a:schemeClr val="accent2"/>
              </a:buClr>
            </a:pPr>
            <a:r>
              <a:rPr lang="cs-CZ" sz="2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Firma Amtech</a:t>
            </a:r>
          </a:p>
          <a:p>
            <a:pPr>
              <a:buClr>
                <a:schemeClr val="accent2"/>
              </a:buClr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Kabelový svazek</a:t>
            </a:r>
          </a:p>
          <a:p>
            <a:pPr>
              <a:buClr>
                <a:schemeClr val="accent2"/>
              </a:buClr>
            </a:pPr>
            <a:r>
              <a:rPr lang="cs-CZ" sz="2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Montážní plastové prvky</a:t>
            </a:r>
          </a:p>
          <a:p>
            <a:pPr lvl="1">
              <a:buClr>
                <a:schemeClr val="accent2"/>
              </a:buClr>
            </a:pPr>
            <a:r>
              <a:rPr lang="cs-CZ" sz="2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HellermannTyton</a:t>
            </a:r>
          </a:p>
          <a:p>
            <a:pPr marL="0" indent="0">
              <a:buClr>
                <a:schemeClr val="accent2"/>
              </a:buClr>
            </a:pPr>
            <a:endParaRPr lang="cs-CZ" sz="24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0"/>
            <a:ext cx="39814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884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 hodnototvorného řetězce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12276"/>
            <a:ext cx="39814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DBD7AC0-3579-F34C-86BD-B98A512DF88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02" y="1690689"/>
            <a:ext cx="764354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92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Aplikační část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cs-CZ" sz="2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Způsob aplikace plastových prvků na kabelový svazek</a:t>
            </a:r>
          </a:p>
          <a:p>
            <a:pPr lvl="1">
              <a:buClr>
                <a:schemeClr val="accent2"/>
              </a:buClr>
            </a:pPr>
            <a:r>
              <a:rPr lang="cs-CZ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Mechanická utahovací pistole</a:t>
            </a:r>
          </a:p>
          <a:p>
            <a:pPr lvl="1">
              <a:buClr>
                <a:schemeClr val="accent2"/>
              </a:buClr>
            </a:pPr>
            <a:r>
              <a:rPr lang="cs-CZ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Pneumatické utahovací pistole</a:t>
            </a:r>
          </a:p>
          <a:p>
            <a:pPr lvl="1">
              <a:buClr>
                <a:schemeClr val="accent2"/>
              </a:buClr>
            </a:pPr>
            <a:r>
              <a:rPr lang="cs-CZ" sz="2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Automatické utahovací systémy</a:t>
            </a:r>
          </a:p>
          <a:p>
            <a:pPr>
              <a:buClr>
                <a:schemeClr val="accent2"/>
              </a:buClr>
            </a:pPr>
            <a:r>
              <a:rPr lang="cs-CZ" sz="2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Stávající výrobní proces</a:t>
            </a:r>
          </a:p>
          <a:p>
            <a:pPr>
              <a:buClr>
                <a:schemeClr val="accent2"/>
              </a:buClr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Optimalizační koncepty</a:t>
            </a:r>
          </a:p>
          <a:p>
            <a:pPr lvl="1">
              <a:buClr>
                <a:schemeClr val="accent2"/>
              </a:buClr>
            </a:pPr>
            <a:r>
              <a:rPr lang="cs-CZ" sz="2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Manuální koncept</a:t>
            </a:r>
          </a:p>
          <a:p>
            <a:pPr lvl="1">
              <a:buClr>
                <a:schemeClr val="accent2"/>
              </a:buClr>
            </a:pPr>
            <a:r>
              <a:rPr lang="cs-CZ" sz="2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Automatický koncept s lineárním zakládáním kabelového svazku</a:t>
            </a:r>
          </a:p>
          <a:p>
            <a:pPr lvl="1">
              <a:buClr>
                <a:schemeClr val="accent2"/>
              </a:buClr>
            </a:pPr>
            <a:r>
              <a:rPr lang="cs-CZ" sz="21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Automatický koncept s karuselovým zakládáním kabelového svazku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0"/>
            <a:ext cx="39814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302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0"/>
            <a:ext cx="39814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Způsoby aplikace plastových prvků na kabelový svazek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C61B2C7-18B9-F14A-BFE0-6D3D2EDF7E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33358"/>
            <a:ext cx="2016224" cy="173965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DE6BC9B-4A75-D14B-8C11-5D1408F54C9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871" y="1833358"/>
            <a:ext cx="2385645" cy="173965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8E69F48-2711-0246-A555-4917851D3FF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572000" y="4046206"/>
            <a:ext cx="2520280" cy="244666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1A6E689-0E7C-634F-8FC0-637E39AF058A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259632" y="4046206"/>
            <a:ext cx="2385645" cy="244666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051B0CB-771D-0742-9ADA-973AB14452F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643" y="1836477"/>
            <a:ext cx="2016225" cy="174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092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{AFEAA109-76D4-2C41-BFC5-B40534146DC9}tf10001069</Template>
  <TotalTime>3529</TotalTime>
  <Words>294</Words>
  <Application>Microsoft Macintosh PowerPoint</Application>
  <PresentationFormat>Předvádění na obrazovce (4:3)</PresentationFormat>
  <Paragraphs>109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Verdana</vt:lpstr>
      <vt:lpstr>Motiv Office</vt:lpstr>
      <vt:lpstr>Vysoká škola technická a ekonomická  v Českých Budějovicích   Diplomová práce</vt:lpstr>
      <vt:lpstr>Vysoká škola technická a ekonomická  Ústav technicko-technologický    Optimalizace výrobního procesu kabelového svazku – montáž plastových prvků</vt:lpstr>
      <vt:lpstr>Osnova</vt:lpstr>
      <vt:lpstr>Cíle práce</vt:lpstr>
      <vt:lpstr>Hypotézy</vt:lpstr>
      <vt:lpstr>Teoreticko-metodologická část</vt:lpstr>
      <vt:lpstr>Model hodnototvorného řetězce</vt:lpstr>
      <vt:lpstr>Aplikační část</vt:lpstr>
      <vt:lpstr>Způsoby aplikace plastových prvků na kabelový svazek</vt:lpstr>
      <vt:lpstr>Stávající výrobní proces</vt:lpstr>
      <vt:lpstr>Optimalizační koncepty – manuální koncept</vt:lpstr>
      <vt:lpstr>Automatický koncept s lineárním zakládáním kabelového svazku</vt:lpstr>
      <vt:lpstr>Automatický koncept s karuselovým zakládáním kabelového svazku </vt:lpstr>
      <vt:lpstr>Komparace navrhovaných konceptů</vt:lpstr>
      <vt:lpstr>Závěr - hypotézy</vt:lpstr>
      <vt:lpstr>Doplňující dotazy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Výroba forem a jader</dc:title>
  <dc:creator>Tomáš Douda</dc:creator>
  <cp:lastModifiedBy>Tomáš Douda</cp:lastModifiedBy>
  <cp:revision>85</cp:revision>
  <dcterms:created xsi:type="dcterms:W3CDTF">2016-01-05T00:12:45Z</dcterms:created>
  <dcterms:modified xsi:type="dcterms:W3CDTF">2019-06-12T13:48:08Z</dcterms:modified>
</cp:coreProperties>
</file>