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9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6376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2753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09129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45505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81881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18258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54634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91011" algn="l" defTabSz="87275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1" y="2514602"/>
            <a:ext cx="6686549" cy="2262781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1" y="4777382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308490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4529544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4808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6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63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4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81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18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54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9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3244142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9918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5" y="609600"/>
            <a:ext cx="6295444" cy="2895600"/>
          </a:xfrm>
        </p:spPr>
        <p:txBody>
          <a:bodyPr anchor="ctr">
            <a:normAutofit/>
          </a:bodyPr>
          <a:lstStyle>
            <a:lvl1pPr algn="l">
              <a:defRPr sz="46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6376" indent="0">
              <a:buFontTx/>
              <a:buNone/>
              <a:defRPr/>
            </a:lvl2pPr>
            <a:lvl3pPr marL="872753" indent="0">
              <a:buFontTx/>
              <a:buNone/>
              <a:defRPr/>
            </a:lvl3pPr>
            <a:lvl4pPr marL="1309129" indent="0">
              <a:buFontTx/>
              <a:buNone/>
              <a:defRPr/>
            </a:lvl4pPr>
            <a:lvl5pPr marL="1745505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63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4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81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18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54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9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3244142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87275" tIns="43638" rIns="87275" bIns="43638" rtlCol="0" anchor="ctr">
            <a:noAutofit/>
          </a:bodyPr>
          <a:lstStyle/>
          <a:p>
            <a:pPr lvl="0"/>
            <a:r>
              <a:rPr lang="en-US" sz="7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87275" tIns="43638" rIns="87275" bIns="43638" rtlCol="0" anchor="ctr">
            <a:noAutofit/>
          </a:bodyPr>
          <a:lstStyle/>
          <a:p>
            <a:pPr lvl="0"/>
            <a:r>
              <a:rPr lang="en-US" sz="7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5175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4" y="2438404"/>
            <a:ext cx="6686550" cy="2724845"/>
          </a:xfrm>
        </p:spPr>
        <p:txBody>
          <a:bodyPr anchor="b">
            <a:normAutofit/>
          </a:bodyPr>
          <a:lstStyle>
            <a:lvl1pPr algn="l">
              <a:defRPr sz="4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4" y="5181601"/>
            <a:ext cx="6686550" cy="729622"/>
          </a:xfrm>
        </p:spPr>
        <p:txBody>
          <a:bodyPr vert="horz" lIns="87275" tIns="43638" rIns="87275" bIns="43638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3" y="4983090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73435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5" y="609600"/>
            <a:ext cx="6295444" cy="2895600"/>
          </a:xfrm>
        </p:spPr>
        <p:txBody>
          <a:bodyPr anchor="ctr">
            <a:normAutofit/>
          </a:bodyPr>
          <a:lstStyle>
            <a:lvl1pPr algn="l">
              <a:defRPr sz="46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14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00">
                <a:solidFill>
                  <a:schemeClr val="accent1"/>
                </a:solidFill>
              </a:defRPr>
            </a:lvl1pPr>
            <a:lvl2pPr marL="436376" indent="0">
              <a:buFontTx/>
              <a:buNone/>
              <a:defRPr/>
            </a:lvl2pPr>
            <a:lvl3pPr marL="872753" indent="0">
              <a:buFontTx/>
              <a:buNone/>
              <a:defRPr/>
            </a:lvl3pPr>
            <a:lvl4pPr marL="1309129" indent="0">
              <a:buFontTx/>
              <a:buNone/>
              <a:defRPr/>
            </a:lvl4pPr>
            <a:lvl5pPr marL="1745505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4" y="5181601"/>
            <a:ext cx="6686550" cy="729622"/>
          </a:xfrm>
        </p:spPr>
        <p:txBody>
          <a:bodyPr vert="horz" lIns="87275" tIns="43638" rIns="87275" bIns="43638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8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3" y="4983090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87275" tIns="43638" rIns="87275" bIns="43638" rtlCol="0" anchor="ctr">
            <a:noAutofit/>
          </a:bodyPr>
          <a:lstStyle/>
          <a:p>
            <a:pPr lvl="0"/>
            <a:r>
              <a:rPr lang="en-US" sz="7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87275" tIns="43638" rIns="87275" bIns="43638" rtlCol="0" anchor="ctr">
            <a:noAutofit/>
          </a:bodyPr>
          <a:lstStyle/>
          <a:p>
            <a:pPr lvl="0"/>
            <a:r>
              <a:rPr lang="en-US" sz="76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2519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14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00">
                <a:solidFill>
                  <a:schemeClr val="accent1"/>
                </a:solidFill>
              </a:defRPr>
            </a:lvl1pPr>
            <a:lvl2pPr marL="436376" indent="0">
              <a:buFontTx/>
              <a:buNone/>
              <a:defRPr/>
            </a:lvl2pPr>
            <a:lvl3pPr marL="872753" indent="0">
              <a:buFontTx/>
              <a:buNone/>
              <a:defRPr/>
            </a:lvl3pPr>
            <a:lvl4pPr marL="1309129" indent="0">
              <a:buFontTx/>
              <a:buNone/>
              <a:defRPr/>
            </a:lvl4pPr>
            <a:lvl5pPr marL="1745505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4" y="5181601"/>
            <a:ext cx="6686550" cy="729622"/>
          </a:xfrm>
        </p:spPr>
        <p:txBody>
          <a:bodyPr vert="horz" lIns="87275" tIns="43638" rIns="87275" bIns="43638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3" y="4983090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24720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4199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0" y="627408"/>
            <a:ext cx="165570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14" y="627408"/>
            <a:ext cx="485775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5995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5" y="624111"/>
            <a:ext cx="6683765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14" y="2133600"/>
            <a:ext cx="668655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1624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1" y="2058750"/>
            <a:ext cx="6686549" cy="1468800"/>
          </a:xfrm>
        </p:spPr>
        <p:txBody>
          <a:bodyPr anchor="b"/>
          <a:lstStyle>
            <a:lvl1pPr algn="l">
              <a:defRPr sz="3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1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63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2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455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818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18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54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4910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3244142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9955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12" y="2133600"/>
            <a:ext cx="3235399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3" y="2126222"/>
            <a:ext cx="3235399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787785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4345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300" b="0"/>
            </a:lvl1pPr>
            <a:lvl2pPr marL="436376" indent="0">
              <a:buNone/>
              <a:defRPr sz="1900" b="1"/>
            </a:lvl2pPr>
            <a:lvl3pPr marL="872753" indent="0">
              <a:buNone/>
              <a:defRPr sz="1700" b="1"/>
            </a:lvl3pPr>
            <a:lvl4pPr marL="1309129" indent="0">
              <a:buNone/>
              <a:defRPr sz="1500" b="1"/>
            </a:lvl4pPr>
            <a:lvl5pPr marL="1745505" indent="0">
              <a:buNone/>
              <a:defRPr sz="1500" b="1"/>
            </a:lvl5pPr>
            <a:lvl6pPr marL="2181881" indent="0">
              <a:buNone/>
              <a:defRPr sz="1500" b="1"/>
            </a:lvl6pPr>
            <a:lvl7pPr marL="2618258" indent="0">
              <a:buNone/>
              <a:defRPr sz="1500" b="1"/>
            </a:lvl7pPr>
            <a:lvl8pPr marL="3054634" indent="0">
              <a:buNone/>
              <a:defRPr sz="1500" b="1"/>
            </a:lvl8pPr>
            <a:lvl9pPr marL="3491011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12" y="2548966"/>
            <a:ext cx="3257169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300" b="0"/>
            </a:lvl1pPr>
            <a:lvl2pPr marL="436376" indent="0">
              <a:buNone/>
              <a:defRPr sz="1900" b="1"/>
            </a:lvl2pPr>
            <a:lvl3pPr marL="872753" indent="0">
              <a:buNone/>
              <a:defRPr sz="1700" b="1"/>
            </a:lvl3pPr>
            <a:lvl4pPr marL="1309129" indent="0">
              <a:buNone/>
              <a:defRPr sz="1500" b="1"/>
            </a:lvl4pPr>
            <a:lvl5pPr marL="1745505" indent="0">
              <a:buNone/>
              <a:defRPr sz="1500" b="1"/>
            </a:lvl5pPr>
            <a:lvl6pPr marL="2181881" indent="0">
              <a:buNone/>
              <a:defRPr sz="1500" b="1"/>
            </a:lvl6pPr>
            <a:lvl7pPr marL="2618258" indent="0">
              <a:buNone/>
              <a:defRPr sz="1500" b="1"/>
            </a:lvl7pPr>
            <a:lvl8pPr marL="3054634" indent="0">
              <a:buNone/>
              <a:defRPr sz="1500" b="1"/>
            </a:lvl8pPr>
            <a:lvl9pPr marL="3491011" indent="0">
              <a:buNone/>
              <a:defRPr sz="15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9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3" y="787785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5603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69154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8" cy="976312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1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8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36376" indent="0">
              <a:buNone/>
              <a:defRPr sz="1200"/>
            </a:lvl2pPr>
            <a:lvl3pPr marL="872753" indent="0">
              <a:buNone/>
              <a:defRPr sz="900"/>
            </a:lvl3pPr>
            <a:lvl4pPr marL="1309129" indent="0">
              <a:buNone/>
              <a:defRPr sz="800"/>
            </a:lvl4pPr>
            <a:lvl5pPr marL="1745505" indent="0">
              <a:buNone/>
              <a:defRPr sz="800"/>
            </a:lvl5pPr>
            <a:lvl6pPr marL="2181881" indent="0">
              <a:buNone/>
              <a:defRPr sz="800"/>
            </a:lvl6pPr>
            <a:lvl7pPr marL="2618258" indent="0">
              <a:buNone/>
              <a:defRPr sz="800"/>
            </a:lvl7pPr>
            <a:lvl8pPr marL="3054634" indent="0">
              <a:buNone/>
              <a:defRPr sz="800"/>
            </a:lvl8pPr>
            <a:lvl9pPr marL="3491011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358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4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3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14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436376" indent="0">
              <a:buNone/>
              <a:defRPr sz="1500"/>
            </a:lvl2pPr>
            <a:lvl3pPr marL="872753" indent="0">
              <a:buNone/>
              <a:defRPr sz="1500"/>
            </a:lvl3pPr>
            <a:lvl4pPr marL="1309129" indent="0">
              <a:buNone/>
              <a:defRPr sz="1500"/>
            </a:lvl4pPr>
            <a:lvl5pPr marL="1745505" indent="0">
              <a:buNone/>
              <a:defRPr sz="1500"/>
            </a:lvl5pPr>
            <a:lvl6pPr marL="2181881" indent="0">
              <a:buNone/>
              <a:defRPr sz="1500"/>
            </a:lvl6pPr>
            <a:lvl7pPr marL="2618258" indent="0">
              <a:buNone/>
              <a:defRPr sz="1500"/>
            </a:lvl7pPr>
            <a:lvl8pPr marL="3054634" indent="0">
              <a:buNone/>
              <a:defRPr sz="1500"/>
            </a:lvl8pPr>
            <a:lvl9pPr marL="3491011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4" y="5367339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36376" indent="0">
              <a:buNone/>
              <a:defRPr sz="1200"/>
            </a:lvl2pPr>
            <a:lvl3pPr marL="872753" indent="0">
              <a:buNone/>
              <a:defRPr sz="900"/>
            </a:lvl3pPr>
            <a:lvl4pPr marL="1309129" indent="0">
              <a:buNone/>
              <a:defRPr sz="800"/>
            </a:lvl4pPr>
            <a:lvl5pPr marL="1745505" indent="0">
              <a:buNone/>
              <a:defRPr sz="800"/>
            </a:lvl5pPr>
            <a:lvl6pPr marL="2181881" indent="0">
              <a:buNone/>
              <a:defRPr sz="800"/>
            </a:lvl6pPr>
            <a:lvl7pPr marL="2618258" indent="0">
              <a:buNone/>
              <a:defRPr sz="800"/>
            </a:lvl7pPr>
            <a:lvl8pPr marL="3054634" indent="0">
              <a:buNone/>
              <a:defRPr sz="800"/>
            </a:lvl8pPr>
            <a:lvl9pPr marL="3491011" indent="0">
              <a:buNone/>
              <a:defRPr sz="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8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3" y="4983090"/>
            <a:ext cx="584826" cy="365125"/>
          </a:xfrm>
        </p:spPr>
        <p:txBody>
          <a:bodyPr/>
          <a:lstStyle/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99817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7" y="-783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5" y="624111"/>
            <a:ext cx="6683765" cy="1280890"/>
          </a:xfrm>
          <a:prstGeom prst="rect">
            <a:avLst/>
          </a:prstGeom>
        </p:spPr>
        <p:txBody>
          <a:bodyPr vert="horz" lIns="87275" tIns="43638" rIns="87275" bIns="43638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4" y="2133601"/>
            <a:ext cx="6686550" cy="3886200"/>
          </a:xfrm>
          <a:prstGeom prst="rect">
            <a:avLst/>
          </a:prstGeom>
        </p:spPr>
        <p:txBody>
          <a:bodyPr vert="horz" lIns="87275" tIns="43638" rIns="87275" bIns="43638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87275" tIns="43638" rIns="87275" bIns="43638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145A-6759-49BA-9CBC-0A3D5315FCC5}" type="datetimeFigureOut">
              <a:rPr lang="cs-CZ" smtClean="0"/>
              <a:pPr/>
              <a:t>12.06.2019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12"/>
            <a:ext cx="5714999" cy="365125"/>
          </a:xfrm>
          <a:prstGeom prst="rect">
            <a:avLst/>
          </a:prstGeom>
        </p:spPr>
        <p:txBody>
          <a:bodyPr vert="horz" lIns="87275" tIns="43638" rIns="87275" bIns="43638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3" y="787785"/>
            <a:ext cx="584826" cy="365125"/>
          </a:xfrm>
          <a:prstGeom prst="rect">
            <a:avLst/>
          </a:prstGeom>
        </p:spPr>
        <p:txBody>
          <a:bodyPr vert="horz" lIns="87275" tIns="43638" rIns="87275" bIns="43638" rtlCol="0" anchor="ctr"/>
          <a:lstStyle>
            <a:lvl1pPr algn="r">
              <a:defRPr sz="1900">
                <a:solidFill>
                  <a:srgbClr val="FEFFFF"/>
                </a:solidFill>
              </a:defRPr>
            </a:lvl1pPr>
          </a:lstStyle>
          <a:p>
            <a:fld id="{EB31419C-3EF3-4F1C-A4A5-BB951746394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0016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</p:sldLayoutIdLst>
  <p:txStyles>
    <p:titleStyle>
      <a:lvl1pPr algn="l" defTabSz="436376" rtl="0" eaLnBrk="1" latinLnBrk="0" hangingPunct="1">
        <a:spcBef>
          <a:spcPct val="0"/>
        </a:spcBef>
        <a:buNone/>
        <a:defRPr sz="35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7283" indent="-327283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9111" indent="-272735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90941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27317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63693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400070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36446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72823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709199" indent="-218188" algn="l" defTabSz="436376" rtl="0" eaLnBrk="1" latinLnBrk="0" hangingPunct="1">
        <a:spcBef>
          <a:spcPts val="954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76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53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129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505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81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258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634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1011" algn="l" defTabSz="43637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7645" y="1580606"/>
            <a:ext cx="7660321" cy="2416420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Optimalizace materiálových toků ve vybrané společnosti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201" y="4777382"/>
            <a:ext cx="7155260" cy="1126283"/>
          </a:xfrm>
        </p:spPr>
        <p:txBody>
          <a:bodyPr>
            <a:no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diplomové práce:			Bc. Jakub Tolar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diplomové práce:		Ing.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Monika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Karková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Ph.D.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diplomové práce:		Ing. Pavla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Lejsková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cs-CZ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2019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03852" y="488229"/>
            <a:ext cx="4572000" cy="1319235"/>
          </a:xfrm>
          <a:prstGeom prst="rect">
            <a:avLst/>
          </a:prstGeom>
        </p:spPr>
        <p:txBody>
          <a:bodyPr lIns="87275" tIns="43638" rIns="87275" bIns="43638">
            <a:sp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br>
              <a:rPr lang="cs-CZ" sz="2000" b="1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Ústav </a:t>
            </a:r>
            <a:r>
              <a:rPr lang="cs-CZ" sz="2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technicko</a:t>
            </a:r>
            <a:r>
              <a:rPr lang="cs-CZ" sz="2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technologiský</a:t>
            </a:r>
            <a:endParaRPr lang="cs-CZ" sz="2000" dirty="0"/>
          </a:p>
        </p:txBody>
      </p:sp>
      <p:pic>
        <p:nvPicPr>
          <p:cNvPr id="5" name="Obrázek 4" descr="86a0c7832ea36be8432c8ac04b24c87c21a0821a-520-390-296-476-1724-1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1654" y="266371"/>
            <a:ext cx="1763945" cy="15716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66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8171" y="624111"/>
            <a:ext cx="6930289" cy="12808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Výběr nejvhodnější varianty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3012" y="1571897"/>
            <a:ext cx="6686550" cy="4998720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Metoda TOPSIS</a:t>
            </a:r>
          </a:p>
          <a:p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Kritéria:</a:t>
            </a:r>
          </a:p>
          <a:p>
            <a:pPr marL="342900" indent="-342900">
              <a:buAutoNum type="arabicParenR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Cena – co nejnižší pořizovací náklady</a:t>
            </a:r>
          </a:p>
          <a:p>
            <a:pPr marL="342900" indent="-342900">
              <a:buAutoNum type="arabicParenR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Obsluha a manipulace – jednoduchost a snadné ovládání</a:t>
            </a:r>
          </a:p>
          <a:p>
            <a:pPr marL="342900" indent="-342900">
              <a:buAutoNum type="arabicParenR"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Životnost a odolnost – </a:t>
            </a:r>
            <a:r>
              <a:rPr lang="cs-CZ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odolnost</a:t>
            </a: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vzhledem k provozu</a:t>
            </a:r>
          </a:p>
          <a:p>
            <a:pPr marL="342900" indent="-342900">
              <a:buAutoNum type="arabicParenR"/>
            </a:pP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Pořadí výsledků:</a:t>
            </a:r>
          </a:p>
          <a:p>
            <a:pPr marL="342900" indent="-342900">
              <a:buAutoNum type="arabicParenR"/>
            </a:pP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390" descr="Obsah obrázku snímek obrazovky&#10;&#10;Popis byl vytvořen automaticky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244029" y="5342710"/>
            <a:ext cx="3301845" cy="1123404"/>
          </a:xfrm>
          <a:prstGeom prst="rect">
            <a:avLst/>
          </a:prstGeom>
        </p:spPr>
      </p:pic>
      <p:pic>
        <p:nvPicPr>
          <p:cNvPr id="5" name="Obrázek 391" descr="Obsah obrázku snímek obrazovky&#10;&#10;Popis byl vytvořen automaticky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16583" y="4493622"/>
            <a:ext cx="3827417" cy="2364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Shrnutí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8091" y="1571897"/>
            <a:ext cx="7335242" cy="377762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Výhody používání:</a:t>
            </a:r>
          </a:p>
          <a:p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Přesnost, rychlost, efektivnost, jednoduchost,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Eliminace chyb způsobených lidským faktorem,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Zjednodušení inventarizace</a:t>
            </a:r>
          </a:p>
          <a:p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99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Doplňující dotazy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92776" y="1946365"/>
            <a:ext cx="7576458" cy="3886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práce:</a:t>
            </a:r>
          </a:p>
          <a:p>
            <a:pPr marL="0" indent="0">
              <a:buNone/>
            </a:pPr>
            <a:endParaRPr lang="cs-CZ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Bude některá varianta z navrhovaných řešení využita v praxi? </a:t>
            </a:r>
            <a:endParaRPr lang="cs-CZ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8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6156" y="3255016"/>
            <a:ext cx="6683765" cy="128089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Děkuji za Vaši pozornost.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08" y="576096"/>
            <a:ext cx="2043113" cy="202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354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83578" y="1722230"/>
            <a:ext cx="6779781" cy="3777622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Cílem diplomové práce je optimalizace materiálového toku ve vybrané společnosti. 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Součástí práce je popis dané společnosti a analýza aktuálního stavu. V aplikační části se práce zabývá jednotlivými variantami daného řešení.</a:t>
            </a: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84218" y="597986"/>
            <a:ext cx="8059782" cy="865055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Adamovi umělečtí hrnčíři z Plzně s.r.o.</a:t>
            </a:r>
            <a:endParaRPr lang="cs-C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1488221"/>
            <a:ext cx="6809599" cy="3410352"/>
          </a:xfrm>
        </p:spPr>
        <p:txBody>
          <a:bodyPr>
            <a:noAutofit/>
          </a:bodyPr>
          <a:lstStyle/>
          <a:p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Výroba keramických produktů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Vznik společnosti: 21. května 1991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Sídlo společnosti: </a:t>
            </a:r>
            <a:r>
              <a:rPr lang="cs-CZ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Klabava</a:t>
            </a:r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176, 388 41 </a:t>
            </a:r>
            <a:r>
              <a:rPr lang="cs-CZ" sz="2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Klabava</a:t>
            </a:r>
            <a:endParaRPr lang="cs-CZ" sz="23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Pět stálých zaměstnanců</a:t>
            </a:r>
          </a:p>
          <a:p>
            <a:r>
              <a:rPr lang="cs-CZ" sz="2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Export do zahraničí</a:t>
            </a:r>
            <a:endParaRPr lang="cs-CZ" sz="23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Obrázek 44" descr="Obsah obrázku zeď, interiér, vsedě&#10;&#10;Popis byl vytvořen automaticky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212080" y="3082835"/>
            <a:ext cx="3226527" cy="35139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93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Studium odborné literatury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Metoda </a:t>
            </a: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pozorování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Řízený rozhovor s majitelem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Analýza poskytnutých dat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SWOT analýza</a:t>
            </a:r>
          </a:p>
          <a:p>
            <a:r>
              <a:rPr lang="cs-CZ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Vícekriteriální</a:t>
            </a: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rozhodovací metoda TOPSIS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83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2047" y="624111"/>
            <a:ext cx="6956414" cy="12808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současného </a:t>
            </a:r>
            <a:r>
              <a:rPr lang="cs-CZ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endParaRPr lang="cs-C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9" descr="Obsah obrázku snímek obrazovky&#10;&#10;Popis byl vytvořen automatick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841863" y="1619795"/>
            <a:ext cx="6021977" cy="4728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92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85109" y="624111"/>
            <a:ext cx="6943351" cy="12808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</a:t>
            </a:r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současného </a:t>
            </a:r>
            <a:r>
              <a:rPr lang="cs-CZ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85160" y="5016137"/>
            <a:ext cx="6686550" cy="122791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 – ofenzivní pozice</a:t>
            </a:r>
          </a:p>
        </p:txBody>
      </p:sp>
      <p:pic>
        <p:nvPicPr>
          <p:cNvPr id="5" name="Obrázek 38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299062" y="1552010"/>
            <a:ext cx="5172891" cy="30461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44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411" y="624111"/>
            <a:ext cx="7296050" cy="128089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Zhodnocení </a:t>
            </a:r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současného </a:t>
            </a:r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stavu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Bezpečnost práce, informační tok, rozšiřování portfolia, výroba keramiky</a:t>
            </a:r>
          </a:p>
          <a:p>
            <a:endParaRPr lang="cs-CZ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Materiálový tok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absence softwaru, dodavatelé</a:t>
            </a:r>
          </a:p>
        </p:txBody>
      </p:sp>
    </p:spTree>
    <p:extLst>
      <p:ext uri="{BB962C8B-B14F-4D97-AF65-F5344CB8AC3E}">
        <p14:creationId xmlns="" xmlns:p14="http://schemas.microsoft.com/office/powerpoint/2010/main" val="48411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8171" y="624111"/>
            <a:ext cx="6930289" cy="128089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Návrhy na zlepšení situace</a:t>
            </a:r>
            <a:endParaRPr lang="cs-CZ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14897" y="1519646"/>
            <a:ext cx="6686550" cy="3777622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Software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sledování výrobků, zabránění nedostatku materiálu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Zaměstnanci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DPČ v období veliké poptávky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Čárové kódy</a:t>
            </a:r>
          </a:p>
          <a:p>
            <a:pPr>
              <a:buNone/>
            </a:pPr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evidence výrobků</a:t>
            </a:r>
          </a:p>
          <a:p>
            <a:endParaRPr lang="cs-CZ" dirty="0"/>
          </a:p>
        </p:txBody>
      </p:sp>
      <p:pic>
        <p:nvPicPr>
          <p:cNvPr id="6" name="Obrázek 8" descr="Obsah obrázku stůl, interiér, jídlo, vsedě&#10;&#10;Popis byl vytvořen automaticky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852161" y="3278777"/>
            <a:ext cx="3095897" cy="3377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15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0970" y="624111"/>
            <a:ext cx="7406641" cy="128089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latin typeface="Arial" pitchFamily="34" charset="0"/>
                <a:cs typeface="Arial" pitchFamily="34" charset="0"/>
              </a:rPr>
              <a:t>Návrh rozpočtu pro čtečku čárových kódů</a:t>
            </a:r>
            <a:endParaRPr lang="cs-C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50474" y="3944982"/>
            <a:ext cx="6686550" cy="2508070"/>
          </a:xfrm>
        </p:spPr>
        <p:txBody>
          <a:bodyPr>
            <a:normAutofit/>
          </a:bodyPr>
          <a:lstStyle/>
          <a:p>
            <a:r>
              <a:rPr lang="cs-CZ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Čtečka 2x, tiskárna 2x, aplikační kleště 2x, terminál 1x, software 1x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1.varianta = 47 617 Kč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2.varianta = 56 168 Kč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3.varianta = 64 355 Kč</a:t>
            </a:r>
            <a:endParaRPr lang="cs-CZ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ek 43"/>
          <p:cNvPicPr/>
          <p:nvPr/>
        </p:nvPicPr>
        <p:blipFill>
          <a:blip r:embed="rId2" cstate="print"/>
          <a:srcRect r="255" b="65268"/>
          <a:stretch>
            <a:fillRect/>
          </a:stretch>
        </p:blipFill>
        <p:spPr>
          <a:xfrm>
            <a:off x="1502229" y="1790701"/>
            <a:ext cx="6426925" cy="1762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tébl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2868</TotalTime>
  <Words>241</Words>
  <Application>Microsoft Office PowerPoint</Application>
  <PresentationFormat>Předvádění na obrazovce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Stébla</vt:lpstr>
      <vt:lpstr>Optimalizace materiálových toků ve vybrané společnosti</vt:lpstr>
      <vt:lpstr>Cíl práce</vt:lpstr>
      <vt:lpstr>Adamovi umělečtí hrnčíři z Plzně s.r.o.</vt:lpstr>
      <vt:lpstr>Metodika práce</vt:lpstr>
      <vt:lpstr>Analýza současného stavu</vt:lpstr>
      <vt:lpstr>Analýza současného stavu</vt:lpstr>
      <vt:lpstr>Zhodnocení současného stavu</vt:lpstr>
      <vt:lpstr>Návrhy na zlepšení situace</vt:lpstr>
      <vt:lpstr>Návrh rozpočtu pro čtečku čárových kódů</vt:lpstr>
      <vt:lpstr>Výběr nejvhodnější varianty</vt:lpstr>
      <vt:lpstr>Shrnutí</vt:lpstr>
      <vt:lpstr>Doplňující dotazy</vt:lpstr>
      <vt:lpstr>Děkuji za Vaši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já</dc:creator>
  <cp:lastModifiedBy>Jakub Tolar</cp:lastModifiedBy>
  <cp:revision>64</cp:revision>
  <dcterms:created xsi:type="dcterms:W3CDTF">2016-05-30T13:13:12Z</dcterms:created>
  <dcterms:modified xsi:type="dcterms:W3CDTF">2019-06-12T10:52:48Z</dcterms:modified>
</cp:coreProperties>
</file>