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5" r:id="rId6"/>
    <p:sldId id="270" r:id="rId7"/>
    <p:sldId id="268" r:id="rId8"/>
    <p:sldId id="266" r:id="rId9"/>
    <p:sldId id="263" r:id="rId10"/>
    <p:sldId id="264" r:id="rId11"/>
    <p:sldId id="260" r:id="rId12"/>
    <p:sldId id="271" r:id="rId13"/>
    <p:sldId id="272" r:id="rId14"/>
    <p:sldId id="273" r:id="rId15"/>
    <p:sldId id="262" r:id="rId16"/>
    <p:sldId id="26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dLbl>
              <c:idx val="1"/>
              <c:layout>
                <c:manualLayout>
                  <c:x val="0.11823371538831225"/>
                  <c:y val="0.11800121167092552"/>
                </c:manualLayout>
              </c:layout>
              <c:showVal val="1"/>
            </c:dLbl>
            <c:showVal val="1"/>
            <c:showLeaderLines val="1"/>
          </c:dLbls>
          <c:cat>
            <c:strRef>
              <c:f>List1!$A$2:$A$3</c:f>
              <c:strCache>
                <c:ptCount val="2"/>
                <c:pt idx="0">
                  <c:v>Trvanlivé zásoby</c:v>
                </c:pt>
                <c:pt idx="1">
                  <c:v>Rychlozkazitelné zásoby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0.81</c:v>
                </c:pt>
                <c:pt idx="1">
                  <c:v>0.19000000000000009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4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Původní stav</c:v>
                </c:pt>
              </c:strCache>
            </c:strRef>
          </c:tx>
          <c:dLbls>
            <c:showVal val="1"/>
          </c:dLbls>
          <c:cat>
            <c:strRef>
              <c:f>List1!$A$2:$A$3</c:f>
              <c:strCache>
                <c:ptCount val="2"/>
                <c:pt idx="0">
                  <c:v>Sklad 1</c:v>
                </c:pt>
                <c:pt idx="1">
                  <c:v>Sklad 2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0.75000000000000033</c:v>
                </c:pt>
                <c:pt idx="1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Navrhovaný stav</c:v>
                </c:pt>
              </c:strCache>
            </c:strRef>
          </c:tx>
          <c:dLbls>
            <c:showVal val="1"/>
          </c:dLbls>
          <c:cat>
            <c:strRef>
              <c:f>List1!$A$2:$A$3</c:f>
              <c:strCache>
                <c:ptCount val="2"/>
                <c:pt idx="0">
                  <c:v>Sklad 1</c:v>
                </c:pt>
                <c:pt idx="1">
                  <c:v>Sklad 2</c:v>
                </c:pt>
              </c:strCache>
            </c:strRef>
          </c:cat>
          <c:val>
            <c:numRef>
              <c:f>List1!$C$2:$C$3</c:f>
              <c:numCache>
                <c:formatCode>0%</c:formatCode>
                <c:ptCount val="2"/>
                <c:pt idx="0">
                  <c:v>0.8</c:v>
                </c:pt>
                <c:pt idx="1">
                  <c:v>0.70000000000000029</c:v>
                </c:pt>
              </c:numCache>
            </c:numRef>
          </c:val>
        </c:ser>
        <c:axId val="128062208"/>
        <c:axId val="128063744"/>
      </c:barChart>
      <c:catAx>
        <c:axId val="128062208"/>
        <c:scaling>
          <c:orientation val="minMax"/>
        </c:scaling>
        <c:axPos val="b"/>
        <c:tickLblPos val="nextTo"/>
        <c:crossAx val="128063744"/>
        <c:crosses val="autoZero"/>
        <c:auto val="1"/>
        <c:lblAlgn val="ctr"/>
        <c:lblOffset val="100"/>
      </c:catAx>
      <c:valAx>
        <c:axId val="128063744"/>
        <c:scaling>
          <c:orientation val="minMax"/>
        </c:scaling>
        <c:delete val="1"/>
        <c:axPos val="l"/>
        <c:numFmt formatCode="0%" sourceLinked="1"/>
        <c:tickLblPos val="none"/>
        <c:crossAx val="1280622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38EB2-FEDB-4A1E-8E4F-1FB2342A0D4E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D2081-A2A4-410C-A45E-701B6B78F2A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D2081-A2A4-410C-A45E-701B6B78F2A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E828D-1B21-4C61-B0B5-464F97FCD4D7}" type="datetimeFigureOut">
              <a:rPr lang="cs-CZ" smtClean="0"/>
              <a:pPr/>
              <a:t>10.6.2019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43749-B10C-4385-A5E1-FCCF30C6B5A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802681"/>
          </a:xfrm>
        </p:spPr>
        <p:txBody>
          <a:bodyPr>
            <a:normAutofit fontScale="90000"/>
          </a:bodyPr>
          <a:lstStyle/>
          <a:p>
            <a:r>
              <a:rPr lang="cs-CZ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Vysoká škola technická a ekonomická </a:t>
            </a:r>
            <a:br>
              <a:rPr lang="cs-CZ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Českých Budějovicích</a:t>
            </a:r>
            <a:br>
              <a:rPr lang="cs-CZ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7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Ústav technicko-technologický</a:t>
            </a:r>
            <a:r>
              <a:rPr lang="cs-CZ" sz="4000" dirty="0" smtClean="0">
                <a:latin typeface="Cambria" pitchFamily="18" charset="0"/>
              </a:rPr>
              <a:t/>
            </a:r>
            <a:br>
              <a:rPr lang="cs-CZ" sz="4000" dirty="0" smtClean="0">
                <a:latin typeface="Cambria" pitchFamily="18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201622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Racionalizace procesů v oblasti zásobovací logistiky ve vybraném podniku</a:t>
            </a:r>
            <a:endParaRPr lang="cs-CZ" sz="3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94116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Autor diplomové práce: Bc. Denisa Sukdolová</a:t>
            </a: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Vedoucí diplomové práce: Ing. Onrej Stopka, PhD.</a:t>
            </a:r>
          </a:p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Oponent diplomové práce: doc. Ing. Bibiána Buková,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Ph.D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30932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České Budějovice, červen 2019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USER\Desktop\Logo_v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Zvolení optimální varianty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096" t="35433" r="26839" b="28543"/>
          <a:stretch>
            <a:fillRect/>
          </a:stretch>
        </p:blipFill>
        <p:spPr bwMode="auto">
          <a:xfrm>
            <a:off x="221793" y="1844824"/>
            <a:ext cx="6222416" cy="306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1268760"/>
            <a:ext cx="529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›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Multikriteriální analýzy TOPSIS, WSA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4032" t="37894" r="24072" b="37894"/>
          <a:stretch>
            <a:fillRect/>
          </a:stretch>
        </p:blipFill>
        <p:spPr bwMode="auto">
          <a:xfrm>
            <a:off x="4355976" y="5085184"/>
            <a:ext cx="4608512" cy="149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Návrhy opatření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cs-CZ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Návrhy na zlepšení situace v oblasti skladování</a:t>
            </a:r>
          </a:p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Pořízení mrazicích boxů</a:t>
            </a:r>
          </a:p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Nové rozmístění zařízení ve skladech</a:t>
            </a:r>
          </a:p>
          <a:p>
            <a:pPr>
              <a:buNone/>
            </a:pPr>
            <a:endParaRPr lang="cs-CZ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Návrh na zlepšení situace v oblasti zásobování</a:t>
            </a:r>
          </a:p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Využití dodavatelských služeb vybraného velkoobchodu</a:t>
            </a:r>
            <a:endParaRPr lang="cs-CZ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Nové rozmístění zařízení ve skladech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499" t="23130" r="39289" b="13780"/>
          <a:stretch>
            <a:fillRect/>
          </a:stretch>
        </p:blipFill>
        <p:spPr bwMode="auto">
          <a:xfrm>
            <a:off x="4644008" y="2132856"/>
            <a:ext cx="398877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0435" t="27067" r="41503" b="20669"/>
          <a:stretch>
            <a:fillRect/>
          </a:stretch>
        </p:blipFill>
        <p:spPr bwMode="auto">
          <a:xfrm>
            <a:off x="0" y="2132856"/>
            <a:ext cx="4236993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15616" y="148478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Tahoma" pitchFamily="34" charset="0"/>
              <a:buChar char="›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Původní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300192" y="15567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Tahoma" pitchFamily="34" charset="0"/>
              <a:buChar char="›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Nové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Využití</a:t>
            </a: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skladových prostor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611560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79512" y="148478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Tahoma" pitchFamily="34" charset="0"/>
              <a:buChar char="›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Efektivnější využití skladových prostor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Přehled nákladů a úspor navrhovaných řešení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3528" y="2276872"/>
          <a:ext cx="8640960" cy="28083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435259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Celkové</a:t>
                      </a:r>
                      <a:r>
                        <a:rPr lang="cs-CZ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náklady v Kč</a:t>
                      </a:r>
                      <a:endParaRPr lang="cs-CZ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Celkové úspory v Kč</a:t>
                      </a:r>
                      <a:endParaRPr lang="cs-CZ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75126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2x pultový mrazicí box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20 800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Úspory za zbytečné pořizování zásob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 anchor="ctr"/>
                </a:tc>
              </a:tr>
              <a:tr h="75126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Nové rozmístění zařízení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Zlepšení využití skladových prostor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 anchor="ctr"/>
                </a:tc>
              </a:tr>
              <a:tr h="4352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Dodavatelské</a:t>
                      </a:r>
                      <a:r>
                        <a:rPr lang="cs-CZ" baseline="0" dirty="0" smtClean="0"/>
                        <a:t> služby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15 600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Úspory za dovozné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25 220</a:t>
                      </a:r>
                      <a:endParaRPr lang="cs-CZ" dirty="0"/>
                    </a:p>
                  </a:txBody>
                  <a:tcPr anchor="ctr"/>
                </a:tc>
              </a:tr>
              <a:tr h="435259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36 400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25 220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Děkuji Vám za Vaši pozornost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Doplňující dotazy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Vedoucí</a:t>
            </a:r>
            <a:r>
              <a:rPr lang="cs-CZ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práce:</a:t>
            </a:r>
          </a:p>
          <a:p>
            <a:pPr>
              <a:buNone/>
            </a:pP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„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Existují 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další exaktní metody zkoumání adekvátní pro 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jejich aplikaci 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podkapitole 4.7 v kontextu vícekriteriálního hodnocení variant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?“</a:t>
            </a:r>
            <a:endParaRPr lang="cs-CZ" sz="25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Oponent práce:</a:t>
            </a:r>
          </a:p>
          <a:p>
            <a:pPr>
              <a:buNone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Popíšte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spôsob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výpočtu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ročných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nákladov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na ”dovozné zásob” (str.68)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vo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vlastnej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réžii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.“</a:t>
            </a:r>
            <a:endParaRPr lang="cs-CZ" sz="25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Odvodnite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Váš návrh na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zakúpenie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ďalších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mraziacich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boxov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v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súvislosti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zo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zmenou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zásobo-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vania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cez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vybraného </a:t>
            </a:r>
            <a:r>
              <a:rPr lang="cs-CZ" sz="2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dodávateľa</a:t>
            </a:r>
            <a:r>
              <a:rPr lang="cs-CZ" sz="2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.“</a:t>
            </a:r>
            <a:endParaRPr lang="cs-CZ" sz="25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Cíl diplomové práce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132856"/>
            <a:ext cx="8229600" cy="2620888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Char char="›"/>
            </a:pPr>
            <a:r>
              <a:rPr lang="cs-CZ" sz="3000" dirty="0" smtClean="0"/>
              <a:t>Cílem diplomové práce je analyzovat současný stav v oblasti zásobovací logistiky ve vybraném podniku. Aplikací metod operačního výzkumu navrhnout vhodná opatření pro zefektivnění zásobování podniku.</a:t>
            </a: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Představení podniku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219256" cy="2836912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Pivnice U Kanonu</a:t>
            </a:r>
          </a:p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Pražská třída 95, České Budějovice 370 04</a:t>
            </a:r>
          </a:p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Nejstarší funkční pivnice v Českých Budějovicích</a:t>
            </a:r>
          </a:p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Působení </a:t>
            </a: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oblasti </a:t>
            </a: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gastronomie</a:t>
            </a:r>
            <a:endParaRPr lang="cs-CZ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Obrázek 19" descr="57016892_1189742874532542_5343798730589995008_n.jpg"/>
          <p:cNvPicPr/>
          <p:nvPr/>
        </p:nvPicPr>
        <p:blipFill>
          <a:blip r:embed="rId2" cstate="print"/>
          <a:srcRect l="2625" b="17498"/>
          <a:stretch>
            <a:fillRect/>
          </a:stretch>
        </p:blipFill>
        <p:spPr>
          <a:xfrm>
            <a:off x="4247456" y="3789040"/>
            <a:ext cx="471703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Použité metody a analýzy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53732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Metoda sběru dat</a:t>
            </a:r>
          </a:p>
          <a:p>
            <a:pPr>
              <a:buFont typeface="Calibri" pitchFamily="34" charset="0"/>
              <a:buChar char="›"/>
            </a:pP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dborná </a:t>
            </a: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literatura</a:t>
            </a:r>
          </a:p>
          <a:p>
            <a:pPr>
              <a:buFont typeface="Calibri" pitchFamily="34" charset="0"/>
              <a:buChar char="›"/>
            </a:pP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ozhovor</a:t>
            </a:r>
            <a:endParaRPr lang="cs-CZ" sz="3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alibri" pitchFamily="34" charset="0"/>
              <a:buChar char="›"/>
            </a:pP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ozorování</a:t>
            </a:r>
            <a:endParaRPr lang="cs-CZ" sz="3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Metoda komparace</a:t>
            </a:r>
          </a:p>
          <a:p>
            <a:pPr>
              <a:buFont typeface="Calibri" pitchFamily="34" charset="0"/>
              <a:buChar char="›"/>
            </a:pPr>
            <a:endParaRPr lang="cs-CZ" sz="3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Analýzy</a:t>
            </a:r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alibri" pitchFamily="34" charset="0"/>
              <a:buChar char="›"/>
            </a:pP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Analýza SWOT – IFE matice, EFE matice</a:t>
            </a:r>
          </a:p>
          <a:p>
            <a:pPr>
              <a:buFont typeface="Calibri" pitchFamily="34" charset="0"/>
              <a:buChar char="›"/>
            </a:pP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Analýza ABC a XYZ</a:t>
            </a:r>
          </a:p>
          <a:p>
            <a:pPr>
              <a:buFont typeface="Calibri" pitchFamily="34" charset="0"/>
              <a:buChar char="›"/>
            </a:pP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Kraljicova matice</a:t>
            </a:r>
          </a:p>
          <a:p>
            <a:pPr>
              <a:buFont typeface="Calibri" pitchFamily="34" charset="0"/>
              <a:buChar char="›"/>
            </a:pP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TOPSIS</a:t>
            </a:r>
          </a:p>
          <a:p>
            <a:pPr>
              <a:buFont typeface="Calibri" pitchFamily="34" charset="0"/>
              <a:buChar char="›"/>
            </a:pPr>
            <a:r>
              <a:rPr lang="cs-CZ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WSA</a:t>
            </a:r>
            <a:endParaRPr lang="cs-CZ" sz="3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Zásoby v podniku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824536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Trvanlivé zásoby</a:t>
            </a:r>
          </a:p>
          <a:p>
            <a:pPr>
              <a:buNone/>
            </a:pPr>
            <a:endParaRPr lang="cs-CZ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Rychlozkazitelné zásoby</a:t>
            </a:r>
          </a:p>
          <a:p>
            <a:pPr>
              <a:buNone/>
            </a:pPr>
            <a:endParaRPr lang="cs-CZ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Řízení zásob metodou FIFO</a:t>
            </a:r>
          </a:p>
          <a:p>
            <a:pPr>
              <a:buNone/>
            </a:pPr>
            <a:endParaRPr lang="cs-CZ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Graf 5"/>
          <p:cNvGraphicFramePr/>
          <p:nvPr/>
        </p:nvGraphicFramePr>
        <p:xfrm>
          <a:off x="3347864" y="4005064"/>
          <a:ext cx="5616624" cy="257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Zásobování podniku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Budějovický Budvar – dodavatel </a:t>
            </a: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piva</a:t>
            </a:r>
          </a:p>
          <a:p>
            <a:pPr>
              <a:buNone/>
            </a:pPr>
            <a:endParaRPr lang="cs-CZ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alibri" pitchFamily="34" charset="0"/>
              <a:buChar char="›"/>
            </a:pPr>
            <a:r>
              <a:rPr lang="cs-CZ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 vlastní režii</a:t>
            </a:r>
          </a:p>
          <a:p>
            <a:pPr>
              <a:buNone/>
            </a:pPr>
            <a:endParaRPr lang="cs-CZ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  <p:pic>
        <p:nvPicPr>
          <p:cNvPr id="4" name="Obrázek 3" descr="budvar-au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284984"/>
            <a:ext cx="4207209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/>
          <p:cNvPicPr>
            <a:picLocks/>
          </p:cNvPicPr>
          <p:nvPr/>
        </p:nvPicPr>
        <p:blipFill>
          <a:blip r:embed="rId2" cstate="print"/>
          <a:srcRect l="27669" t="19685" r="30435" b="17224"/>
          <a:stretch>
            <a:fillRect/>
          </a:stretch>
        </p:blipFill>
        <p:spPr bwMode="auto">
          <a:xfrm>
            <a:off x="5004048" y="2348880"/>
            <a:ext cx="399593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Manipulace s materiálem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/>
          <a:srcRect l="24902" t="24606" r="13834" b="17224"/>
          <a:stretch>
            <a:fillRect/>
          </a:stretch>
        </p:blipFill>
        <p:spPr bwMode="auto">
          <a:xfrm>
            <a:off x="0" y="2564904"/>
            <a:ext cx="55801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14847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›"/>
            </a:pPr>
            <a:r>
              <a:rPr lang="cs-CZ" dirty="0" smtClean="0"/>
              <a:t>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Skladové prostory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24128" y="1484784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Tahoma" pitchFamily="34" charset="0"/>
              <a:buChar char="›"/>
            </a:pP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Sklepní prostory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Stávající podoba skladů podniku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435" t="27067" r="41503" b="20669"/>
          <a:stretch>
            <a:fillRect/>
          </a:stretch>
        </p:blipFill>
        <p:spPr bwMode="auto">
          <a:xfrm>
            <a:off x="1619672" y="1772816"/>
            <a:ext cx="4752528" cy="49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95536" y="119675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›"/>
            </a:pPr>
            <a:r>
              <a:rPr lang="cs-CZ" dirty="0" smtClean="0"/>
              <a:t>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Prostorové uspořádání skladů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Navrhovaní dodavatelé pro zásobování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525963"/>
          </a:xfrm>
        </p:spPr>
        <p:txBody>
          <a:bodyPr>
            <a:normAutofit/>
          </a:bodyPr>
          <a:lstStyle/>
          <a:p>
            <a:pPr>
              <a:buFont typeface="Tahoma" pitchFamily="34" charset="0"/>
              <a:buChar char="›"/>
            </a:pPr>
            <a:r>
              <a:rPr lang="cs-CZ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Makro Cash &amp; Carry</a:t>
            </a:r>
          </a:p>
          <a:p>
            <a:pPr>
              <a:buNone/>
            </a:pPr>
            <a:endParaRPr lang="cs-CZ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Tahoma" pitchFamily="34" charset="0"/>
              <a:buChar char="›"/>
            </a:pPr>
            <a:r>
              <a:rPr lang="cs-CZ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JIP Cash &amp; Carry</a:t>
            </a:r>
          </a:p>
          <a:p>
            <a:pPr>
              <a:buNone/>
            </a:pPr>
            <a:endParaRPr lang="cs-CZ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Tahoma" pitchFamily="34" charset="0"/>
              <a:buChar char="›"/>
            </a:pPr>
            <a:r>
              <a:rPr lang="cs-CZ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Astur &amp; Qanto s.r.o.</a:t>
            </a:r>
          </a:p>
          <a:p>
            <a:pPr>
              <a:buNone/>
            </a:pPr>
            <a:endParaRPr lang="cs-CZ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Tahoma" pitchFamily="34" charset="0"/>
              <a:buChar char="›"/>
            </a:pPr>
            <a:r>
              <a:rPr lang="cs-CZ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Exver Food s.r.o.</a:t>
            </a:r>
          </a:p>
        </p:txBody>
      </p:sp>
      <p:pic>
        <p:nvPicPr>
          <p:cNvPr id="4" name="Obrázek 26" descr="3144daa810aa46a79d66e8b0966ecb43.jpg"/>
          <p:cNvPicPr/>
          <p:nvPr/>
        </p:nvPicPr>
        <p:blipFill>
          <a:blip r:embed="rId2" cstate="print"/>
          <a:srcRect l="9449" t="34016" r="9449" b="34961"/>
          <a:stretch>
            <a:fillRect/>
          </a:stretch>
        </p:blipFill>
        <p:spPr>
          <a:xfrm rot="728323">
            <a:off x="4996531" y="1904516"/>
            <a:ext cx="2446915" cy="960735"/>
          </a:xfrm>
          <a:prstGeom prst="rect">
            <a:avLst/>
          </a:prstGeom>
        </p:spPr>
      </p:pic>
      <p:pic>
        <p:nvPicPr>
          <p:cNvPr id="5" name="Obrázek 27" descr="logo.png"/>
          <p:cNvPicPr/>
          <p:nvPr/>
        </p:nvPicPr>
        <p:blipFill>
          <a:blip r:embed="rId3" cstate="print"/>
          <a:stretch>
            <a:fillRect/>
          </a:stretch>
        </p:blipFill>
        <p:spPr>
          <a:xfrm rot="674655">
            <a:off x="4947591" y="3196017"/>
            <a:ext cx="2151029" cy="1109831"/>
          </a:xfrm>
          <a:prstGeom prst="rect">
            <a:avLst/>
          </a:prstGeom>
        </p:spPr>
      </p:pic>
      <p:pic>
        <p:nvPicPr>
          <p:cNvPr id="6" name="Obrázek 12" descr="q_logo.gif"/>
          <p:cNvPicPr/>
          <p:nvPr/>
        </p:nvPicPr>
        <p:blipFill>
          <a:blip r:embed="rId4" cstate="print"/>
          <a:stretch>
            <a:fillRect/>
          </a:stretch>
        </p:blipFill>
        <p:spPr>
          <a:xfrm rot="776788">
            <a:off x="4367648" y="4604563"/>
            <a:ext cx="3479890" cy="499046"/>
          </a:xfrm>
          <a:prstGeom prst="rect">
            <a:avLst/>
          </a:prstGeom>
        </p:spPr>
      </p:pic>
      <p:pic>
        <p:nvPicPr>
          <p:cNvPr id="7" name="Obrázek 17" descr="exverfood_logo_small.jpg"/>
          <p:cNvPicPr/>
          <p:nvPr/>
        </p:nvPicPr>
        <p:blipFill>
          <a:blip r:embed="rId5" cstate="print"/>
          <a:stretch>
            <a:fillRect/>
          </a:stretch>
        </p:blipFill>
        <p:spPr>
          <a:xfrm rot="729568">
            <a:off x="4217913" y="5299553"/>
            <a:ext cx="2648548" cy="95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310</Words>
  <Application>Microsoft Office PowerPoint</Application>
  <PresentationFormat>Předvádění na obrazovce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Vysoká škola technická a ekonomická  v Českých Budějovicích Ústav technicko-technologický </vt:lpstr>
      <vt:lpstr>Cíl diplomové práce</vt:lpstr>
      <vt:lpstr>Představení podniku</vt:lpstr>
      <vt:lpstr>Použité metody a analýzy</vt:lpstr>
      <vt:lpstr>Zásoby v podniku</vt:lpstr>
      <vt:lpstr>Zásobování podniku</vt:lpstr>
      <vt:lpstr>Manipulace s materiálem</vt:lpstr>
      <vt:lpstr>Stávající podoba skladů podniku</vt:lpstr>
      <vt:lpstr>Navrhovaní dodavatelé pro zásobování</vt:lpstr>
      <vt:lpstr>Zvolení optimální varianty</vt:lpstr>
      <vt:lpstr>Návrhy opatření</vt:lpstr>
      <vt:lpstr>Nové rozmístění zařízení ve skladech</vt:lpstr>
      <vt:lpstr>Využití skladových prostor</vt:lpstr>
      <vt:lpstr>Přehled nákladů a úspor navrhovaných řešení</vt:lpstr>
      <vt:lpstr>Děkuji Vám za Vaši pozornost</vt:lpstr>
      <vt:lpstr>Doplňující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 v Českých Budějovicích Ústav technicko-technologický</dc:title>
  <dc:creator>Denulka</dc:creator>
  <cp:lastModifiedBy>Denulka</cp:lastModifiedBy>
  <cp:revision>21</cp:revision>
  <dcterms:created xsi:type="dcterms:W3CDTF">2019-06-05T15:05:43Z</dcterms:created>
  <dcterms:modified xsi:type="dcterms:W3CDTF">2019-06-10T20:03:27Z</dcterms:modified>
</cp:coreProperties>
</file>