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7"/>
  </p:notesMasterIdLst>
  <p:sldIdLst>
    <p:sldId id="256" r:id="rId2"/>
    <p:sldId id="259" r:id="rId3"/>
    <p:sldId id="258" r:id="rId4"/>
    <p:sldId id="270" r:id="rId5"/>
    <p:sldId id="271" r:id="rId6"/>
    <p:sldId id="262" r:id="rId7"/>
    <p:sldId id="263" r:id="rId8"/>
    <p:sldId id="266" r:id="rId9"/>
    <p:sldId id="272" r:id="rId10"/>
    <p:sldId id="273" r:id="rId11"/>
    <p:sldId id="274" r:id="rId12"/>
    <p:sldId id="276" r:id="rId13"/>
    <p:sldId id="267" r:id="rId14"/>
    <p:sldId id="268" r:id="rId15"/>
    <p:sldId id="27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43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C0145-20BF-4958-A29F-B4738BBA9367}" type="datetimeFigureOut">
              <a:rPr lang="cs-CZ" smtClean="0"/>
              <a:pPr/>
              <a:t>08.06.2019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F7F90-5C6A-4711-AA4F-4BE18FAAF9E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519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2E4363E-E403-43AC-BDF8-B73E60638A45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1B03-71D6-4C51-B518-0A44F868B9BD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93A-85E3-49A0-9084-1A1DEB3BD738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C123CD-F9E5-4D90-B3ED-4DFBAA62AB57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666108F-C3C8-4BB1-90DC-EE09F0C1B085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150D-E3BB-4C4D-9F88-C8FB98A13817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3E0A-DE6D-4620-B10F-E9247A5203AF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B9DAA8-2544-48D0-8101-19F2C5A4B47B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478C-EE40-4109-A53D-35A615A4A53A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E8E144-7153-450F-8292-9D81BFAC6466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F68E8C-12E3-4781-8BFC-A2F5566DB800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51EA4F-DAE0-422F-8BB2-59B348057FEE}" type="datetime1">
              <a:rPr lang="cs-CZ" smtClean="0"/>
              <a:pPr/>
              <a:t>08.06.2019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8667E8-729F-4E04-9675-6B6A97A93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8136904" cy="1470025"/>
          </a:xfrm>
        </p:spPr>
        <p:txBody>
          <a:bodyPr>
            <a:normAutofit/>
          </a:bodyPr>
          <a:lstStyle/>
          <a:p>
            <a:pPr algn="ctr"/>
            <a:r>
              <a:rPr lang="cs-CZ" sz="2200" b="1" dirty="0" smtClean="0">
                <a:solidFill>
                  <a:srgbClr val="002060"/>
                </a:solidFill>
                <a:latin typeface="Cambria" pitchFamily="18" charset="0"/>
              </a:rPr>
              <a:t>Vysoká škola technická a ekonomická v Českých Budějovicích</a:t>
            </a:r>
            <a:br>
              <a:rPr lang="cs-CZ" sz="2200" b="1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cs-CZ" sz="2000" b="1" dirty="0" smtClean="0">
                <a:solidFill>
                  <a:srgbClr val="002060"/>
                </a:solidFill>
                <a:latin typeface="Cambria" pitchFamily="18" charset="0"/>
              </a:rPr>
              <a:t>Ústav technicko - technologický</a:t>
            </a:r>
            <a:endParaRPr lang="cs-CZ" sz="2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568952" cy="5040560"/>
          </a:xfrm>
        </p:spPr>
        <p:txBody>
          <a:bodyPr>
            <a:normAutofit fontScale="92500" lnSpcReduction="10000"/>
          </a:bodyPr>
          <a:lstStyle/>
          <a:p>
            <a:endParaRPr lang="cs-CZ" sz="4000" b="1" dirty="0" smtClean="0">
              <a:solidFill>
                <a:schemeClr val="tx1"/>
              </a:solidFill>
              <a:latin typeface="Cambria" pitchFamily="18" charset="0"/>
            </a:endParaRPr>
          </a:p>
          <a:p>
            <a:endParaRPr lang="cs-CZ" sz="4000" b="1" dirty="0">
              <a:solidFill>
                <a:srgbClr val="002060"/>
              </a:solidFill>
              <a:latin typeface="Cambria" pitchFamily="18" charset="0"/>
            </a:endParaRPr>
          </a:p>
          <a:p>
            <a:pPr algn="ctr"/>
            <a:r>
              <a:rPr lang="cs-CZ" sz="4000" b="1" dirty="0" smtClean="0">
                <a:solidFill>
                  <a:srgbClr val="002060"/>
                </a:solidFill>
                <a:latin typeface="Cambria" pitchFamily="18" charset="0"/>
              </a:rPr>
              <a:t>Racionalizace outsourcingu logistiky společnosti </a:t>
            </a:r>
            <a:r>
              <a:rPr lang="cs-CZ" sz="4000" b="1" dirty="0" err="1" smtClean="0">
                <a:solidFill>
                  <a:srgbClr val="002060"/>
                </a:solidFill>
                <a:latin typeface="Cambria" pitchFamily="18" charset="0"/>
              </a:rPr>
              <a:t>Herlitz</a:t>
            </a:r>
            <a:r>
              <a:rPr lang="cs-CZ" sz="4000" b="1" dirty="0" smtClean="0">
                <a:solidFill>
                  <a:srgbClr val="002060"/>
                </a:solidFill>
                <a:latin typeface="Cambria" pitchFamily="18" charset="0"/>
              </a:rPr>
              <a:t>, s.r.o.</a:t>
            </a:r>
          </a:p>
          <a:p>
            <a:pPr algn="l"/>
            <a:endParaRPr lang="cs-CZ" sz="2000" b="1" dirty="0">
              <a:solidFill>
                <a:srgbClr val="002060"/>
              </a:solidFill>
              <a:latin typeface="Cambria" pitchFamily="18" charset="0"/>
            </a:endParaRPr>
          </a:p>
          <a:p>
            <a:pPr algn="l"/>
            <a:endParaRPr lang="cs-CZ" sz="2000" b="1" dirty="0" smtClean="0">
              <a:latin typeface="Cambria" pitchFamily="18" charset="0"/>
            </a:endParaRPr>
          </a:p>
          <a:p>
            <a:pPr algn="l"/>
            <a:endParaRPr lang="cs-CZ" sz="2000" b="1" dirty="0" smtClean="0">
              <a:latin typeface="Cambria" pitchFamily="18" charset="0"/>
            </a:endParaRPr>
          </a:p>
          <a:p>
            <a:pPr algn="l"/>
            <a:endParaRPr lang="cs-CZ" sz="2000" b="1" dirty="0" smtClean="0">
              <a:latin typeface="Cambria" pitchFamily="18" charset="0"/>
            </a:endParaRPr>
          </a:p>
          <a:p>
            <a:pPr algn="l"/>
            <a:r>
              <a:rPr lang="cs-CZ" sz="2000" b="1" dirty="0" smtClean="0">
                <a:solidFill>
                  <a:srgbClr val="002060"/>
                </a:solidFill>
                <a:latin typeface="Cambria" pitchFamily="18" charset="0"/>
              </a:rPr>
              <a:t>Autor diplomové práce: Bc. Pavel Spurný</a:t>
            </a:r>
          </a:p>
          <a:p>
            <a:pPr algn="l"/>
            <a:r>
              <a:rPr lang="cs-CZ" sz="2000" b="1" dirty="0" smtClean="0">
                <a:solidFill>
                  <a:srgbClr val="002060"/>
                </a:solidFill>
                <a:latin typeface="Cambria" pitchFamily="18" charset="0"/>
              </a:rPr>
              <a:t>Vedoucí diplomové práce: doc. Ing. Rudolf Kampf, Ph.D.</a:t>
            </a:r>
          </a:p>
          <a:p>
            <a:pPr algn="l"/>
            <a:r>
              <a:rPr lang="cs-CZ" sz="2000" b="1" dirty="0" smtClean="0">
                <a:solidFill>
                  <a:srgbClr val="002060"/>
                </a:solidFill>
                <a:latin typeface="Cambria" pitchFamily="18" charset="0"/>
              </a:rPr>
              <a:t>Oponent diplomové práce: Ing. Jiří Čejka, Ph.D.</a:t>
            </a:r>
          </a:p>
          <a:p>
            <a:pPr algn="l"/>
            <a:r>
              <a:rPr lang="cs-CZ" sz="2000" b="1" dirty="0" smtClean="0">
                <a:solidFill>
                  <a:srgbClr val="002060"/>
                </a:solidFill>
                <a:latin typeface="Cambria" pitchFamily="18" charset="0"/>
              </a:rPr>
              <a:t>České Budějovice, červen 2019</a:t>
            </a:r>
            <a:endParaRPr lang="cs-CZ" sz="20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3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Procesní mapy projektu</a:t>
            </a:r>
            <a:endParaRPr lang="cs-CZ" sz="3600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Cambria" pitchFamily="18" charset="0"/>
              </a:rPr>
              <a:t>Původní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p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řevzaté procesní mapy od kolegů z 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HU</a:t>
            </a: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- 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rozdílné 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procesní požadavky CZ klienta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n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eúplné procesní mapy</a:t>
            </a:r>
            <a:endParaRPr lang="cs-CZ" sz="2200" dirty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b="1" dirty="0" smtClean="0">
                <a:solidFill>
                  <a:srgbClr val="002060"/>
                </a:solidFill>
                <a:latin typeface="Cambria" pitchFamily="18" charset="0"/>
              </a:rPr>
              <a:t>Navrhovaný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optimalizace procesních map dle skutečnosti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vytvoření nových procesních map pro všechny skladové činnosti</a:t>
            </a:r>
          </a:p>
          <a:p>
            <a:pPr lvl="1">
              <a:buFont typeface="Courier New" pitchFamily="49" charset="0"/>
              <a:buChar char="o"/>
            </a:pPr>
            <a:endParaRPr lang="cs-CZ" sz="2000" dirty="0" smtClean="0"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latin typeface="Cambria" pitchFamily="18" charset="0"/>
            </a:endParaRPr>
          </a:p>
          <a:p>
            <a:endParaRPr lang="cs-CZ" sz="2000" dirty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10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896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Řešení inventury</a:t>
            </a:r>
            <a:endParaRPr lang="cs-CZ" sz="3600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Cambria" pitchFamily="18" charset="0"/>
              </a:rPr>
              <a:t>Původní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r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uční korekce zjištěných inventurních rozdílů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a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bsence cyklické inventury</a:t>
            </a:r>
            <a:endParaRPr lang="cs-CZ" sz="2200" dirty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b="1" dirty="0" smtClean="0">
                <a:solidFill>
                  <a:srgbClr val="002060"/>
                </a:solidFill>
                <a:latin typeface="Cambria" pitchFamily="18" charset="0"/>
              </a:rPr>
              <a:t>Navrhovaný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zavedení cyklické inventury skladových lokací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automatická korekce načtených hodnot ve skladovém systému</a:t>
            </a:r>
          </a:p>
          <a:p>
            <a:pPr lvl="1">
              <a:buFont typeface="Courier New" pitchFamily="49" charset="0"/>
              <a:buChar char="o"/>
            </a:pPr>
            <a:endParaRPr lang="cs-CZ" sz="2000" dirty="0" smtClean="0"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latin typeface="Cambria" pitchFamily="18" charset="0"/>
            </a:endParaRPr>
          </a:p>
          <a:p>
            <a:endParaRPr lang="cs-CZ" sz="2000" dirty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11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47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467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Nově zavedené procesy</a:t>
            </a:r>
            <a:endParaRPr lang="cs-CZ" sz="3600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Automatické doplňování vychystávacích lokací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z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avedení sledování minimálních skladových počtů na lokaci s automatickým vyzváním k doplnění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z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výšení produktivity 16 </a:t>
            </a:r>
            <a:r>
              <a:rPr lang="mr-IN" sz="2200" dirty="0" smtClean="0">
                <a:solidFill>
                  <a:srgbClr val="002060"/>
                </a:solidFill>
                <a:latin typeface="Cambria" pitchFamily="18" charset="0"/>
              </a:rPr>
              <a:t>–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 19%</a:t>
            </a: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Předpověď obchodního roku, kapacita a revize cen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m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ěsíční zasílání předpovědí prodejů zákazníkem dle </a:t>
            </a:r>
            <a:r>
              <a:rPr lang="cs-CZ" sz="2200" dirty="0" err="1" smtClean="0">
                <a:solidFill>
                  <a:srgbClr val="002060"/>
                </a:solidFill>
                <a:latin typeface="Cambria" pitchFamily="18" charset="0"/>
              </a:rPr>
              <a:t>sezónosti</a:t>
            </a:r>
            <a:endParaRPr lang="cs-CZ" sz="22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r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ekalkulace stávajících operací a nová cenová nabídka</a:t>
            </a:r>
          </a:p>
          <a:p>
            <a:pPr lvl="1">
              <a:buFont typeface="Courier New" pitchFamily="49" charset="0"/>
              <a:buChar char="o"/>
            </a:pPr>
            <a:endParaRPr lang="cs-CZ" sz="22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Zrušení druhé kontroly při balení zboží</a:t>
            </a:r>
            <a:endParaRPr lang="cs-CZ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ú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spora 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150.000 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Kč/měsíc</a:t>
            </a:r>
            <a:endParaRPr lang="cs-CZ" sz="22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2200" dirty="0"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endParaRPr lang="cs-CZ" sz="2200" dirty="0" smtClean="0"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endParaRPr lang="cs-CZ" sz="2000" dirty="0" smtClean="0"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latin typeface="Cambria" pitchFamily="18" charset="0"/>
            </a:endParaRPr>
          </a:p>
          <a:p>
            <a:endParaRPr lang="cs-CZ" sz="2000" dirty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12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322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Cambria" pitchFamily="18" charset="0"/>
              </a:rPr>
              <a:t>Finanční dopad návrhů</a:t>
            </a:r>
            <a:endParaRPr lang="cs-CZ" sz="40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cs-CZ" b="1" dirty="0">
              <a:latin typeface="Cambria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13</a:t>
            </a:fld>
            <a:endParaRPr lang="cs-CZ" dirty="0">
              <a:latin typeface="Cambria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649250"/>
              </p:ext>
            </p:extLst>
          </p:nvPr>
        </p:nvGraphicFramePr>
        <p:xfrm>
          <a:off x="457200" y="1598730"/>
          <a:ext cx="7671817" cy="3906734"/>
        </p:xfrm>
        <a:graphic>
          <a:graphicData uri="http://schemas.openxmlformats.org/drawingml/2006/table">
            <a:tbl>
              <a:tblPr firstRow="1" firstCol="1" bandRow="1"/>
              <a:tblGrid>
                <a:gridCol w="2674640"/>
                <a:gridCol w="864096"/>
                <a:gridCol w="4133081"/>
              </a:tblGrid>
              <a:tr h="822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Změna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Časová úspora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Finanční úspora / zisk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65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Realizace ABC analýzy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19%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cca + 70.000,- Kč/měsíc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z průměrné fakturace v oblasti vychystávání 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465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Automatické doplňování lokací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16%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cca  + 59.000,- Kč/měsíc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z průměrné fakturace v oblasti vychystávání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65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Vyloučení </a:t>
                      </a:r>
                      <a:r>
                        <a:rPr lang="cs-CZ" sz="1800" dirty="0" smtClean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druhé</a:t>
                      </a:r>
                      <a:r>
                        <a:rPr lang="cs-CZ" sz="1800" baseline="0" dirty="0" smtClean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 </a:t>
                      </a:r>
                      <a:r>
                        <a:rPr lang="cs-CZ" sz="1800" dirty="0" smtClean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kontroly </a:t>
                      </a:r>
                      <a:r>
                        <a:rPr lang="cs-CZ" sz="18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z vychystávání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50%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cca + 150.000,- Kč/měsíc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zrušení 4 pracovních míst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465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Optimalizace procesních map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10%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cca + 68.000,- Kč/měsíc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z průměrné fakturace za skladové operace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Celkové zvýšení obratu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 </a:t>
                      </a:r>
                      <a:endParaRPr lang="en-US" sz="180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cca 347.000 Kč/měsíc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2060"/>
                          </a:solidFill>
                          <a:effectLst/>
                          <a:latin typeface="Cambria" charset="0"/>
                          <a:ea typeface="Cambria" charset="0"/>
                          <a:cs typeface="Cambria" charset="0"/>
                        </a:rPr>
                        <a:t>z průměrné fakturace.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mbria" charset="0"/>
                        <a:ea typeface="Cambria" charset="0"/>
                        <a:cs typeface="Cambria" charset="0"/>
                      </a:endParaRPr>
                    </a:p>
                  </a:txBody>
                  <a:tcPr marL="59410" marR="5941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462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14</a:t>
            </a:fld>
            <a:endParaRPr lang="cs-CZ" dirty="0">
              <a:latin typeface="Cambria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smtClean="0">
                <a:solidFill>
                  <a:srgbClr val="002060"/>
                </a:solidFill>
                <a:latin typeface="Cambria" pitchFamily="18" charset="0"/>
              </a:rPr>
              <a:t>Vedoucí </a:t>
            </a:r>
            <a:r>
              <a:rPr lang="cs-CZ" b="1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práce</a:t>
            </a:r>
            <a:r>
              <a:rPr lang="cs-CZ" b="1" smtClean="0">
                <a:solidFill>
                  <a:srgbClr val="002060"/>
                </a:solidFill>
                <a:latin typeface="Cambria" pitchFamily="18" charset="0"/>
              </a:rPr>
              <a:t>: doc. Ing. Rudolf Kampf, Ph.D.</a:t>
            </a:r>
          </a:p>
          <a:p>
            <a:r>
              <a:rPr lang="cs-CZ" sz="2200" smtClean="0">
                <a:solidFill>
                  <a:srgbClr val="002060"/>
                </a:solidFill>
                <a:latin typeface="Cambria" pitchFamily="18" charset="0"/>
              </a:rPr>
              <a:t>Budou Váše návrhy realizovatelné?</a:t>
            </a:r>
          </a:p>
          <a:p>
            <a:r>
              <a:rPr lang="cs-CZ" sz="2200" smtClean="0">
                <a:solidFill>
                  <a:srgbClr val="002060"/>
                </a:solidFill>
                <a:latin typeface="Cambria" pitchFamily="18" charset="0"/>
              </a:rPr>
              <a:t>V čem vidíte největší rizika outsourcingu, obecně a v kontextu práce?</a:t>
            </a:r>
          </a:p>
          <a:p>
            <a:endParaRPr lang="cs-CZ" smtClean="0">
              <a:solidFill>
                <a:srgbClr val="002060"/>
              </a:solidFill>
              <a:latin typeface="Cambria" pitchFamily="18" charset="0"/>
            </a:endParaRPr>
          </a:p>
          <a:p>
            <a:endParaRPr lang="cs-CZ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b="1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Oponent práce: Ing. Jiří Čejka, Ph.D.</a:t>
            </a:r>
            <a:endParaRPr lang="cs-CZ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sz="2200" smtClean="0">
                <a:solidFill>
                  <a:srgbClr val="002060"/>
                </a:solidFill>
                <a:latin typeface="Cambria" pitchFamily="18" charset="0"/>
              </a:rPr>
              <a:t>Je vaše práce vhodná pro využití v oboru logistiky jako univerzální model pro návrh outsourcingu?</a:t>
            </a:r>
            <a:endParaRPr lang="cs-CZ" sz="2200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Doplňující dotazy</a:t>
            </a:r>
            <a:endParaRPr lang="cs-CZ" sz="3600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326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636912"/>
            <a:ext cx="7467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Cambria" pitchFamily="18" charset="0"/>
              </a:rPr>
              <a:t>Děkuji za Vaši pozornost</a:t>
            </a:r>
            <a:endParaRPr lang="cs-CZ" sz="40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15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71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Cíl diplomové práce</a:t>
            </a:r>
            <a:endParaRPr lang="cs-CZ" sz="3600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Cílem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diplomové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práce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bylo</a:t>
            </a:r>
            <a:r>
              <a:rPr lang="en-US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analyzovat</a:t>
            </a:r>
            <a:r>
              <a:rPr lang="en-US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stávají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řešení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outsourcingu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skladových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operací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a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navrhnout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realizovat</a:t>
            </a:r>
            <a:r>
              <a:rPr lang="en-US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a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postupně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začlenit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kompletní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řešení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skladových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procesů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pro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zvolenou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společnost</a:t>
            </a:r>
            <a:r>
              <a:rPr lang="en-US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.</a:t>
            </a:r>
            <a:endParaRPr lang="cs-CZ" sz="2400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2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8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latin typeface="Cambria" pitchFamily="18" charset="0"/>
              </a:rPr>
              <a:t>FIEGE s.r.o. </a:t>
            </a:r>
            <a:r>
              <a:rPr lang="mr-IN" sz="3600" b="1" dirty="0" smtClean="0">
                <a:solidFill>
                  <a:srgbClr val="002060"/>
                </a:solidFill>
                <a:latin typeface="Cambria" pitchFamily="18" charset="0"/>
              </a:rPr>
              <a:t>–</a:t>
            </a:r>
            <a:r>
              <a:rPr lang="cs-CZ" sz="3600" b="1" dirty="0" smtClean="0">
                <a:solidFill>
                  <a:srgbClr val="002060"/>
                </a:solidFill>
                <a:latin typeface="Cambria" pitchFamily="18" charset="0"/>
              </a:rPr>
              <a:t> sklad Úžice</a:t>
            </a:r>
            <a:endParaRPr lang="cs-CZ" sz="36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multiklientský</a:t>
            </a:r>
            <a:r>
              <a:rPr lang="cs-CZ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sklad</a:t>
            </a:r>
          </a:p>
          <a:p>
            <a:r>
              <a:rPr lang="cs-CZ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v</a:t>
            </a:r>
            <a:r>
              <a:rPr lang="cs-CZ" sz="24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provozu od r. 2017</a:t>
            </a:r>
          </a:p>
          <a:p>
            <a:r>
              <a:rPr lang="cs-CZ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v</a:t>
            </a:r>
            <a:r>
              <a:rPr lang="cs-CZ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elikost skladu 24.000 m</a:t>
            </a:r>
            <a:r>
              <a:rPr lang="cs-CZ" baseline="300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2</a:t>
            </a:r>
            <a:endParaRPr lang="cs-CZ" sz="2400" baseline="30000" dirty="0" smtClean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  <a:p>
            <a:r>
              <a:rPr lang="cs-CZ" sz="24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225 pracovníků na směně</a:t>
            </a:r>
          </a:p>
          <a:p>
            <a:r>
              <a:rPr lang="cs-CZ" sz="24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7 klientů ve skladu</a:t>
            </a:r>
          </a:p>
          <a:p>
            <a:pPr marL="0" indent="0">
              <a:buNone/>
            </a:pPr>
            <a:endParaRPr lang="cs-CZ" sz="2400" dirty="0" smtClean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Pro společnost </a:t>
            </a:r>
            <a:r>
              <a:rPr lang="cs-CZ" dirty="0" err="1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Helitz</a:t>
            </a:r>
            <a:r>
              <a:rPr lang="cs-CZ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 alokováno:</a:t>
            </a:r>
            <a:endParaRPr lang="cs-CZ" sz="2400" dirty="0" smtClean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  <a:p>
            <a:r>
              <a:rPr lang="cs-CZ" sz="24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1.975 paletových lokací</a:t>
            </a:r>
          </a:p>
          <a:p>
            <a:r>
              <a:rPr lang="cs-CZ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395 vychystávacích paletových lokací</a:t>
            </a:r>
          </a:p>
          <a:p>
            <a:r>
              <a:rPr lang="cs-CZ" sz="24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3.280 policových lokací</a:t>
            </a:r>
          </a:p>
          <a:p>
            <a:r>
              <a:rPr lang="cs-CZ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p</a:t>
            </a:r>
            <a:r>
              <a:rPr lang="cs-CZ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ůvodní počet zaměstnanců 45, současnost 16 osob</a:t>
            </a:r>
            <a:endParaRPr lang="cs-CZ" sz="2400" dirty="0" smtClean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  <a:p>
            <a:pPr marL="0" indent="0">
              <a:buNone/>
            </a:pPr>
            <a:endParaRPr lang="cs-CZ" sz="2400" dirty="0">
              <a:latin typeface="Cambria" pitchFamily="18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3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76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Herlitz</a:t>
            </a:r>
            <a:r>
              <a:rPr lang="cs-CZ" sz="36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, s.r.o.</a:t>
            </a:r>
            <a:endParaRPr lang="cs-CZ" sz="3600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2060"/>
                </a:solidFill>
                <a:latin typeface="Cambria" pitchFamily="18" charset="0"/>
              </a:rPr>
              <a:t>p</a:t>
            </a:r>
            <a:r>
              <a:rPr lang="cs-CZ" dirty="0" smtClean="0">
                <a:solidFill>
                  <a:srgbClr val="002060"/>
                </a:solidFill>
                <a:latin typeface="Cambria" pitchFamily="18" charset="0"/>
              </a:rPr>
              <a:t>apírové, kancelářské a školní potřeby</a:t>
            </a:r>
          </a:p>
          <a:p>
            <a:r>
              <a:rPr lang="cs-CZ" dirty="0" smtClean="0">
                <a:solidFill>
                  <a:srgbClr val="002060"/>
                </a:solidFill>
                <a:latin typeface="Cambria" pitchFamily="18" charset="0"/>
              </a:rPr>
              <a:t>centrála </a:t>
            </a:r>
            <a:r>
              <a:rPr lang="mr-IN" dirty="0" smtClean="0">
                <a:solidFill>
                  <a:srgbClr val="002060"/>
                </a:solidFill>
                <a:latin typeface="Cambria" pitchFamily="18" charset="0"/>
              </a:rPr>
              <a:t>–</a:t>
            </a:r>
            <a:r>
              <a:rPr lang="cs-CZ" dirty="0" smtClean="0">
                <a:solidFill>
                  <a:srgbClr val="002060"/>
                </a:solidFill>
                <a:latin typeface="Cambria" pitchFamily="18" charset="0"/>
              </a:rPr>
              <a:t> Praha Nové Butovice</a:t>
            </a:r>
          </a:p>
          <a:p>
            <a:r>
              <a:rPr lang="cs-CZ" dirty="0">
                <a:solidFill>
                  <a:srgbClr val="002060"/>
                </a:solidFill>
                <a:latin typeface="Cambria" pitchFamily="18" charset="0"/>
              </a:rPr>
              <a:t>o</a:t>
            </a:r>
            <a:r>
              <a:rPr lang="cs-CZ" dirty="0" smtClean="0">
                <a:solidFill>
                  <a:srgbClr val="002060"/>
                </a:solidFill>
                <a:latin typeface="Cambria" pitchFamily="18" charset="0"/>
              </a:rPr>
              <a:t>d roku 2014 součástí holdingu </a:t>
            </a:r>
            <a:r>
              <a:rPr lang="cs-CZ" dirty="0" err="1" smtClean="0">
                <a:solidFill>
                  <a:srgbClr val="002060"/>
                </a:solidFill>
                <a:latin typeface="Cambria" pitchFamily="18" charset="0"/>
              </a:rPr>
              <a:t>Pelikan</a:t>
            </a:r>
            <a:r>
              <a:rPr lang="cs-CZ" dirty="0" smtClean="0">
                <a:solidFill>
                  <a:srgbClr val="002060"/>
                </a:solidFill>
                <a:latin typeface="Cambria" pitchFamily="18" charset="0"/>
              </a:rPr>
              <a:t> Group </a:t>
            </a:r>
            <a:r>
              <a:rPr lang="cs-CZ" dirty="0" err="1" smtClean="0">
                <a:solidFill>
                  <a:srgbClr val="002060"/>
                </a:solidFill>
                <a:latin typeface="Cambria" pitchFamily="18" charset="0"/>
              </a:rPr>
              <a:t>GmbH</a:t>
            </a:r>
            <a:endParaRPr lang="cs-CZ" sz="24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dirty="0">
                <a:solidFill>
                  <a:srgbClr val="002060"/>
                </a:solidFill>
                <a:latin typeface="Cambria" pitchFamily="18" charset="0"/>
              </a:rPr>
              <a:t>v</a:t>
            </a:r>
            <a:r>
              <a:rPr lang="cs-CZ" dirty="0" smtClean="0">
                <a:solidFill>
                  <a:srgbClr val="002060"/>
                </a:solidFill>
                <a:latin typeface="Cambria" pitchFamily="18" charset="0"/>
              </a:rPr>
              <a:t>elikost vlastních skladů 0 m</a:t>
            </a:r>
            <a:r>
              <a:rPr lang="cs-CZ" baseline="30000" dirty="0" smtClean="0">
                <a:solidFill>
                  <a:srgbClr val="002060"/>
                </a:solidFill>
                <a:latin typeface="Cambria" pitchFamily="18" charset="0"/>
              </a:rPr>
              <a:t>2</a:t>
            </a:r>
            <a:endParaRPr lang="cs-CZ" sz="2400" baseline="300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28 pracovníků</a:t>
            </a:r>
          </a:p>
          <a:p>
            <a:r>
              <a:rPr lang="cs-CZ" dirty="0">
                <a:solidFill>
                  <a:srgbClr val="002060"/>
                </a:solidFill>
                <a:latin typeface="Cambria" pitchFamily="18" charset="0"/>
              </a:rPr>
              <a:t>s</a:t>
            </a:r>
            <a:r>
              <a:rPr lang="cs-CZ" dirty="0" smtClean="0">
                <a:solidFill>
                  <a:srgbClr val="002060"/>
                </a:solidFill>
                <a:latin typeface="Cambria" pitchFamily="18" charset="0"/>
              </a:rPr>
              <a:t>ortiment 12.000 ks položek</a:t>
            </a:r>
            <a:endParaRPr lang="cs-CZ" dirty="0">
              <a:solidFill>
                <a:srgbClr val="002060"/>
              </a:solidFill>
              <a:latin typeface="Cambria" pitchFamily="18" charset="0"/>
            </a:endParaRPr>
          </a:p>
          <a:p>
            <a:endParaRPr lang="cs-CZ" sz="2400" dirty="0" smtClean="0">
              <a:latin typeface="Cambria" pitchFamily="18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4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056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Postup řešení problematiky</a:t>
            </a:r>
            <a:endParaRPr lang="cs-CZ" sz="3600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b="1" dirty="0" smtClean="0">
                <a:solidFill>
                  <a:srgbClr val="002060"/>
                </a:solidFill>
                <a:latin typeface="Cambria" pitchFamily="18" charset="0"/>
              </a:rPr>
              <a:t>Analýza výchozího stavu:</a:t>
            </a:r>
            <a:endParaRPr lang="cs-CZ" sz="2600" dirty="0">
              <a:solidFill>
                <a:srgbClr val="002060"/>
              </a:solidFill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endParaRPr lang="cs-CZ" sz="20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Analýza dokumentů, pozorování, měření, vývojové diagramy</a:t>
            </a:r>
          </a:p>
          <a:p>
            <a:endParaRPr lang="cs-CZ" sz="2400" dirty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sz="2600" b="1" dirty="0" smtClean="0">
                <a:solidFill>
                  <a:srgbClr val="002060"/>
                </a:solidFill>
                <a:latin typeface="Cambria" pitchFamily="18" charset="0"/>
              </a:rPr>
              <a:t>Identifikace provozních a finančních důsledků:</a:t>
            </a:r>
          </a:p>
          <a:p>
            <a:pPr lvl="1" indent="-342900">
              <a:buFont typeface="Courier New" pitchFamily="49" charset="0"/>
              <a:buChar char="o"/>
            </a:pPr>
            <a:endParaRPr lang="cs-CZ" sz="20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lvl="1" indent="-342900">
              <a:buFont typeface="Courier New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Analýza obdržených informací vs. skutečnost</a:t>
            </a:r>
          </a:p>
          <a:p>
            <a:endParaRPr lang="cs-CZ" sz="2400" dirty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sz="2600" b="1" dirty="0" smtClean="0">
                <a:solidFill>
                  <a:srgbClr val="002060"/>
                </a:solidFill>
                <a:latin typeface="Cambria" pitchFamily="18" charset="0"/>
              </a:rPr>
              <a:t>Optimalizace rentability projektu:</a:t>
            </a:r>
          </a:p>
          <a:p>
            <a:pPr lvl="1" indent="-342900">
              <a:buFont typeface="Courier New" pitchFamily="49" charset="0"/>
              <a:buChar char="o"/>
            </a:pPr>
            <a:endParaRPr lang="cs-CZ" sz="20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lvl="1" indent="-342900">
              <a:buFont typeface="Courier New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tvorba </a:t>
            </a:r>
            <a:r>
              <a:rPr lang="cs-CZ" sz="2400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nových vývojových diagramů</a:t>
            </a:r>
          </a:p>
          <a:p>
            <a:pPr lvl="1" indent="-342900">
              <a:buFont typeface="Courier New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ABC analýza</a:t>
            </a:r>
          </a:p>
          <a:p>
            <a:pPr lvl="1" indent="-342900">
              <a:buFont typeface="Courier New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Nastavení pravidel komunikace a předávání informací</a:t>
            </a:r>
            <a:endParaRPr lang="cs-CZ" sz="2000" dirty="0">
              <a:latin typeface="Cambria" pitchFamily="18" charset="0"/>
            </a:endParaRPr>
          </a:p>
          <a:p>
            <a:endParaRPr lang="cs-CZ" sz="2400" dirty="0" smtClean="0">
              <a:latin typeface="Cambria" pitchFamily="18" charset="0"/>
            </a:endParaRPr>
          </a:p>
          <a:p>
            <a:pPr marL="0" indent="0">
              <a:buNone/>
            </a:pP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5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97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hodnocení poskytovatele skladových služeb</a:t>
            </a:r>
            <a:endParaRPr lang="cs-CZ" sz="3600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65505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Cambria" pitchFamily="18" charset="0"/>
              </a:rPr>
              <a:t>Původní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neexistoval</a:t>
            </a:r>
            <a:endParaRPr lang="cs-CZ" sz="2200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Cambria" pitchFamily="18" charset="0"/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b="1" dirty="0" smtClean="0">
                <a:solidFill>
                  <a:srgbClr val="002060"/>
                </a:solidFill>
                <a:latin typeface="Cambria" pitchFamily="18" charset="0"/>
              </a:rPr>
              <a:t>Navrhovaný stav </a:t>
            </a:r>
            <a:r>
              <a:rPr lang="mr-IN" b="1" dirty="0" smtClean="0">
                <a:solidFill>
                  <a:srgbClr val="002060"/>
                </a:solidFill>
                <a:latin typeface="Cambria" pitchFamily="18" charset="0"/>
              </a:rPr>
              <a:t>–</a:t>
            </a:r>
            <a:r>
              <a:rPr lang="cs-CZ" b="1" dirty="0" smtClean="0">
                <a:solidFill>
                  <a:srgbClr val="002060"/>
                </a:solidFill>
                <a:latin typeface="Cambria" pitchFamily="18" charset="0"/>
              </a:rPr>
              <a:t> SWOT analýza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Analýza sledovaných faktorů klientem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Identifikace silných stránek, slabých stránek, příležitostí i hrozeb v daném projektu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Porovnávání akčního plánu projektu vs. </a:t>
            </a: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s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kutečnost plnění</a:t>
            </a:r>
          </a:p>
          <a:p>
            <a:pPr lvl="1">
              <a:buFont typeface="Courier New" pitchFamily="49" charset="0"/>
              <a:buChar char="o"/>
            </a:pPr>
            <a:endParaRPr lang="cs-CZ" dirty="0">
              <a:latin typeface="Cambria" pitchFamily="18" charset="0"/>
            </a:endParaRPr>
          </a:p>
          <a:p>
            <a:pPr marL="0" indent="0">
              <a:buNone/>
            </a:pPr>
            <a:endParaRPr lang="cs-CZ" dirty="0" smtClean="0"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endParaRPr lang="cs-CZ" dirty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6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70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Korektnost informací</a:t>
            </a:r>
            <a:endParaRPr lang="cs-CZ" sz="3600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Cambria" pitchFamily="18" charset="0"/>
              </a:rPr>
              <a:t>Původní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n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eúplné informace od klienta na počátku projektu</a:t>
            </a:r>
            <a:endParaRPr lang="cs-CZ" sz="2200" dirty="0">
              <a:solidFill>
                <a:srgbClr val="002060"/>
              </a:solidFill>
              <a:latin typeface="Cambria" pitchFamily="18" charset="0"/>
            </a:endParaRPr>
          </a:p>
          <a:p>
            <a:pPr lvl="2"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nesprávná 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kalkulace nabídky</a:t>
            </a:r>
          </a:p>
          <a:p>
            <a:pPr lvl="2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a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bsence štítků s SSCC kódy</a:t>
            </a:r>
          </a:p>
          <a:p>
            <a:pPr lvl="2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n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utnost zavedení výstupní kontroly nad rámec nabídky</a:t>
            </a:r>
            <a:endParaRPr lang="cs-CZ" sz="2200" dirty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20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20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b="1" dirty="0">
                <a:solidFill>
                  <a:srgbClr val="002060"/>
                </a:solidFill>
                <a:latin typeface="Cambria" pitchFamily="18" charset="0"/>
              </a:rPr>
              <a:t>Navrhovaný </a:t>
            </a:r>
            <a:r>
              <a:rPr lang="cs-CZ" sz="2400" b="1" dirty="0" smtClean="0">
                <a:solidFill>
                  <a:srgbClr val="002060"/>
                </a:solidFill>
                <a:latin typeface="Cambria" pitchFamily="18" charset="0"/>
              </a:rPr>
              <a:t>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d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etailní diskuse na požadavcích klienta v CZ</a:t>
            </a:r>
            <a:endParaRPr lang="cs-CZ" sz="2200" dirty="0">
              <a:solidFill>
                <a:srgbClr val="002060"/>
              </a:solidFill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z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avedení dohody o </a:t>
            </a:r>
            <a:r>
              <a:rPr lang="cs-CZ" sz="2200" dirty="0" err="1" smtClean="0">
                <a:solidFill>
                  <a:srgbClr val="002060"/>
                </a:solidFill>
                <a:latin typeface="Cambria" pitchFamily="18" charset="0"/>
              </a:rPr>
              <a:t>Change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cs-CZ" sz="2200" dirty="0" err="1" smtClean="0">
                <a:solidFill>
                  <a:srgbClr val="002060"/>
                </a:solidFill>
                <a:latin typeface="Cambria" pitchFamily="18" charset="0"/>
              </a:rPr>
              <a:t>Request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 s uvedením hranice finanční zodpovědnosti obou stran</a:t>
            </a:r>
            <a:endParaRPr lang="cs-CZ" sz="2200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7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944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Eliminace IT problémů</a:t>
            </a:r>
            <a:endParaRPr lang="cs-CZ" sz="3600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600" b="1" dirty="0" smtClean="0">
                <a:solidFill>
                  <a:srgbClr val="002060"/>
                </a:solidFill>
                <a:latin typeface="Cambria" pitchFamily="18" charset="0"/>
              </a:rPr>
              <a:t>Původní stav</a:t>
            </a:r>
            <a:endParaRPr lang="cs-CZ" sz="26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  <a:latin typeface="Cambria" pitchFamily="18" charset="0"/>
              </a:rPr>
              <a:t>n</a:t>
            </a: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edostatečný signál WIFI </a:t>
            </a:r>
            <a:endParaRPr lang="cs-CZ" sz="24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dlouhá </a:t>
            </a: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odezva zpracování požadavků ve skladovém systému</a:t>
            </a:r>
            <a:endParaRPr lang="cs-CZ" sz="2400" dirty="0">
              <a:solidFill>
                <a:srgbClr val="002060"/>
              </a:solidFill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  <a:latin typeface="Cambria" pitchFamily="18" charset="0"/>
              </a:rPr>
              <a:t>k</a:t>
            </a: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rátké testovací období skladového systému </a:t>
            </a: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/>
            </a:r>
            <a:b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a </a:t>
            </a: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infrastruktury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  <a:latin typeface="Cambria" pitchFamily="18" charset="0"/>
              </a:rPr>
              <a:t>n</a:t>
            </a: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edostatek čteček čárových kódů</a:t>
            </a:r>
            <a:endParaRPr lang="cs-CZ" sz="2400" dirty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sz="2600" b="1" dirty="0" smtClean="0">
                <a:solidFill>
                  <a:srgbClr val="002060"/>
                </a:solidFill>
                <a:latin typeface="Cambria" pitchFamily="18" charset="0"/>
              </a:rPr>
              <a:t>Navrhovaný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  <a:latin typeface="Cambria" pitchFamily="18" charset="0"/>
              </a:rPr>
              <a:t>n</a:t>
            </a: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avýšení přípojných bodů ve skladovém prostoru </a:t>
            </a: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/>
            </a:r>
            <a:b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a </a:t>
            </a: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navýšení datových kapacit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přechod </a:t>
            </a: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na SW </a:t>
            </a:r>
            <a:r>
              <a:rPr lang="cs-CZ" sz="2400" dirty="0" smtClean="0">
                <a:solidFill>
                  <a:srgbClr val="002060"/>
                </a:solidFill>
                <a:latin typeface="Cambria" pitchFamily="18" charset="0"/>
              </a:rPr>
              <a:t>Android u čteček čárových kódů</a:t>
            </a:r>
            <a:endParaRPr lang="cs-CZ" sz="24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400" b="1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z</a:t>
            </a:r>
            <a:r>
              <a:rPr lang="cs-CZ" sz="24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výšení produktivity o 36%</a:t>
            </a:r>
          </a:p>
          <a:p>
            <a:pPr lvl="1">
              <a:buFont typeface="Courier New" pitchFamily="49" charset="0"/>
              <a:buChar char="o"/>
            </a:pPr>
            <a:endParaRPr lang="cs-CZ" sz="2000" dirty="0" smtClean="0"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latin typeface="Cambria" pitchFamily="18" charset="0"/>
            </a:endParaRPr>
          </a:p>
          <a:p>
            <a:endParaRPr lang="cs-CZ" sz="2000" dirty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8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459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Zajištění dostatečného místa pro vychystání artiklů</a:t>
            </a:r>
            <a:endParaRPr lang="cs-CZ" sz="4000" b="1" dirty="0">
              <a:solidFill>
                <a:srgbClr val="002060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Cambria" pitchFamily="18" charset="0"/>
              </a:rPr>
              <a:t>Původní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n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edostatek vychystávacích skladových 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lokací - časové 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prostoje při manipulaci se zbožím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š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patně definovaný příjem artiklů od dodavatelů klientem</a:t>
            </a:r>
            <a:endParaRPr lang="cs-CZ" sz="2200" dirty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cs-CZ" b="1" dirty="0" smtClean="0">
                <a:solidFill>
                  <a:srgbClr val="002060"/>
                </a:solidFill>
                <a:latin typeface="Cambria" pitchFamily="18" charset="0"/>
              </a:rPr>
              <a:t>Navrhovaný stav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sledování pohybu artiklů ve skladovém systému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dirty="0">
                <a:solidFill>
                  <a:srgbClr val="002060"/>
                </a:solidFill>
                <a:latin typeface="Cambria" pitchFamily="18" charset="0"/>
              </a:rPr>
              <a:t>z</a:t>
            </a:r>
            <a:r>
              <a:rPr lang="cs-CZ" sz="2200" dirty="0" smtClean="0">
                <a:solidFill>
                  <a:srgbClr val="002060"/>
                </a:solidFill>
                <a:latin typeface="Cambria" pitchFamily="18" charset="0"/>
              </a:rPr>
              <a:t>avedení ABC analýzy</a:t>
            </a:r>
          </a:p>
          <a:p>
            <a:pPr lvl="1">
              <a:buFont typeface="Courier New" pitchFamily="49" charset="0"/>
              <a:buChar char="o"/>
            </a:pPr>
            <a:r>
              <a:rPr lang="cs-CZ" sz="2200" b="1" dirty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z</a:t>
            </a:r>
            <a:r>
              <a:rPr lang="cs-CZ" sz="2200" b="1" dirty="0" smtClean="0">
                <a:solidFill>
                  <a:srgbClr val="002060"/>
                </a:solidFill>
                <a:latin typeface="Cambria" charset="0"/>
                <a:ea typeface="Cambria" charset="0"/>
                <a:cs typeface="Cambria" charset="0"/>
              </a:rPr>
              <a:t>výšená efektivita skladových operací o 19%</a:t>
            </a:r>
          </a:p>
          <a:p>
            <a:pPr lvl="1">
              <a:buFont typeface="Courier New" pitchFamily="49" charset="0"/>
              <a:buChar char="o"/>
            </a:pPr>
            <a:endParaRPr lang="cs-CZ" sz="2000" dirty="0" smtClean="0">
              <a:latin typeface="Cambria" pitchFamily="18" charset="0"/>
            </a:endParaRPr>
          </a:p>
          <a:p>
            <a:pPr marL="365760" lvl="1" indent="0">
              <a:buNone/>
            </a:pPr>
            <a:endParaRPr lang="cs-CZ" sz="1700" dirty="0" smtClean="0">
              <a:latin typeface="Cambria" pitchFamily="18" charset="0"/>
            </a:endParaRPr>
          </a:p>
          <a:p>
            <a:endParaRPr lang="cs-CZ" sz="2000" dirty="0">
              <a:latin typeface="Cambr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8667E8-729F-4E04-9675-6B6A97A9388E}" type="slidenum">
              <a:rPr lang="cs-CZ" smtClean="0">
                <a:latin typeface="Cambria" pitchFamily="18" charset="0"/>
              </a:rPr>
              <a:pPr/>
              <a:t>9</a:t>
            </a:fld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710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rkýř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1989</TotalTime>
  <Words>615</Words>
  <Application>Microsoft Office PowerPoint</Application>
  <PresentationFormat>Předvádění na obrazovce (4:3)</PresentationFormat>
  <Paragraphs>178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Calibri</vt:lpstr>
      <vt:lpstr>Cambria</vt:lpstr>
      <vt:lpstr>Courier New</vt:lpstr>
      <vt:lpstr>Mangal</vt:lpstr>
      <vt:lpstr>Wingdings</vt:lpstr>
      <vt:lpstr>Wingdings 2</vt:lpstr>
      <vt:lpstr>Arkýř</vt:lpstr>
      <vt:lpstr>Vysoká škola technická a ekonomická v Českých Budějovicích Ústav technicko - technologický</vt:lpstr>
      <vt:lpstr>Cíl diplomové práce</vt:lpstr>
      <vt:lpstr>FIEGE s.r.o. – sklad Úžice</vt:lpstr>
      <vt:lpstr>Herlitz, s.r.o.</vt:lpstr>
      <vt:lpstr>Postup řešení problematiky</vt:lpstr>
      <vt:lpstr>hodnocení poskytovatele skladových služeb</vt:lpstr>
      <vt:lpstr>Korektnost informací</vt:lpstr>
      <vt:lpstr>Eliminace IT problémů</vt:lpstr>
      <vt:lpstr>Zajištění dostatečného místa pro vychystání artiklů</vt:lpstr>
      <vt:lpstr>Procesní mapy projektu</vt:lpstr>
      <vt:lpstr>Řešení inventury</vt:lpstr>
      <vt:lpstr>Nově zavedené procesy</vt:lpstr>
      <vt:lpstr>Finanční dopad návrhů</vt:lpstr>
      <vt:lpstr>Doplňující dotazy</vt:lpstr>
      <vt:lpstr>Děkuji za Vaši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Ústav technicko - technologický</dc:title>
  <dc:creator>Sára</dc:creator>
  <cp:lastModifiedBy>Pavel Spurny (DHL CZ)</cp:lastModifiedBy>
  <cp:revision>48</cp:revision>
  <dcterms:created xsi:type="dcterms:W3CDTF">2018-05-30T05:39:53Z</dcterms:created>
  <dcterms:modified xsi:type="dcterms:W3CDTF">2019-06-08T17:16:22Z</dcterms:modified>
</cp:coreProperties>
</file>