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67" y="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6/11/2019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6/11/2019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6/11/2019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6/11/2019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6/11/2019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6/11/2019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6/11/2019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6/11/2019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6/11/2019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6/11/2019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B2E0CC-5FC8-406A-86C8-B2F796AC6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1961965"/>
            <a:ext cx="8973105" cy="2254928"/>
          </a:xfrm>
        </p:spPr>
        <p:txBody>
          <a:bodyPr>
            <a:normAutofit fontScale="90000"/>
          </a:bodyPr>
          <a:lstStyle/>
          <a:p>
            <a:r>
              <a:rPr lang="cs-CZ" dirty="0"/>
              <a:t>Logistický a výrobní proces dodávky ocelových trubek pro liniové stavby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4074233-0296-4280-AE28-FFD7557F72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01726" y="366470"/>
            <a:ext cx="6801612" cy="1239894"/>
          </a:xfrm>
        </p:spPr>
        <p:txBody>
          <a:bodyPr/>
          <a:lstStyle/>
          <a:p>
            <a:r>
              <a:rPr lang="cs-CZ" dirty="0"/>
              <a:t>Vysoká škola technická a ekonomická v Českých Budějovicích Ústav </a:t>
            </a:r>
            <a:r>
              <a:rPr lang="cs-CZ" dirty="0" err="1"/>
              <a:t>technicko-technologický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 descr="Obrázek1.png">
            <a:extLst>
              <a:ext uri="{FF2B5EF4-FFF2-40B4-BE49-F238E27FC236}">
                <a16:creationId xmlns:a16="http://schemas.microsoft.com/office/drawing/2014/main" id="{3DA90175-ED80-40E6-B507-D8FC11C51A0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46952" y="253697"/>
            <a:ext cx="1161905" cy="1161905"/>
          </a:xfrm>
          <a:prstGeom prst="rect">
            <a:avLst/>
          </a:prstGeom>
        </p:spPr>
      </p:pic>
      <p:sp>
        <p:nvSpPr>
          <p:cNvPr id="5" name="Podnadpis 2">
            <a:extLst>
              <a:ext uri="{FF2B5EF4-FFF2-40B4-BE49-F238E27FC236}">
                <a16:creationId xmlns:a16="http://schemas.microsoft.com/office/drawing/2014/main" id="{80ABF71C-68D6-4A65-8DF5-4B3F575F6236}"/>
              </a:ext>
            </a:extLst>
          </p:cNvPr>
          <p:cNvSpPr txBox="1">
            <a:spLocks/>
          </p:cNvSpPr>
          <p:nvPr/>
        </p:nvSpPr>
        <p:spPr>
          <a:xfrm>
            <a:off x="2918615" y="4763256"/>
            <a:ext cx="6801612" cy="123989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Autor práce:  Bc. Martin Skočdopole</a:t>
            </a:r>
          </a:p>
          <a:p>
            <a:r>
              <a:rPr lang="cs-CZ" dirty="0"/>
              <a:t>Vedoucí práce:  Ing. Vladimír Lupták, PhD.</a:t>
            </a:r>
          </a:p>
          <a:p>
            <a:r>
              <a:rPr lang="cs-CZ" dirty="0"/>
              <a:t>Oponent:  doc. Ing. Anna </a:t>
            </a:r>
            <a:r>
              <a:rPr lang="cs-CZ" dirty="0" err="1"/>
              <a:t>Dolinayová</a:t>
            </a:r>
            <a:r>
              <a:rPr lang="cs-CZ" dirty="0"/>
              <a:t>, PhD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42885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E827F4-F266-4355-89A9-30EADDD04108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9525"/>
        </p:spPr>
        <p:txBody>
          <a:bodyPr/>
          <a:lstStyle/>
          <a:p>
            <a:r>
              <a:rPr lang="cs-CZ" dirty="0"/>
              <a:t>Současné náklady na výrobu ocelových ohybů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9378AB5F-4D6C-4680-9C75-9F7C0A5528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7812310"/>
              </p:ext>
            </p:extLst>
          </p:nvPr>
        </p:nvGraphicFramePr>
        <p:xfrm>
          <a:off x="3124940" y="2934016"/>
          <a:ext cx="5539666" cy="30406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0969">
                  <a:extLst>
                    <a:ext uri="{9D8B030D-6E8A-4147-A177-3AD203B41FA5}">
                      <a16:colId xmlns:a16="http://schemas.microsoft.com/office/drawing/2014/main" val="1932566617"/>
                    </a:ext>
                  </a:extLst>
                </a:gridCol>
                <a:gridCol w="1388966">
                  <a:extLst>
                    <a:ext uri="{9D8B030D-6E8A-4147-A177-3AD203B41FA5}">
                      <a16:colId xmlns:a16="http://schemas.microsoft.com/office/drawing/2014/main" val="4238981777"/>
                    </a:ext>
                  </a:extLst>
                </a:gridCol>
                <a:gridCol w="1350901">
                  <a:extLst>
                    <a:ext uri="{9D8B030D-6E8A-4147-A177-3AD203B41FA5}">
                      <a16:colId xmlns:a16="http://schemas.microsoft.com/office/drawing/2014/main" val="1392137839"/>
                    </a:ext>
                  </a:extLst>
                </a:gridCol>
                <a:gridCol w="1508830">
                  <a:extLst>
                    <a:ext uri="{9D8B030D-6E8A-4147-A177-3AD203B41FA5}">
                      <a16:colId xmlns:a16="http://schemas.microsoft.com/office/drawing/2014/main" val="2788437227"/>
                    </a:ext>
                  </a:extLst>
                </a:gridCol>
              </a:tblGrid>
              <a:tr h="47063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Ohyby dodané outsourcingovou společností</a:t>
                      </a:r>
                      <a:endParaRPr lang="cs-CZ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0563673"/>
                  </a:ext>
                </a:extLst>
              </a:tr>
              <a:tr h="3575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0" dirty="0">
                          <a:effectLst/>
                        </a:rPr>
                        <a:t>Rok</a:t>
                      </a:r>
                      <a:endParaRPr lang="cs-CZ" sz="13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Počet ohybů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Cena za ohyb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Cena za ohnutí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02814417"/>
                  </a:ext>
                </a:extLst>
              </a:tr>
              <a:tr h="3575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0" dirty="0">
                          <a:effectLst/>
                        </a:rPr>
                        <a:t>2014</a:t>
                      </a:r>
                      <a:endParaRPr lang="cs-CZ" sz="13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186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4 852 000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1 050 700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77553367"/>
                  </a:ext>
                </a:extLst>
              </a:tr>
              <a:tr h="3091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0">
                          <a:effectLst/>
                        </a:rPr>
                        <a:t>2015</a:t>
                      </a:r>
                      <a:endParaRPr lang="cs-CZ" sz="13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218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5 680 000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1 430 000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445034711"/>
                  </a:ext>
                </a:extLst>
              </a:tr>
              <a:tr h="3091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0">
                          <a:effectLst/>
                        </a:rPr>
                        <a:t>2016</a:t>
                      </a:r>
                      <a:endParaRPr lang="cs-CZ" sz="13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196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5 030 001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1 241 600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86005290"/>
                  </a:ext>
                </a:extLst>
              </a:tr>
              <a:tr h="3091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0">
                          <a:effectLst/>
                        </a:rPr>
                        <a:t>2017</a:t>
                      </a:r>
                      <a:endParaRPr lang="cs-CZ" sz="13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387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7 490 000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2 705 320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184552436"/>
                  </a:ext>
                </a:extLst>
              </a:tr>
              <a:tr h="3091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0">
                          <a:effectLst/>
                        </a:rPr>
                        <a:t>2018</a:t>
                      </a:r>
                      <a:endParaRPr lang="cs-CZ" sz="13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580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11 560 200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4 652 000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952261538"/>
                  </a:ext>
                </a:extLst>
              </a:tr>
              <a:tr h="3091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0" dirty="0">
                          <a:effectLst/>
                        </a:rPr>
                        <a:t>2019</a:t>
                      </a:r>
                      <a:endParaRPr lang="cs-CZ" sz="13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150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4 100 200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898 540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467778939"/>
                  </a:ext>
                </a:extLst>
              </a:tr>
              <a:tr h="3091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Celkem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1">
                          <a:effectLst/>
                        </a:rPr>
                        <a:t>1 717</a:t>
                      </a:r>
                      <a:endParaRPr lang="cs-CZ" sz="13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1">
                          <a:effectLst/>
                        </a:rPr>
                        <a:t>38 712 401</a:t>
                      </a:r>
                      <a:endParaRPr lang="cs-CZ" sz="13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</a:rPr>
                        <a:t>11 978 160</a:t>
                      </a:r>
                      <a:endParaRPr lang="cs-CZ" sz="13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64806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9004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1145AF-0501-4AA2-8B38-E0220AF7B630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9525"/>
        </p:spPr>
        <p:txBody>
          <a:bodyPr/>
          <a:lstStyle/>
          <a:p>
            <a:r>
              <a:rPr lang="cs-CZ" dirty="0"/>
              <a:t>Výpočet návratnosti investice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28A5B4BC-9D7C-482C-9518-D893ECFE738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231136" y="2638044"/>
                <a:ext cx="7729728" cy="3255264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endParaRPr lang="cs-CZ" dirty="0"/>
              </a:p>
              <a:p>
                <a:r>
                  <a:rPr lang="cs-CZ" dirty="0"/>
                  <a:t>celkové náklady na pořízení vybavení: 15 753 302 Kč</a:t>
                </a:r>
              </a:p>
              <a:p>
                <a:r>
                  <a:rPr lang="cs-CZ" dirty="0"/>
                  <a:t>mzdové a energetické roční náklady: 1 244 194 Kč</a:t>
                </a:r>
              </a:p>
              <a:p>
                <a:r>
                  <a:rPr lang="cs-CZ" dirty="0"/>
                  <a:t>náklady na ohýbání oblouků za rok 2018: 4 652 000 Kč</a:t>
                </a:r>
              </a:p>
              <a:p>
                <a:pPr marL="0" indent="0">
                  <a:buNone/>
                </a:pPr>
                <a:endParaRPr lang="cs-CZ" i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𝑇𝑁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>
                              <a:latin typeface="Cambria Math" panose="02040503050406030204" pitchFamily="18" charset="0"/>
                            </a:rPr>
                            <m:t>15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>
                              <a:latin typeface="Cambria Math" panose="02040503050406030204" pitchFamily="18" charset="0"/>
                            </a:rPr>
                            <m:t>753 302</m:t>
                          </m:r>
                        </m:num>
                        <m:den>
                          <m:r>
                            <a:rPr lang="cs-CZ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>
                              <a:latin typeface="Cambria Math" panose="02040503050406030204" pitchFamily="18" charset="0"/>
                            </a:rPr>
                            <m:t>652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>
                              <a:latin typeface="Cambria Math" panose="02040503050406030204" pitchFamily="18" charset="0"/>
                            </a:rPr>
                            <m:t>000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>
                              <a:latin typeface="Cambria Math" panose="02040503050406030204" pitchFamily="18" charset="0"/>
                            </a:rPr>
                            <m:t>244 194</m:t>
                          </m:r>
                        </m:den>
                      </m:f>
                      <m:r>
                        <a:rPr lang="cs-CZ" i="1">
                          <a:latin typeface="Cambria Math" panose="02040503050406030204" pitchFamily="18" charset="0"/>
                        </a:rPr>
                        <m:t>=4,62</m:t>
                      </m:r>
                    </m:oMath>
                  </m:oMathPara>
                </a14:m>
                <a:endParaRPr lang="cs-CZ" dirty="0"/>
              </a:p>
              <a:p>
                <a:pPr marL="0" indent="0">
                  <a:buNone/>
                </a:pPr>
                <a:endParaRPr lang="cs-CZ" dirty="0"/>
              </a:p>
              <a:p>
                <a:r>
                  <a:rPr lang="cs-CZ" dirty="0"/>
                  <a:t>na základě stanovení vyzkoumaných skutečností je předpokládaná doba návratnosti investice necelých pět let</a:t>
                </a:r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28A5B4BC-9D7C-482C-9518-D893ECFE738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31136" y="2638044"/>
                <a:ext cx="7729728" cy="3255264"/>
              </a:xfrm>
              <a:blipFill>
                <a:blip r:embed="rId2"/>
                <a:stretch>
                  <a:fillRect l="-394" r="-237" b="-112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21251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1C0662-1E50-4A29-A16A-797CECF5AAD3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9525"/>
        </p:spPr>
        <p:txBody>
          <a:bodyPr/>
          <a:lstStyle/>
          <a:p>
            <a:r>
              <a:rPr lang="cs-CZ" dirty="0"/>
              <a:t>Celkové vyhodnocení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639612-A4CC-4227-9257-71B20C518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Provedení žádoucí reorganizace skladu</a:t>
            </a:r>
          </a:p>
          <a:p>
            <a:r>
              <a:rPr lang="cs-CZ" dirty="0"/>
              <a:t>Finanční úspora při dodávce trubkových materiálů na stavbu  </a:t>
            </a:r>
          </a:p>
          <a:p>
            <a:r>
              <a:rPr lang="cs-CZ" dirty="0"/>
              <a:t>Minimalizace dodacích lhůt ocelových ohybů</a:t>
            </a:r>
          </a:p>
          <a:p>
            <a:r>
              <a:rPr lang="cs-CZ" dirty="0"/>
              <a:t>Konkurenční výhoda v podobě nově nabízené služby</a:t>
            </a:r>
          </a:p>
          <a:p>
            <a:r>
              <a:rPr lang="cs-CZ" dirty="0"/>
              <a:t>Kapacita výroby až 880 ohybů ročně v počátečním personálním složení</a:t>
            </a:r>
          </a:p>
          <a:p>
            <a:r>
              <a:rPr lang="cs-CZ" dirty="0"/>
              <a:t>Možnost rozšíření výroby i pro ostatní společnosti – posílení podnikatelského statusu</a:t>
            </a:r>
          </a:p>
          <a:p>
            <a:r>
              <a:rPr lang="cs-CZ" dirty="0"/>
              <a:t>Další možnosti úprav ocelového potrubí v režii společnosti PVK s.r.o.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97538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84F5DF-3475-4CCD-B009-8C230D619831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9525"/>
        </p:spPr>
        <p:txBody>
          <a:bodyPr/>
          <a:lstStyle/>
          <a:p>
            <a:r>
              <a:rPr lang="cs-CZ" dirty="0"/>
              <a:t>Závěr prezentace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7B0458-24B5-49AA-A787-C442FA4319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algn="ctr"/>
            <a:r>
              <a:rPr lang="cs-CZ" sz="2800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830042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37EE11-8185-4DA4-8412-B5800C257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Doplňující 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DF90F4-3D2C-476C-A5F7-3D5CDC57D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Možno v </a:t>
            </a:r>
            <a:r>
              <a:rPr lang="cs-CZ" sz="2400" dirty="0" err="1"/>
              <a:t>súčasnosti</a:t>
            </a:r>
            <a:r>
              <a:rPr lang="cs-CZ" sz="2400" dirty="0"/>
              <a:t> </a:t>
            </a:r>
            <a:r>
              <a:rPr lang="cs-CZ" sz="2400" dirty="0" err="1"/>
              <a:t>doviezť</a:t>
            </a:r>
            <a:r>
              <a:rPr lang="cs-CZ" sz="2400" dirty="0"/>
              <a:t> </a:t>
            </a:r>
            <a:r>
              <a:rPr lang="cs-CZ" sz="2400" dirty="0" err="1"/>
              <a:t>oceľové</a:t>
            </a:r>
            <a:r>
              <a:rPr lang="cs-CZ" sz="2400" dirty="0"/>
              <a:t> </a:t>
            </a:r>
            <a:r>
              <a:rPr lang="cs-CZ" sz="2400" dirty="0" err="1"/>
              <a:t>potrubia</a:t>
            </a:r>
            <a:r>
              <a:rPr lang="cs-CZ" sz="2400" dirty="0"/>
              <a:t> do ČR aj z </a:t>
            </a:r>
            <a:r>
              <a:rPr lang="cs-CZ" sz="2400" dirty="0" err="1"/>
              <a:t>inej</a:t>
            </a:r>
            <a:r>
              <a:rPr lang="cs-CZ" sz="2400" dirty="0"/>
              <a:t> krajiny </a:t>
            </a:r>
            <a:r>
              <a:rPr lang="cs-CZ" sz="2400" dirty="0" err="1"/>
              <a:t>ako</a:t>
            </a:r>
            <a:r>
              <a:rPr lang="cs-CZ" sz="2400" dirty="0"/>
              <a:t> je Ukrajina?</a:t>
            </a:r>
          </a:p>
          <a:p>
            <a:r>
              <a:rPr lang="cs-CZ" sz="2400" dirty="0"/>
              <a:t> </a:t>
            </a:r>
            <a:r>
              <a:rPr lang="cs-CZ" sz="2400" dirty="0" err="1"/>
              <a:t>Ako</a:t>
            </a:r>
            <a:r>
              <a:rPr lang="cs-CZ" sz="2400" dirty="0"/>
              <a:t> </a:t>
            </a:r>
            <a:r>
              <a:rPr lang="cs-CZ" sz="2400" dirty="0" err="1"/>
              <a:t>sa</a:t>
            </a:r>
            <a:r>
              <a:rPr lang="cs-CZ" sz="2400" dirty="0"/>
              <a:t> </a:t>
            </a:r>
            <a:r>
              <a:rPr lang="cs-CZ" sz="2400" dirty="0" err="1"/>
              <a:t>zmení</a:t>
            </a:r>
            <a:r>
              <a:rPr lang="cs-CZ" sz="2400" dirty="0"/>
              <a:t> celkové </a:t>
            </a:r>
            <a:r>
              <a:rPr lang="cs-CZ" sz="2400" dirty="0" err="1"/>
              <a:t>vyhodnotenie</a:t>
            </a:r>
            <a:r>
              <a:rPr lang="cs-CZ" sz="2400" dirty="0"/>
              <a:t> </a:t>
            </a:r>
            <a:r>
              <a:rPr lang="cs-CZ" sz="2400" dirty="0" err="1"/>
              <a:t>Vami</a:t>
            </a:r>
            <a:r>
              <a:rPr lang="cs-CZ" sz="2400" dirty="0"/>
              <a:t> navrhnutého projektu, </a:t>
            </a:r>
            <a:r>
              <a:rPr lang="cs-CZ" sz="2400" dirty="0" err="1"/>
              <a:t>ak</a:t>
            </a:r>
            <a:r>
              <a:rPr lang="cs-CZ" sz="2400" dirty="0"/>
              <a:t> použijete </a:t>
            </a:r>
            <a:r>
              <a:rPr lang="cs-CZ" sz="2400" dirty="0" err="1"/>
              <a:t>dynamickú</a:t>
            </a:r>
            <a:r>
              <a:rPr lang="cs-CZ" sz="2400" dirty="0"/>
              <a:t> </a:t>
            </a:r>
            <a:r>
              <a:rPr lang="cs-CZ" sz="2400" dirty="0" err="1"/>
              <a:t>metódu</a:t>
            </a:r>
            <a:r>
              <a:rPr lang="cs-CZ" sz="2400" dirty="0"/>
              <a:t> </a:t>
            </a:r>
            <a:r>
              <a:rPr lang="cs-CZ" sz="2400" dirty="0" err="1"/>
              <a:t>hodnotenia</a:t>
            </a:r>
            <a:r>
              <a:rPr lang="cs-CZ" sz="2400" dirty="0"/>
              <a:t> </a:t>
            </a:r>
            <a:r>
              <a:rPr lang="cs-CZ" sz="2400" dirty="0" err="1"/>
              <a:t>investícií</a:t>
            </a:r>
            <a:r>
              <a:rPr lang="cs-CZ" sz="2400" dirty="0"/>
              <a:t> a budete </a:t>
            </a:r>
            <a:r>
              <a:rPr lang="cs-CZ" sz="2400" dirty="0" err="1"/>
              <a:t>kalkulovať</a:t>
            </a:r>
            <a:r>
              <a:rPr lang="cs-CZ" sz="2400" dirty="0"/>
              <a:t> </a:t>
            </a:r>
            <a:r>
              <a:rPr lang="cs-CZ" sz="2400" dirty="0" err="1"/>
              <a:t>všetky</a:t>
            </a:r>
            <a:r>
              <a:rPr lang="cs-CZ" sz="2400" dirty="0"/>
              <a:t> náklady na </a:t>
            </a:r>
            <a:r>
              <a:rPr lang="cs-CZ" sz="2400" dirty="0" err="1"/>
              <a:t>zamestnancov</a:t>
            </a:r>
            <a:r>
              <a:rPr lang="cs-CZ" sz="2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806325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09FB58-D30D-47D2-A874-F54F7E1B1256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6350"/>
        </p:spPr>
        <p:txBody>
          <a:bodyPr>
            <a:noAutofit/>
          </a:bodyPr>
          <a:lstStyle/>
          <a:p>
            <a:r>
              <a:rPr lang="cs-CZ" sz="3400" dirty="0">
                <a:solidFill>
                  <a:schemeClr val="tx1"/>
                </a:solidFill>
              </a:rPr>
              <a:t>Motivace a důvody řešeného tématu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386659-EBED-460E-9D2F-20A7C2125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800" dirty="0"/>
              <a:t>Profesní zájem o danou problematiku</a:t>
            </a:r>
          </a:p>
          <a:p>
            <a:pPr algn="just"/>
            <a:r>
              <a:rPr lang="cs-CZ" sz="2800" dirty="0"/>
              <a:t>Možnost využití získaných poznatků v praxi</a:t>
            </a:r>
          </a:p>
          <a:p>
            <a:pPr algn="just"/>
            <a:r>
              <a:rPr lang="cs-CZ" sz="2800" dirty="0"/>
              <a:t>Každodenní pohyb v prostředí zkoumané společnosti a praktická orientace v sortimentu ocelových potrubí a jeho dodávek </a:t>
            </a:r>
          </a:p>
          <a:p>
            <a:endParaRPr lang="cs-CZ" sz="25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1300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E5567E-5E22-4E24-BB0B-EA17D4E31666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9525"/>
        </p:spPr>
        <p:txBody>
          <a:bodyPr>
            <a:normAutofit/>
          </a:bodyPr>
          <a:lstStyle/>
          <a:p>
            <a:r>
              <a:rPr lang="cs-CZ" sz="3400" dirty="0"/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FEFC29-4F4A-42C3-9D72-03332D9A37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sz="2800" dirty="0"/>
              <a:t>Cílem diplomové práce je zefektivnění logistického a výrobního procesu při dodávce ocelového potrubí na liniovou stavbu za pomoci vhodných racionalizačních technik. V aplikační kapitole bude představen stávající výrobní a logistický proces s poukázáním na jeho nedostatky a slabiny a za pomocí hloubkové analýzy bude nabídnuto řešení v podobě návrhu racionalizační varianty.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1239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5C758B-CED2-4B46-BD2E-EB9823C68C25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9525"/>
        </p:spPr>
        <p:txBody>
          <a:bodyPr>
            <a:normAutofit/>
          </a:bodyPr>
          <a:lstStyle/>
          <a:p>
            <a:r>
              <a:rPr lang="cs-CZ" sz="3400" dirty="0"/>
              <a:t>Metodika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342421-8925-44AF-B896-5F22B24BEF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Sběr dat, jejich shromažďování a zpracování</a:t>
            </a:r>
          </a:p>
          <a:p>
            <a:r>
              <a:rPr lang="cs-CZ" sz="2800" dirty="0"/>
              <a:t>Metoda abstrakce, indukce a dedukce</a:t>
            </a:r>
          </a:p>
          <a:p>
            <a:r>
              <a:rPr lang="cs-CZ" sz="2800" dirty="0"/>
              <a:t>Metoda analýzy, syntézy</a:t>
            </a:r>
          </a:p>
          <a:p>
            <a:r>
              <a:rPr lang="cs-CZ" sz="2800" dirty="0"/>
              <a:t>Návratnost investice</a:t>
            </a:r>
          </a:p>
          <a:p>
            <a:r>
              <a:rPr lang="cs-CZ" sz="2800" dirty="0"/>
              <a:t>Benchmarking</a:t>
            </a:r>
          </a:p>
        </p:txBody>
      </p:sp>
    </p:spTree>
    <p:extLst>
      <p:ext uri="{BB962C8B-B14F-4D97-AF65-F5344CB8AC3E}">
        <p14:creationId xmlns:p14="http://schemas.microsoft.com/office/powerpoint/2010/main" val="3431791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8C5DDA-3146-48EF-A9AF-CA56301BA96D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9525"/>
        </p:spPr>
        <p:txBody>
          <a:bodyPr>
            <a:noAutofit/>
          </a:bodyPr>
          <a:lstStyle/>
          <a:p>
            <a:r>
              <a:rPr lang="cs-CZ" dirty="0"/>
              <a:t>Stavba produktovodu a depa autocisteren – letiště </a:t>
            </a:r>
            <a:r>
              <a:rPr lang="cs-CZ" dirty="0" err="1"/>
              <a:t>václava</a:t>
            </a:r>
            <a:r>
              <a:rPr lang="cs-CZ" dirty="0"/>
              <a:t> </a:t>
            </a:r>
            <a:r>
              <a:rPr lang="cs-CZ" dirty="0" err="1"/>
              <a:t>havla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AE28D5-5D94-4CE5-870E-2FF78F8B4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Společnost PVK s.r.o.</a:t>
            </a:r>
          </a:p>
          <a:p>
            <a:r>
              <a:rPr lang="cs-CZ" sz="2800" dirty="0"/>
              <a:t>Projekt výstavby</a:t>
            </a:r>
          </a:p>
          <a:p>
            <a:r>
              <a:rPr lang="cs-CZ" sz="2800" dirty="0"/>
              <a:t>Logistický řetězec</a:t>
            </a:r>
          </a:p>
          <a:p>
            <a:r>
              <a:rPr lang="cs-CZ" sz="2800" dirty="0"/>
              <a:t>Přepravní proces dodávky potrubí</a:t>
            </a:r>
          </a:p>
          <a:p>
            <a:r>
              <a:rPr lang="cs-CZ" sz="2800" dirty="0"/>
              <a:t>Racionalizační opatření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6941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B30213-5A75-474D-A191-F8F7EDBA9E44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9525"/>
        </p:spPr>
        <p:txBody>
          <a:bodyPr/>
          <a:lstStyle/>
          <a:p>
            <a:r>
              <a:rPr lang="cs-CZ" dirty="0"/>
              <a:t>Racionalizační opatření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B47239-F4FD-4E7F-A7DC-D8636E3471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Vymezení kritického místa přepravního procesu</a:t>
            </a:r>
          </a:p>
          <a:p>
            <a:r>
              <a:rPr lang="cs-CZ" sz="2400" dirty="0"/>
              <a:t>Reorganizace a uspořádání venkovního skladu </a:t>
            </a:r>
          </a:p>
          <a:p>
            <a:r>
              <a:rPr lang="cs-CZ" sz="2400" dirty="0"/>
              <a:t>Prostor pro technologickou halu</a:t>
            </a:r>
          </a:p>
          <a:p>
            <a:r>
              <a:rPr lang="cs-CZ" sz="2400" dirty="0"/>
              <a:t>Výstavba technologické haly</a:t>
            </a:r>
          </a:p>
          <a:p>
            <a:r>
              <a:rPr lang="cs-CZ" sz="2400" dirty="0"/>
              <a:t>Personální zajištění </a:t>
            </a:r>
          </a:p>
          <a:p>
            <a:r>
              <a:rPr lang="cs-CZ" sz="2400" dirty="0"/>
              <a:t>Kalkulace nákladů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2513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1A4225-8289-4714-9C9F-E3EEB2281BD9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9525"/>
        </p:spPr>
        <p:txBody>
          <a:bodyPr/>
          <a:lstStyle/>
          <a:p>
            <a:r>
              <a:rPr lang="cs-CZ" dirty="0"/>
              <a:t>Reorganizace venkovního skladu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D15F6D53-215B-45B2-82BE-D28820BAE8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31136" y="2620670"/>
            <a:ext cx="3409804" cy="3101975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DD51813-A6C1-4D7B-AAAD-7D01F42E0E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5301" y="2620670"/>
            <a:ext cx="3409804" cy="3101975"/>
          </a:xfrm>
          <a:prstGeom prst="rect">
            <a:avLst/>
          </a:prstGeom>
        </p:spPr>
      </p:pic>
      <p:sp>
        <p:nvSpPr>
          <p:cNvPr id="6" name="Nadpis 1">
            <a:extLst>
              <a:ext uri="{FF2B5EF4-FFF2-40B4-BE49-F238E27FC236}">
                <a16:creationId xmlns:a16="http://schemas.microsoft.com/office/drawing/2014/main" id="{F7984B10-23DA-49A2-ACE8-8C93308C6A21}"/>
              </a:ext>
            </a:extLst>
          </p:cNvPr>
          <p:cNvSpPr txBox="1">
            <a:spLocks/>
          </p:cNvSpPr>
          <p:nvPr/>
        </p:nvSpPr>
        <p:spPr bwMode="black">
          <a:xfrm>
            <a:off x="2231136" y="2259506"/>
            <a:ext cx="2437039" cy="255070"/>
          </a:xfrm>
          <a:prstGeom prst="rect">
            <a:avLst/>
          </a:prstGeom>
          <a:solidFill>
            <a:srgbClr val="FFFFFF"/>
          </a:solidFill>
          <a:ln w="9525" cap="sq">
            <a:noFill/>
            <a:miter lim="800000"/>
          </a:ln>
        </p:spPr>
        <p:txBody>
          <a:bodyPr vert="horz" lIns="182880" tIns="182880" rIns="182880" bIns="182880" rtlCol="0" anchor="ctr">
            <a:normAutofit fontScale="2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Původní stav</a:t>
            </a:r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CADCE333-8A42-4E2F-8985-BD7B5362F674}"/>
              </a:ext>
            </a:extLst>
          </p:cNvPr>
          <p:cNvSpPr txBox="1">
            <a:spLocks/>
          </p:cNvSpPr>
          <p:nvPr/>
        </p:nvSpPr>
        <p:spPr bwMode="black">
          <a:xfrm>
            <a:off x="6096000" y="2259506"/>
            <a:ext cx="2437039" cy="255070"/>
          </a:xfrm>
          <a:prstGeom prst="rect">
            <a:avLst/>
          </a:prstGeom>
          <a:solidFill>
            <a:srgbClr val="FFFFFF"/>
          </a:solidFill>
          <a:ln w="9525" cap="sq">
            <a:noFill/>
            <a:miter lim="800000"/>
          </a:ln>
        </p:spPr>
        <p:txBody>
          <a:bodyPr vert="horz" lIns="182880" tIns="182880" rIns="182880" bIns="182880" rtlCol="0" anchor="ctr">
            <a:normAutofit fontScale="2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Stav po reorganizaci</a:t>
            </a:r>
          </a:p>
        </p:txBody>
      </p:sp>
    </p:spTree>
    <p:extLst>
      <p:ext uri="{BB962C8B-B14F-4D97-AF65-F5344CB8AC3E}">
        <p14:creationId xmlns:p14="http://schemas.microsoft.com/office/powerpoint/2010/main" val="1306035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36875B-1D5A-4FE8-9EB2-5063D6B0CA29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9525"/>
        </p:spPr>
        <p:txBody>
          <a:bodyPr/>
          <a:lstStyle/>
          <a:p>
            <a:r>
              <a:rPr lang="cs-CZ" dirty="0"/>
              <a:t>Technologická hala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59E24B-5D2A-400B-B8C1-2B96F6728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/>
              <a:t>Výstavba</a:t>
            </a:r>
          </a:p>
          <a:p>
            <a:r>
              <a:rPr lang="cs-CZ" sz="2800" dirty="0"/>
              <a:t>Jeřábová dráha</a:t>
            </a:r>
          </a:p>
          <a:p>
            <a:r>
              <a:rPr lang="cs-CZ" sz="2800" dirty="0"/>
              <a:t>Středofrekvenční ohýbačka</a:t>
            </a:r>
          </a:p>
          <a:p>
            <a:r>
              <a:rPr lang="cs-CZ" sz="2800" dirty="0" err="1"/>
              <a:t>Úkosovací</a:t>
            </a:r>
            <a:r>
              <a:rPr lang="cs-CZ" sz="2800" dirty="0"/>
              <a:t> zařízení</a:t>
            </a:r>
          </a:p>
          <a:p>
            <a:r>
              <a:rPr lang="cs-CZ" sz="2800" dirty="0"/>
              <a:t>Ostatní technické zařízení</a:t>
            </a:r>
          </a:p>
          <a:p>
            <a:r>
              <a:rPr lang="cs-CZ" sz="2800" dirty="0"/>
              <a:t>Boční vysokozdvižný vozík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546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60C2F6-BD4C-4632-B930-6A3183E92F7E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9525"/>
        </p:spPr>
        <p:txBody>
          <a:bodyPr/>
          <a:lstStyle/>
          <a:p>
            <a:r>
              <a:rPr lang="cs-CZ" dirty="0"/>
              <a:t>Kalkulace celkových ročních nákladů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07A61AE4-1103-4541-B735-E76B4BD0F5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5452172"/>
              </p:ext>
            </p:extLst>
          </p:nvPr>
        </p:nvGraphicFramePr>
        <p:xfrm>
          <a:off x="2894120" y="2625969"/>
          <a:ext cx="6320901" cy="36017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57888">
                  <a:extLst>
                    <a:ext uri="{9D8B030D-6E8A-4147-A177-3AD203B41FA5}">
                      <a16:colId xmlns:a16="http://schemas.microsoft.com/office/drawing/2014/main" val="770327871"/>
                    </a:ext>
                  </a:extLst>
                </a:gridCol>
                <a:gridCol w="3163013">
                  <a:extLst>
                    <a:ext uri="{9D8B030D-6E8A-4147-A177-3AD203B41FA5}">
                      <a16:colId xmlns:a16="http://schemas.microsoft.com/office/drawing/2014/main" val="3910520271"/>
                    </a:ext>
                  </a:extLst>
                </a:gridCol>
              </a:tblGrid>
              <a:tr h="49193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Výpočet celkových ročních nákladů na výstavbu a provoz technologické haly</a:t>
                      </a:r>
                      <a:endParaRPr lang="cs-CZ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7" marR="39487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6866341"/>
                  </a:ext>
                </a:extLst>
              </a:tr>
              <a:tr h="2946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0" dirty="0">
                          <a:effectLst/>
                        </a:rPr>
                        <a:t>Nákladová položka</a:t>
                      </a:r>
                      <a:endParaRPr lang="cs-CZ" sz="13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7" marR="3948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Cena v Kč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7" marR="39487" marT="0" marB="0" anchor="ctr"/>
                </a:tc>
                <a:extLst>
                  <a:ext uri="{0D108BD9-81ED-4DB2-BD59-A6C34878D82A}">
                    <a16:rowId xmlns:a16="http://schemas.microsoft.com/office/drawing/2014/main" val="2946457390"/>
                  </a:ext>
                </a:extLst>
              </a:tr>
              <a:tr h="2547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0" dirty="0">
                          <a:effectLst/>
                        </a:rPr>
                        <a:t>Výstavba technologické haly</a:t>
                      </a:r>
                      <a:endParaRPr lang="cs-CZ" sz="13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7" marR="3948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7 800 000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7" marR="39487" marT="0" marB="0" anchor="ctr"/>
                </a:tc>
                <a:extLst>
                  <a:ext uri="{0D108BD9-81ED-4DB2-BD59-A6C34878D82A}">
                    <a16:rowId xmlns:a16="http://schemas.microsoft.com/office/drawing/2014/main" val="2129404876"/>
                  </a:ext>
                </a:extLst>
              </a:tr>
              <a:tr h="2547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0" dirty="0">
                          <a:effectLst/>
                        </a:rPr>
                        <a:t>Jeřábová dráha</a:t>
                      </a:r>
                      <a:endParaRPr lang="cs-CZ" sz="13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7" marR="3948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1 160 000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7" marR="39487" marT="0" marB="0" anchor="ctr"/>
                </a:tc>
                <a:extLst>
                  <a:ext uri="{0D108BD9-81ED-4DB2-BD59-A6C34878D82A}">
                    <a16:rowId xmlns:a16="http://schemas.microsoft.com/office/drawing/2014/main" val="1861060487"/>
                  </a:ext>
                </a:extLst>
              </a:tr>
              <a:tr h="2547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0" dirty="0">
                          <a:effectLst/>
                        </a:rPr>
                        <a:t>Středofrekvenční ohýbačka</a:t>
                      </a:r>
                      <a:endParaRPr lang="cs-CZ" sz="13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7" marR="3948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5 000 000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7" marR="39487" marT="0" marB="0" anchor="ctr"/>
                </a:tc>
                <a:extLst>
                  <a:ext uri="{0D108BD9-81ED-4DB2-BD59-A6C34878D82A}">
                    <a16:rowId xmlns:a16="http://schemas.microsoft.com/office/drawing/2014/main" val="1396156473"/>
                  </a:ext>
                </a:extLst>
              </a:tr>
              <a:tr h="2547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0" dirty="0" err="1">
                          <a:effectLst/>
                        </a:rPr>
                        <a:t>Úkosovací</a:t>
                      </a:r>
                      <a:r>
                        <a:rPr lang="cs-CZ" sz="1300" b="0" dirty="0">
                          <a:effectLst/>
                        </a:rPr>
                        <a:t> systém</a:t>
                      </a:r>
                      <a:endParaRPr lang="cs-CZ" sz="13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7" marR="39487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1 377 899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7" marR="39487" marT="0" marB="0" anchor="b"/>
                </a:tc>
                <a:extLst>
                  <a:ext uri="{0D108BD9-81ED-4DB2-BD59-A6C34878D82A}">
                    <a16:rowId xmlns:a16="http://schemas.microsoft.com/office/drawing/2014/main" val="3498735662"/>
                  </a:ext>
                </a:extLst>
              </a:tr>
              <a:tr h="2547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0">
                          <a:effectLst/>
                        </a:rPr>
                        <a:t>Ruční nářadí, elektrická pila</a:t>
                      </a:r>
                      <a:endParaRPr lang="cs-CZ" sz="13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7" marR="39487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65 403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7" marR="39487" marT="0" marB="0" anchor="b"/>
                </a:tc>
                <a:extLst>
                  <a:ext uri="{0D108BD9-81ED-4DB2-BD59-A6C34878D82A}">
                    <a16:rowId xmlns:a16="http://schemas.microsoft.com/office/drawing/2014/main" val="200903432"/>
                  </a:ext>
                </a:extLst>
              </a:tr>
              <a:tr h="2547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0">
                          <a:effectLst/>
                        </a:rPr>
                        <a:t>Vysokozdvižný vozík</a:t>
                      </a:r>
                      <a:endParaRPr lang="cs-CZ" sz="13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7" marR="39487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350 000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7" marR="39487" marT="0" marB="0" anchor="b"/>
                </a:tc>
                <a:extLst>
                  <a:ext uri="{0D108BD9-81ED-4DB2-BD59-A6C34878D82A}">
                    <a16:rowId xmlns:a16="http://schemas.microsoft.com/office/drawing/2014/main" val="3829908"/>
                  </a:ext>
                </a:extLst>
              </a:tr>
              <a:tr h="2547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0">
                          <a:effectLst/>
                        </a:rPr>
                        <a:t>Mzdové náklady</a:t>
                      </a:r>
                      <a:endParaRPr lang="cs-CZ" sz="13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7" marR="39487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936 000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7" marR="39487" marT="0" marB="0" anchor="ctr"/>
                </a:tc>
                <a:extLst>
                  <a:ext uri="{0D108BD9-81ED-4DB2-BD59-A6C34878D82A}">
                    <a16:rowId xmlns:a16="http://schemas.microsoft.com/office/drawing/2014/main" val="1737908856"/>
                  </a:ext>
                </a:extLst>
              </a:tr>
              <a:tr h="2547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0">
                          <a:effectLst/>
                        </a:rPr>
                        <a:t>Mzdové prémie</a:t>
                      </a:r>
                      <a:endParaRPr lang="cs-CZ" sz="13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7" marR="39487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70 000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7" marR="39487" marT="0" marB="0" anchor="ctr"/>
                </a:tc>
                <a:extLst>
                  <a:ext uri="{0D108BD9-81ED-4DB2-BD59-A6C34878D82A}">
                    <a16:rowId xmlns:a16="http://schemas.microsoft.com/office/drawing/2014/main" val="2873029571"/>
                  </a:ext>
                </a:extLst>
              </a:tr>
              <a:tr h="2547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0">
                          <a:effectLst/>
                        </a:rPr>
                        <a:t>Náklady na elektrickou energii</a:t>
                      </a:r>
                      <a:endParaRPr lang="cs-CZ" sz="13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7" marR="39487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88 194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7" marR="39487" marT="0" marB="0" anchor="ctr"/>
                </a:tc>
                <a:extLst>
                  <a:ext uri="{0D108BD9-81ED-4DB2-BD59-A6C34878D82A}">
                    <a16:rowId xmlns:a16="http://schemas.microsoft.com/office/drawing/2014/main" val="3280195674"/>
                  </a:ext>
                </a:extLst>
              </a:tr>
              <a:tr h="2547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0">
                          <a:effectLst/>
                        </a:rPr>
                        <a:t>Servis a údržba zařízení</a:t>
                      </a:r>
                      <a:endParaRPr lang="cs-CZ" sz="13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7" marR="39487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150 000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7" marR="39487" marT="0" marB="0" anchor="b"/>
                </a:tc>
                <a:extLst>
                  <a:ext uri="{0D108BD9-81ED-4DB2-BD59-A6C34878D82A}">
                    <a16:rowId xmlns:a16="http://schemas.microsoft.com/office/drawing/2014/main" val="2259212912"/>
                  </a:ext>
                </a:extLst>
              </a:tr>
              <a:tr h="2547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</a:rPr>
                        <a:t>Celkem</a:t>
                      </a:r>
                      <a:endParaRPr lang="cs-CZ" sz="13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7" marR="39487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</a:rPr>
                        <a:t>16 997 496</a:t>
                      </a:r>
                      <a:endParaRPr lang="cs-CZ" sz="13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7" marR="39487" marT="0" marB="0" anchor="b"/>
                </a:tc>
                <a:extLst>
                  <a:ext uri="{0D108BD9-81ED-4DB2-BD59-A6C34878D82A}">
                    <a16:rowId xmlns:a16="http://schemas.microsoft.com/office/drawing/2014/main" val="34570280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4885012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TM10001115[[fn=Balík]]</Template>
  <TotalTime>1709</TotalTime>
  <Words>493</Words>
  <Application>Microsoft Office PowerPoint</Application>
  <PresentationFormat>Širokoúhlá obrazovka</PresentationFormat>
  <Paragraphs>128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Cambria Math</vt:lpstr>
      <vt:lpstr>Gill Sans MT</vt:lpstr>
      <vt:lpstr>Times New Roman</vt:lpstr>
      <vt:lpstr>Balík</vt:lpstr>
      <vt:lpstr>Logistický a výrobní proces dodávky ocelových trubek pro liniové stavby </vt:lpstr>
      <vt:lpstr>Motivace a důvody řešeného tématu</vt:lpstr>
      <vt:lpstr>Cíl práce</vt:lpstr>
      <vt:lpstr>Metodika práce</vt:lpstr>
      <vt:lpstr>Stavba produktovodu a depa autocisteren – letiště václava havla</vt:lpstr>
      <vt:lpstr>Racionalizační opatření</vt:lpstr>
      <vt:lpstr>Reorganizace venkovního skladu</vt:lpstr>
      <vt:lpstr>Technologická hala </vt:lpstr>
      <vt:lpstr>Kalkulace celkových ročních nákladů</vt:lpstr>
      <vt:lpstr>Současné náklady na výrobu ocelových ohybů</vt:lpstr>
      <vt:lpstr>Výpočet návratnosti investice</vt:lpstr>
      <vt:lpstr>Celkové vyhodnocení projektu</vt:lpstr>
      <vt:lpstr>Závěr prezentace</vt:lpstr>
      <vt:lpstr>Doplňující otázky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Logistický a výrobní proces dodávky ocelových trubek pro liniové stavby</dc:title>
  <dc:creator>Martin Skočdopole</dc:creator>
  <cp:lastModifiedBy>Martin Skočdopole</cp:lastModifiedBy>
  <cp:revision>19</cp:revision>
  <dcterms:created xsi:type="dcterms:W3CDTF">2019-06-10T08:31:24Z</dcterms:created>
  <dcterms:modified xsi:type="dcterms:W3CDTF">2019-06-12T12:45:26Z</dcterms:modified>
</cp:coreProperties>
</file>