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handoutMasterIdLst>
    <p:handoutMasterId r:id="rId14"/>
  </p:handout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6" r:id="rId9"/>
    <p:sldId id="263" r:id="rId10"/>
    <p:sldId id="267" r:id="rId11"/>
    <p:sldId id="268" r:id="rId12"/>
    <p:sldId id="269" r:id="rId13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1B84C-E13F-47F2-85A5-5A7FD7878F96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80A30-97CE-4F37-A370-8F03C2FC1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276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12.6.2019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426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1574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49463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9198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688204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24019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12.6.2019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43020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12.6.2019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48078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12.6.2019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06970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544400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 cstate="print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984606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35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46404" y="2276872"/>
            <a:ext cx="7063740" cy="252372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6000" dirty="0"/>
              <a:t>Vliv dopravy</a:t>
            </a:r>
            <a:br>
              <a:rPr lang="cs-CZ" sz="6000" dirty="0"/>
            </a:br>
            <a:r>
              <a:rPr lang="cs-CZ" sz="6000" dirty="0"/>
              <a:t>na rozvoj osídlení středních Čech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46404" y="5229200"/>
            <a:ext cx="5785836" cy="100811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Autor diplomové práce: Bc. Lucie Šebestová</a:t>
            </a:r>
          </a:p>
          <a:p>
            <a:r>
              <a:rPr lang="cs-CZ" dirty="0"/>
              <a:t>Vedoucí diplomové práce: Ing. Jiří Čejka, Ph.D.</a:t>
            </a:r>
          </a:p>
          <a:p>
            <a:r>
              <a:rPr lang="cs-CZ" dirty="0"/>
              <a:t>Oponent diplomové práce: Ing. Bc. Kristýna Neubergová, Ph.D. 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372627" y="528477"/>
            <a:ext cx="6400800" cy="12509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/>
              <a:t>Vysoká škola technická a ekonomická</a:t>
            </a:r>
            <a:br>
              <a:rPr lang="cs-CZ" sz="3000" dirty="0"/>
            </a:br>
            <a:r>
              <a:rPr lang="cs-CZ" sz="2600" dirty="0"/>
              <a:t>Ústav </a:t>
            </a:r>
            <a:r>
              <a:rPr lang="cs-CZ" sz="2600" dirty="0" err="1"/>
              <a:t>technicko-technologický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127" y="260648"/>
            <a:ext cx="1371609" cy="1371609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444208" y="6237312"/>
            <a:ext cx="23631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České Budějovice, červen 2019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Odpovědi na otázky vedoucího, oponenta a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7272808" cy="424847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1600" b="1" dirty="0"/>
              <a:t>Oponent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/>
              <a:t>Můžete vztah mezi rozvojem vysokorychlostních tratí a příměstskou železniční dopravou blíže specifikovat?</a:t>
            </a:r>
          </a:p>
          <a:p>
            <a:pPr lvl="1">
              <a:lnSpc>
                <a:spcPct val="200000"/>
              </a:lnSpc>
            </a:pPr>
            <a:r>
              <a:rPr lang="cs-CZ" dirty="0"/>
              <a:t>Navyšování dalších spojů je podmíněno tzv. propustností tratí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Kvůli rozdílu průměrných rychlostí zastávkového vlaku a dálkového vlaku je v podstatě vyloučeno souběžné vedení na současné dvoukolejné trati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Na vysokorychlostní tratě by se přesunuly dálkové vlaky. Tak by se využila uvolněná kapacita pro další vlakové spoje regionálního charakteru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Další snižování intervalu při současném provozu není z pohledu zabezpečení již možné.</a:t>
            </a:r>
          </a:p>
        </p:txBody>
      </p:sp>
    </p:spTree>
    <p:extLst>
      <p:ext uri="{BB962C8B-B14F-4D97-AF65-F5344CB8AC3E}">
        <p14:creationId xmlns:p14="http://schemas.microsoft.com/office/powerpoint/2010/main" val="33278022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Odpovědi na otázky vedoucího, oponenta a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844823"/>
            <a:ext cx="7200800" cy="4248473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1600" b="1" dirty="0"/>
              <a:t>Oponent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600" dirty="0"/>
              <a:t>Opravdu je naším hlavním cílem výstavba průmyslových zón a logistických center a tím zvyšující se komerční </a:t>
            </a:r>
            <a:r>
              <a:rPr lang="cs-CZ" sz="1600" dirty="0" err="1"/>
              <a:t>suburbanizace</a:t>
            </a:r>
            <a:r>
              <a:rPr lang="cs-CZ" sz="1600" dirty="0"/>
              <a:t> a nárůst indukované dopravy? Není v mnoha ohledech vhodnějším modelem rozvoj malých a středních podniků, zaměstnávajících místní obyvatele?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600" dirty="0"/>
          </a:p>
          <a:p>
            <a:pPr lvl="1">
              <a:lnSpc>
                <a:spcPct val="110000"/>
              </a:lnSpc>
            </a:pPr>
            <a:r>
              <a:rPr lang="cs-CZ" dirty="0" smtClean="0"/>
              <a:t>Malé a střední podnikání nelze nahradit průmyslovými celky, ale ani naopak nelze nahradit ani průmyslové zóny malými podniky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Nutno je chápat spíše jako doplňující </a:t>
            </a:r>
            <a:r>
              <a:rPr lang="cs-CZ" dirty="0"/>
              <a:t>se souběh podpory podnikání a podpory osídlení v regionu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Střední </a:t>
            </a:r>
            <a:r>
              <a:rPr lang="cs-CZ" dirty="0"/>
              <a:t>a malé podnikatelské subjekty nezajistí obživu pro celý </a:t>
            </a:r>
            <a:r>
              <a:rPr lang="cs-CZ" dirty="0" smtClean="0"/>
              <a:t>region, ale ani </a:t>
            </a:r>
            <a:r>
              <a:rPr lang="cs-CZ" dirty="0"/>
              <a:t>průmyslová centra nemohou </a:t>
            </a:r>
            <a:r>
              <a:rPr lang="cs-CZ" dirty="0" smtClean="0"/>
              <a:t>existovat bez regionální podnikatelské podpory.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Na začátku je vždy výroba, pak následují subdodavatelé, logistika a </a:t>
            </a:r>
            <a:r>
              <a:rPr lang="cs-CZ" dirty="0" smtClean="0"/>
              <a:t>služby.</a:t>
            </a:r>
          </a:p>
        </p:txBody>
      </p:sp>
    </p:spTree>
    <p:extLst>
      <p:ext uri="{BB962C8B-B14F-4D97-AF65-F5344CB8AC3E}">
        <p14:creationId xmlns:p14="http://schemas.microsoft.com/office/powerpoint/2010/main" val="22746002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509120"/>
            <a:ext cx="7269480" cy="1325562"/>
          </a:xfrm>
        </p:spPr>
        <p:txBody>
          <a:bodyPr/>
          <a:lstStyle/>
          <a:p>
            <a:pPr algn="r"/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2093249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6404" y="360000"/>
            <a:ext cx="7269480" cy="1325562"/>
          </a:xfrm>
        </p:spPr>
        <p:txBody>
          <a:bodyPr anchor="t">
            <a:normAutofit/>
          </a:bodyPr>
          <a:lstStyle/>
          <a:p>
            <a:r>
              <a:rPr lang="cs-CZ" dirty="0"/>
              <a:t>Motivace a důvody k řešení daného problému a 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Řešení současné problematiky osídlení v regionu</a:t>
            </a:r>
            <a:br>
              <a:rPr lang="cs-CZ" dirty="0"/>
            </a:br>
            <a:r>
              <a:rPr lang="cs-CZ" dirty="0"/>
              <a:t>je řešení budoucnosti</a:t>
            </a:r>
          </a:p>
          <a:p>
            <a:pPr>
              <a:lnSpc>
                <a:spcPct val="150000"/>
              </a:lnSpc>
            </a:pPr>
            <a:r>
              <a:rPr lang="cs-CZ" dirty="0"/>
              <a:t>Jak může rozvoj dopravní infrastruktura ovlivnit osídlení v regionu.</a:t>
            </a:r>
          </a:p>
          <a:p>
            <a:pPr>
              <a:lnSpc>
                <a:spcPct val="150000"/>
              </a:lnSpc>
            </a:pPr>
            <a:r>
              <a:rPr lang="cs-CZ" dirty="0"/>
              <a:t>Cílem diplomové práce je popsat současný stav v daném území, definovat důvody, které vedou obyvatele regionu k vystěhovávání a stejně tak důvody, proč zůstávají</a:t>
            </a:r>
            <a:br>
              <a:rPr lang="cs-CZ" dirty="0"/>
            </a:br>
            <a:r>
              <a:rPr lang="cs-CZ" dirty="0"/>
              <a:t>a navrhnout optimalizaci řešení včetně vyhodnocení návrhu.</a:t>
            </a:r>
          </a:p>
        </p:txBody>
      </p:sp>
    </p:spTree>
    <p:extLst>
      <p:ext uri="{BB962C8B-B14F-4D97-AF65-F5344CB8AC3E}">
        <p14:creationId xmlns:p14="http://schemas.microsoft.com/office/powerpoint/2010/main" val="25709098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6404" y="360000"/>
            <a:ext cx="7269480" cy="1325562"/>
          </a:xfrm>
        </p:spPr>
        <p:txBody>
          <a:bodyPr anchor="t">
            <a:normAutofit/>
          </a:bodyPr>
          <a:lstStyle/>
          <a:p>
            <a:r>
              <a:rPr lang="cs-CZ" dirty="0"/>
              <a:t>Definované hypotézy nebo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Stanovení příčin, proč se lidé v minulosti stěhovali </a:t>
            </a:r>
          </a:p>
          <a:p>
            <a:pPr>
              <a:lnSpc>
                <a:spcPct val="150000"/>
              </a:lnSpc>
            </a:pPr>
            <a:r>
              <a:rPr lang="cs-CZ" dirty="0"/>
              <a:t>Historie vzniku dopravních cest</a:t>
            </a:r>
          </a:p>
          <a:p>
            <a:pPr>
              <a:lnSpc>
                <a:spcPct val="150000"/>
              </a:lnSpc>
            </a:pPr>
            <a:r>
              <a:rPr lang="cs-CZ" dirty="0"/>
              <a:t>Stanovení příčin, proč se lidé stěhují v současnosti </a:t>
            </a:r>
          </a:p>
          <a:p>
            <a:pPr>
              <a:lnSpc>
                <a:spcPct val="150000"/>
              </a:lnSpc>
            </a:pPr>
            <a:r>
              <a:rPr lang="cs-CZ" dirty="0"/>
              <a:t>Za jakých podmínek může doprava ovlivnit rozhodování ohledně stěhování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8254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6404" y="360000"/>
            <a:ext cx="7269480" cy="1325562"/>
          </a:xfrm>
        </p:spPr>
        <p:txBody>
          <a:bodyPr anchor="t"/>
          <a:lstStyle/>
          <a:p>
            <a:r>
              <a:rPr lang="cs-CZ" dirty="0"/>
              <a:t>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Získání a zpracování dat Českého statistického úřadu</a:t>
            </a:r>
          </a:p>
          <a:p>
            <a:pPr>
              <a:lnSpc>
                <a:spcPct val="150000"/>
              </a:lnSpc>
            </a:pPr>
            <a:r>
              <a:rPr lang="cs-CZ" dirty="0"/>
              <a:t>Získání a zpracování dat a informací o vývoji dopravní infrastruktury ve Středočeském kraji</a:t>
            </a:r>
          </a:p>
          <a:p>
            <a:pPr>
              <a:lnSpc>
                <a:spcPct val="150000"/>
              </a:lnSpc>
            </a:pPr>
            <a:r>
              <a:rPr lang="cs-CZ" dirty="0"/>
              <a:t>Vyhodnocení vývoje korelace rozvoje dopravní infrastruktury s počtem obyvatelstva v regionu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1298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6404" y="360000"/>
            <a:ext cx="7269480" cy="1325562"/>
          </a:xfrm>
        </p:spPr>
        <p:txBody>
          <a:bodyPr anchor="t">
            <a:normAutofit/>
          </a:bodyPr>
          <a:lstStyle/>
          <a:p>
            <a:r>
              <a:rPr lang="cs-CZ" dirty="0"/>
              <a:t>Aplikační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Řešení současného stavu dopravní obslužnosti dojíždějících do Prahy</a:t>
            </a:r>
          </a:p>
          <a:p>
            <a:pPr>
              <a:lnSpc>
                <a:spcPct val="150000"/>
              </a:lnSpc>
            </a:pPr>
            <a:r>
              <a:rPr lang="cs-CZ" dirty="0"/>
              <a:t>Řešení současného stavu nákladů na bydlení</a:t>
            </a:r>
          </a:p>
          <a:p>
            <a:pPr>
              <a:lnSpc>
                <a:spcPct val="150000"/>
              </a:lnSpc>
            </a:pPr>
            <a:r>
              <a:rPr lang="cs-CZ" dirty="0"/>
              <a:t>Řešení současného stavu snižování emisí oxidu uhličitého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9158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6404" y="360000"/>
            <a:ext cx="7269480" cy="1325562"/>
          </a:xfrm>
        </p:spPr>
        <p:txBody>
          <a:bodyPr anchor="t"/>
          <a:lstStyle/>
          <a:p>
            <a:r>
              <a:rPr lang="cs-CZ" dirty="0"/>
              <a:t>Význam investic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Dopravní infrastruktura</a:t>
            </a:r>
          </a:p>
          <a:p>
            <a:pPr>
              <a:lnSpc>
                <a:spcPct val="150000"/>
              </a:lnSpc>
            </a:pPr>
            <a:r>
              <a:rPr lang="cs-CZ" dirty="0"/>
              <a:t>Průmyslové oblasti</a:t>
            </a:r>
          </a:p>
          <a:p>
            <a:pPr>
              <a:lnSpc>
                <a:spcPct val="150000"/>
              </a:lnSpc>
            </a:pPr>
            <a:r>
              <a:rPr lang="cs-CZ" dirty="0"/>
              <a:t>Podpora bydlení</a:t>
            </a:r>
          </a:p>
          <a:p>
            <a:pPr>
              <a:lnSpc>
                <a:spcPct val="150000"/>
              </a:lnSpc>
            </a:pPr>
            <a:r>
              <a:rPr lang="cs-CZ" dirty="0"/>
              <a:t>Podpora podnikání v </a:t>
            </a:r>
            <a:r>
              <a:rPr lang="cs-CZ" dirty="0" smtClean="0"/>
              <a:t>regionu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Obyvatelé nebudou hledat zdroj obživy jinde</a:t>
            </a:r>
            <a:endParaRPr lang="cs-CZ" dirty="0"/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6651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cs-CZ" dirty="0"/>
              <a:t>Dosažené výsledky a přínos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Vyhodnocení korelace rozvoje dopravy vs. hustota osídlení</a:t>
            </a:r>
          </a:p>
          <a:p>
            <a:pPr>
              <a:lnSpc>
                <a:spcPct val="150000"/>
              </a:lnSpc>
            </a:pPr>
            <a:r>
              <a:rPr lang="cs-CZ" dirty="0"/>
              <a:t>Lidé se nemusí vystěhovávat za zdrojem obživy,</a:t>
            </a:r>
            <a:br>
              <a:rPr lang="cs-CZ" dirty="0"/>
            </a:br>
            <a:r>
              <a:rPr lang="cs-CZ" dirty="0"/>
              <a:t>ale dojíždějí</a:t>
            </a:r>
          </a:p>
          <a:p>
            <a:pPr>
              <a:lnSpc>
                <a:spcPct val="150000"/>
              </a:lnSpc>
            </a:pPr>
            <a:r>
              <a:rPr lang="cs-CZ" dirty="0"/>
              <a:t>Rozvoj dopravní infrastruktury s podporou průmyslových center zaměstná obyvatele v regionu</a:t>
            </a:r>
          </a:p>
          <a:p>
            <a:pPr>
              <a:lnSpc>
                <a:spcPct val="150000"/>
              </a:lnSpc>
            </a:pPr>
            <a:r>
              <a:rPr lang="cs-CZ" dirty="0"/>
              <a:t>Snižuje se hustota individuální automobilové dopravy</a:t>
            </a:r>
          </a:p>
          <a:p>
            <a:pPr>
              <a:lnSpc>
                <a:spcPct val="150000"/>
              </a:lnSpc>
            </a:pPr>
            <a:r>
              <a:rPr lang="cs-CZ" dirty="0"/>
              <a:t>Snižuje se znečištění ovzduší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6843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Vysídlování ve středočeském regionu se zpomalilo</a:t>
            </a:r>
            <a:br>
              <a:rPr lang="cs-CZ" dirty="0"/>
            </a:br>
            <a:r>
              <a:rPr lang="cs-CZ" dirty="0"/>
              <a:t>či dokonce zastavilo</a:t>
            </a:r>
          </a:p>
          <a:p>
            <a:pPr>
              <a:lnSpc>
                <a:spcPct val="150000"/>
              </a:lnSpc>
            </a:pPr>
            <a:r>
              <a:rPr lang="cs-CZ" dirty="0"/>
              <a:t>Železnice bude hrát důležitou roli v integrované dopravě</a:t>
            </a:r>
          </a:p>
          <a:p>
            <a:pPr>
              <a:lnSpc>
                <a:spcPct val="150000"/>
              </a:lnSpc>
            </a:pPr>
            <a:r>
              <a:rPr lang="cs-CZ" dirty="0"/>
              <a:t>Pro dokončení celého projektu bude potřeba nemalých investic, které se vrátí v podobě „živého“ venkova</a:t>
            </a:r>
            <a:br>
              <a:rPr lang="cs-CZ" dirty="0"/>
            </a:br>
            <a:r>
              <a:rPr lang="cs-CZ" dirty="0"/>
              <a:t>a lepšího životního prostředí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308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cs-CZ" dirty="0"/>
              <a:t>Odpovědi na otázky vedoucího, oponenta a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7416824" cy="439248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b="1" dirty="0"/>
              <a:t>Vedoucí</a:t>
            </a:r>
          </a:p>
          <a:p>
            <a:pPr marL="0" indent="0">
              <a:buNone/>
            </a:pPr>
            <a:r>
              <a:rPr lang="cs-CZ" dirty="0"/>
              <a:t>Jaký vliv pro rozvoj dopravy ve Středočeském kraji má propojení PID</a:t>
            </a:r>
            <a:br>
              <a:rPr lang="cs-CZ" dirty="0"/>
            </a:br>
            <a:r>
              <a:rPr lang="cs-CZ" dirty="0"/>
              <a:t>s integrovanou dopravou Středočeského kraje?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b="1" dirty="0"/>
              <a:t>Pro Prahu i Středočeský kraj</a:t>
            </a:r>
            <a:r>
              <a:rPr lang="cs-CZ" dirty="0"/>
              <a:t>: větší efektivita na provoz (jednotné vyjednávání s dopravci, efektivity využití vozidel, výstavba terminálů/zastávek apod.)</a:t>
            </a:r>
          </a:p>
          <a:p>
            <a:pPr lvl="1"/>
            <a:r>
              <a:rPr lang="cs-CZ" b="1" dirty="0"/>
              <a:t>Pro cestující</a:t>
            </a:r>
            <a:r>
              <a:rPr lang="cs-CZ" dirty="0"/>
              <a:t>: snížení času na přepravu (se zvýšeným pohodlím) a to mnohdy</a:t>
            </a:r>
            <a:br>
              <a:rPr lang="cs-CZ" dirty="0"/>
            </a:br>
            <a:r>
              <a:rPr lang="cs-CZ" dirty="0"/>
              <a:t>s přímou dopravou do centra Prahy. Integrovaná doprava se stává lukrativní</a:t>
            </a:r>
            <a:br>
              <a:rPr lang="cs-CZ" dirty="0"/>
            </a:br>
            <a:r>
              <a:rPr lang="cs-CZ" dirty="0"/>
              <a:t>i finančně výhodnější, proto je cestujícími stále více využívána a naopak</a:t>
            </a:r>
            <a:br>
              <a:rPr lang="cs-CZ" dirty="0"/>
            </a:br>
            <a:r>
              <a:rPr lang="cs-CZ" dirty="0"/>
              <a:t>je omezována individuální automobilová doprava </a:t>
            </a:r>
          </a:p>
          <a:p>
            <a:pPr lvl="1"/>
            <a:r>
              <a:rPr lang="cs-CZ" b="1" dirty="0"/>
              <a:t>Pro společnost</a:t>
            </a:r>
            <a:r>
              <a:rPr lang="cs-CZ" dirty="0"/>
              <a:t>: omezení individuální automobilové dopravy, snížení emisí oxidu uhličitého a snížení hustoty provozu na příjezdových komunikacích</a:t>
            </a:r>
            <a:br>
              <a:rPr lang="cs-CZ" dirty="0"/>
            </a:br>
            <a:r>
              <a:rPr lang="cs-CZ" dirty="0"/>
              <a:t>do Prahy</a:t>
            </a:r>
          </a:p>
          <a:p>
            <a:pPr lvl="1"/>
            <a:r>
              <a:rPr lang="cs-CZ" b="1" dirty="0"/>
              <a:t>Pro ostatní účastníky silničního provozu</a:t>
            </a:r>
            <a:r>
              <a:rPr lang="cs-CZ" dirty="0"/>
              <a:t>: zvýšení plynulosti v silniční dopravě</a:t>
            </a:r>
          </a:p>
          <a:p>
            <a:pPr lvl="1"/>
            <a:r>
              <a:rPr lang="cs-CZ" b="1" dirty="0"/>
              <a:t>Pro stát</a:t>
            </a:r>
            <a:r>
              <a:rPr lang="cs-CZ" dirty="0"/>
              <a:t>:  další možnosti pro nezaměstnané, kdy mohou využít příležitosti pracovního trhu hlavní města</a:t>
            </a:r>
          </a:p>
          <a:p>
            <a:pPr lvl="1"/>
            <a:r>
              <a:rPr lang="cs-CZ" b="1" dirty="0"/>
              <a:t>Pro region (i stát)</a:t>
            </a:r>
            <a:r>
              <a:rPr lang="cs-CZ" dirty="0"/>
              <a:t>:  snížení či zastavení vystěhovávání z regionu převážně</a:t>
            </a:r>
            <a:br>
              <a:rPr lang="cs-CZ" dirty="0"/>
            </a:br>
            <a:r>
              <a:rPr lang="cs-CZ" dirty="0"/>
              <a:t>z venkova tzn. udržení osídlení</a:t>
            </a:r>
          </a:p>
        </p:txBody>
      </p:sp>
    </p:spTree>
    <p:extLst>
      <p:ext uri="{BB962C8B-B14F-4D97-AF65-F5344CB8AC3E}">
        <p14:creationId xmlns:p14="http://schemas.microsoft.com/office/powerpoint/2010/main" val="23213034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597</TotalTime>
  <Words>386</Words>
  <Application>Microsoft Office PowerPoint</Application>
  <PresentationFormat>Předvádění na obrazovce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Schoolbook</vt:lpstr>
      <vt:lpstr>Wingdings 2</vt:lpstr>
      <vt:lpstr>View</vt:lpstr>
      <vt:lpstr>Vliv dopravy na rozvoj osídlení středních Čech</vt:lpstr>
      <vt:lpstr>Motivace a důvody k řešení daného problému a cíl práce</vt:lpstr>
      <vt:lpstr>Definované hypotézy nebo výzkumné otázky</vt:lpstr>
      <vt:lpstr>Použité metody</vt:lpstr>
      <vt:lpstr>Aplikační část</vt:lpstr>
      <vt:lpstr>Význam investic</vt:lpstr>
      <vt:lpstr>Dosažené výsledky a přínos práce</vt:lpstr>
      <vt:lpstr>Závěr</vt:lpstr>
      <vt:lpstr>Odpovědi na otázky vedoucího, oponenta a komise</vt:lpstr>
      <vt:lpstr>Odpovědi na otázky vedoucího, oponenta a komise</vt:lpstr>
      <vt:lpstr>Odpovědi na otázky vedoucího, oponenta a komise</vt:lpstr>
      <vt:lpstr>Děkuji za pozornost.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7.2.3. obhajoba</dc:title>
  <dc:creator>Luccy</dc:creator>
  <cp:lastModifiedBy>Šebestová Lucie Bc.</cp:lastModifiedBy>
  <cp:revision>32</cp:revision>
  <dcterms:created xsi:type="dcterms:W3CDTF">2018-10-21T21:02:27Z</dcterms:created>
  <dcterms:modified xsi:type="dcterms:W3CDTF">2019-06-12T10:45:53Z</dcterms:modified>
</cp:coreProperties>
</file>