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0DE5DF-7ED7-4B09-AE93-74A8D75AE0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D71C9C3-025C-4972-A160-1551A4FCF6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E21B7C9-0638-4BDF-9CBF-168C8D499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FDFF3-0FE1-4914-B34A-61AE5B6EEDC2}" type="datetimeFigureOut">
              <a:rPr lang="cs-CZ" smtClean="0"/>
              <a:t>11.06.2019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B7A773E-6BA4-4718-8CCB-37A50B119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36229B-14EA-4AE5-9344-CA0D9BF61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A7ADD-F82E-4DFE-8405-DFBA4449FA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087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6EA596-14CF-4584-8DEE-42C4643A1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2C57656-C6AC-4909-9AC9-BA80379F63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D5ABE8A-39DC-40BD-8B3B-E3714189F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FDFF3-0FE1-4914-B34A-61AE5B6EEDC2}" type="datetimeFigureOut">
              <a:rPr lang="cs-CZ" smtClean="0"/>
              <a:t>11.06.2019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916B646-6609-4E8A-85AF-B3769BBF9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BDB566-E2A2-4719-A7DE-2466BC1A5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A7ADD-F82E-4DFE-8405-DFBA4449FA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057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04387C3-CECB-4FB4-B916-02CFF8D36D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645C564-2E2E-4BF8-A7DF-E6A8359452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0E73DA-EE41-4D2C-9E01-AC7B23F75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FDFF3-0FE1-4914-B34A-61AE5B6EEDC2}" type="datetimeFigureOut">
              <a:rPr lang="cs-CZ" smtClean="0"/>
              <a:t>11.06.2019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FD16A81-776B-4C26-9648-E47B059DA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5E72F57-C3A6-4F20-B332-ED1B7777C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A7ADD-F82E-4DFE-8405-DFBA4449FA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9219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8A6BBB-4E3B-4207-A48A-9493C1105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CC98C42-D5E3-471D-91CE-6EA086E1DE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BFEDF37-D004-4B4E-8AEB-FCBAD5B0F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FDFF3-0FE1-4914-B34A-61AE5B6EEDC2}" type="datetimeFigureOut">
              <a:rPr lang="cs-CZ" smtClean="0"/>
              <a:t>11.06.2019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9F1D92B-B3E4-46F6-A6DE-6907A60AD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6AC0A6-F439-4267-9C3D-242D707EE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A7ADD-F82E-4DFE-8405-DFBA4449FA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5885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9C3F29-E3BE-4226-BA60-4D9A2DC9B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C3AC9EA-0A8D-4A03-BEB7-117282BEBF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E1EACF2-21C6-4136-A8D2-DFAF8CD14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FDFF3-0FE1-4914-B34A-61AE5B6EEDC2}" type="datetimeFigureOut">
              <a:rPr lang="cs-CZ" smtClean="0"/>
              <a:t>11.06.2019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8B85EA2-BC81-46E7-8937-CB1D2E5A9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67EEE10-E8BC-4651-ADEB-92E4B6F67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A7ADD-F82E-4DFE-8405-DFBA4449FA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2727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9217C6-978B-4FE3-B358-417CDDFD7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E96631-C5A7-47F2-8893-B97D823AB0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F76468E7-1209-46E8-805F-B11E1F8869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FB31094-6C12-493A-AFE2-29CC1BDE2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FDFF3-0FE1-4914-B34A-61AE5B6EEDC2}" type="datetimeFigureOut">
              <a:rPr lang="cs-CZ" smtClean="0"/>
              <a:t>11.06.2019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CAAFB04-F77A-43D5-9F73-BD0F44ED7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51152EF-7561-43B6-BB39-872593159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A7ADD-F82E-4DFE-8405-DFBA4449FA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0801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57389A-B535-4499-8D54-42DF8BF63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E457C57-9C7B-449C-8B3B-B0B92D76D1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238965E-EF7B-43B0-99DB-442469FCD5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7007CBB0-83A5-42BD-A29B-9A6F02829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61476E6E-01C8-4314-91B7-38E53CBFE8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0E8440A-4E82-4775-98AE-956913993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FDFF3-0FE1-4914-B34A-61AE5B6EEDC2}" type="datetimeFigureOut">
              <a:rPr lang="cs-CZ" smtClean="0"/>
              <a:t>11.06.2019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CC491CC-4BA7-404D-9B24-833B08F18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C9E6CFD-22D5-4AE4-B669-E92BEA665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A7ADD-F82E-4DFE-8405-DFBA4449FA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162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0DF98C-8445-443B-8983-070DB3C3F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F38F8D5-C494-43DE-A97E-BF14D1213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FDFF3-0FE1-4914-B34A-61AE5B6EEDC2}" type="datetimeFigureOut">
              <a:rPr lang="cs-CZ" smtClean="0"/>
              <a:t>11.06.2019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2F3C8D5-3FA5-4B88-86B7-4A68F47A0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EA9E548-A0D8-432B-9E39-D4C0917CD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A7ADD-F82E-4DFE-8405-DFBA4449FA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081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90C8EBB-B954-4149-8BE5-D0803B7EA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FDFF3-0FE1-4914-B34A-61AE5B6EEDC2}" type="datetimeFigureOut">
              <a:rPr lang="cs-CZ" smtClean="0"/>
              <a:t>11.06.2019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291AE4E-5EE0-4BAA-AA49-C1092B72D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E850B28-7500-4C82-9D68-CCE61982C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A7ADD-F82E-4DFE-8405-DFBA4449FA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4209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E72471-22CA-47C6-B4B7-DECFE7534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A8BC321-4793-4104-BBDF-ACC313BD69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822BF26-7664-4931-ABE4-51B1BC71E8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8601128-F936-43FD-8C71-005985247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FDFF3-0FE1-4914-B34A-61AE5B6EEDC2}" type="datetimeFigureOut">
              <a:rPr lang="cs-CZ" smtClean="0"/>
              <a:t>11.06.2019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C31FFAA-577A-4D30-BB8E-888771895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6B8348C-D6BE-4F0E-BC51-847AA5CBC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A7ADD-F82E-4DFE-8405-DFBA4449FA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1454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59B5E8-DCB4-47DA-8C21-5F0FD30ED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C1DACFB-3363-4DD5-9485-7BDF1644C9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6643729-2B93-41A6-9779-C2218B6836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834867A-54CD-4D1B-A452-E5A91F911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FDFF3-0FE1-4914-B34A-61AE5B6EEDC2}" type="datetimeFigureOut">
              <a:rPr lang="cs-CZ" smtClean="0"/>
              <a:t>11.06.2019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65AFDA4-CF00-43E6-88B6-D0E623944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BFA9266-FFF7-4D95-BD54-DA94083A4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A7ADD-F82E-4DFE-8405-DFBA4449FA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192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F9C2BD4-5704-45C0-B31C-89918440D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4FD7D4E-6F7A-45B3-BA69-C0742A1726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C7A38EC-8EAC-4063-8F52-01F5A23008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FDFF3-0FE1-4914-B34A-61AE5B6EEDC2}" type="datetimeFigureOut">
              <a:rPr lang="cs-CZ" smtClean="0"/>
              <a:t>11.06.2019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E5D4212-1C83-4261-A898-F7298AD338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F0E05E5-300D-4799-800F-2C3B024CCD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A7ADD-F82E-4DFE-8405-DFBA4449FA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2549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BADB62-0BC2-4528-92CA-4E18D2F74F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Návrh výrobního procesu ve společnosti MEAT FACTORY s.r.o.</a:t>
            </a:r>
            <a:endParaRPr lang="cs-CZ" dirty="0"/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35A95581-C87A-42A0-A459-B3DF8AF5D0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5134114"/>
            <a:ext cx="9144000" cy="165576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cs-CZ" sz="2400" cap="none" dirty="0">
                <a:solidFill>
                  <a:schemeClr val="tx1"/>
                </a:solidFill>
                <a:latin typeface="Trebuchet MS" panose="020B0703020202090204" pitchFamily="34" charset="0"/>
              </a:rPr>
              <a:t>Autor diplomové práce: Bc. David Matoušek</a:t>
            </a:r>
          </a:p>
          <a:p>
            <a:pPr algn="l"/>
            <a:r>
              <a:rPr lang="cs-CZ" sz="2400" cap="none" dirty="0">
                <a:solidFill>
                  <a:schemeClr val="tx1"/>
                </a:solidFill>
                <a:latin typeface="Trebuchet MS" panose="020B0703020202090204" pitchFamily="34" charset="0"/>
              </a:rPr>
              <a:t>Vedoucí diplomové práce: doc. Ing. Rudolf Kampf, Ph.D.</a:t>
            </a:r>
          </a:p>
          <a:p>
            <a:pPr algn="l"/>
            <a:r>
              <a:rPr lang="cs-CZ" sz="2400" cap="none" dirty="0">
                <a:solidFill>
                  <a:schemeClr val="tx1"/>
                </a:solidFill>
                <a:latin typeface="Trebuchet MS" panose="020B0703020202090204" pitchFamily="34" charset="0"/>
              </a:rPr>
              <a:t>Oponent diplomové práce: </a:t>
            </a:r>
            <a:r>
              <a:rPr lang="cs-CZ" sz="2800" dirty="0"/>
              <a:t>doc. Ing. Anna </a:t>
            </a:r>
            <a:r>
              <a:rPr lang="cs-CZ" sz="2800" dirty="0" err="1"/>
              <a:t>Dolinayová</a:t>
            </a:r>
            <a:r>
              <a:rPr lang="cs-CZ" sz="2800" dirty="0"/>
              <a:t>, Ph.D.</a:t>
            </a:r>
            <a:endParaRPr lang="cs-CZ" sz="2800" cap="none" dirty="0">
              <a:solidFill>
                <a:schemeClr val="tx1"/>
              </a:solidFill>
              <a:latin typeface="Trebuchet MS" panose="020B0703020202090204" pitchFamily="34" charset="0"/>
            </a:endParaRPr>
          </a:p>
          <a:p>
            <a:pPr algn="l"/>
            <a:r>
              <a:rPr lang="cs-CZ" sz="2400" cap="none" dirty="0">
                <a:solidFill>
                  <a:schemeClr val="tx1"/>
                </a:solidFill>
                <a:latin typeface="Trebuchet MS" panose="020B0703020202090204" pitchFamily="34" charset="0"/>
              </a:rPr>
              <a:t>České Budějovice, </a:t>
            </a:r>
            <a:r>
              <a:rPr lang="cs-CZ" dirty="0">
                <a:latin typeface="Trebuchet MS" panose="020B0703020202090204" pitchFamily="34" charset="0"/>
              </a:rPr>
              <a:t>červen</a:t>
            </a:r>
            <a:r>
              <a:rPr lang="cs-CZ" sz="2400" cap="none" dirty="0">
                <a:solidFill>
                  <a:schemeClr val="tx1"/>
                </a:solidFill>
                <a:latin typeface="Trebuchet MS" panose="020B0703020202090204" pitchFamily="34" charset="0"/>
              </a:rPr>
              <a:t> 2019</a:t>
            </a:r>
          </a:p>
          <a:p>
            <a:endParaRPr lang="cs-CZ" dirty="0"/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5E537796-DF35-42F1-BE6D-35402DDAA0F7}"/>
              </a:ext>
            </a:extLst>
          </p:cNvPr>
          <p:cNvSpPr txBox="1">
            <a:spLocks/>
          </p:cNvSpPr>
          <p:nvPr/>
        </p:nvSpPr>
        <p:spPr>
          <a:xfrm>
            <a:off x="1984146" y="535977"/>
            <a:ext cx="7994742" cy="119343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z="2400" cap="none" dirty="0">
                <a:latin typeface="Trebuchet MS" panose="020B0703020202090204" pitchFamily="34" charset="0"/>
              </a:rPr>
              <a:t>Vysoká škola technická a ekonomická </a:t>
            </a:r>
            <a:br>
              <a:rPr lang="cs-CZ" sz="2400" cap="none" dirty="0">
                <a:latin typeface="Trebuchet MS" panose="020B0703020202090204" pitchFamily="34" charset="0"/>
              </a:rPr>
            </a:br>
            <a:r>
              <a:rPr lang="cs-CZ" sz="2400" cap="none" dirty="0">
                <a:latin typeface="Trebuchet MS" panose="020B0703020202090204" pitchFamily="34" charset="0"/>
              </a:rPr>
              <a:t>v Českých Budějovicích</a:t>
            </a:r>
            <a:br>
              <a:rPr lang="cs-CZ" sz="2400" cap="none" dirty="0">
                <a:latin typeface="Trebuchet MS" panose="020B0703020202090204" pitchFamily="34" charset="0"/>
              </a:rPr>
            </a:br>
            <a:r>
              <a:rPr lang="cs-CZ" sz="2400" cap="none" dirty="0">
                <a:latin typeface="Trebuchet MS" panose="020B0703020202090204" pitchFamily="34" charset="0"/>
              </a:rPr>
              <a:t>Ústav </a:t>
            </a:r>
            <a:r>
              <a:rPr lang="cs-CZ" sz="2400" cap="none" dirty="0" err="1">
                <a:latin typeface="Trebuchet MS" panose="020B0703020202090204" pitchFamily="34" charset="0"/>
              </a:rPr>
              <a:t>technicko-technologický</a:t>
            </a:r>
            <a:endParaRPr lang="cs-CZ" sz="2400" cap="none" dirty="0">
              <a:latin typeface="Trebuchet MS" panose="020B0703020202090204" pitchFamily="34" charset="0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2DBD526-DF1B-487A-B9B6-7E4E36F940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1566" y="4878684"/>
            <a:ext cx="1391993" cy="1333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497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AF2A06-2035-490C-8DBF-4B478E951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Metoda CRAFT a </a:t>
            </a:r>
            <a:r>
              <a:rPr lang="cs-CZ" b="1" dirty="0" err="1"/>
              <a:t>Sankeyho</a:t>
            </a:r>
            <a:r>
              <a:rPr lang="cs-CZ" b="1" dirty="0"/>
              <a:t> diagram varianta B</a:t>
            </a:r>
            <a:endParaRPr lang="cs-CZ" dirty="0"/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7E1664D3-73D8-4336-BE78-995654595881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669" y="1825625"/>
            <a:ext cx="7674661" cy="435133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Obdélník 5">
            <a:extLst>
              <a:ext uri="{FF2B5EF4-FFF2-40B4-BE49-F238E27FC236}">
                <a16:creationId xmlns:a16="http://schemas.microsoft.com/office/drawing/2014/main" id="{D637F9D1-D424-4855-A955-F5726753B570}"/>
              </a:ext>
            </a:extLst>
          </p:cNvPr>
          <p:cNvSpPr/>
          <p:nvPr/>
        </p:nvSpPr>
        <p:spPr>
          <a:xfrm>
            <a:off x="172252" y="5589969"/>
            <a:ext cx="63353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/>
              <a:t>Celkové roční náklady na manipulaci: 189 386 Kč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BE0E9D1-3704-44D9-8893-239F63EEC4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1566" y="5158912"/>
            <a:ext cx="1391993" cy="1333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811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BE1A0C-60E9-4CA2-AA68-AB65B27B4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/>
              <a:t>Návrh poskytovatele ERP systému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AECD132-1F90-4F43-AAD0-2B1F9C74EC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cs-CZ" b="1" dirty="0"/>
              <a:t>K2 </a:t>
            </a:r>
            <a:r>
              <a:rPr lang="cs-CZ" b="1" dirty="0" err="1"/>
              <a:t>atmitec</a:t>
            </a:r>
            <a:r>
              <a:rPr lang="cs-CZ" b="1" dirty="0"/>
              <a:t> – </a:t>
            </a:r>
            <a:r>
              <a:rPr lang="cs-CZ" dirty="0"/>
              <a:t>informační systém K2</a:t>
            </a:r>
          </a:p>
          <a:p>
            <a:pPr>
              <a:lnSpc>
                <a:spcPct val="200000"/>
              </a:lnSpc>
            </a:pPr>
            <a:r>
              <a:rPr lang="cs-CZ" b="1" dirty="0"/>
              <a:t>ABRA – </a:t>
            </a:r>
            <a:r>
              <a:rPr lang="cs-CZ" dirty="0"/>
              <a:t>informační systém </a:t>
            </a:r>
            <a:r>
              <a:rPr lang="cs-CZ" dirty="0" err="1"/>
              <a:t>Abra</a:t>
            </a:r>
            <a:r>
              <a:rPr lang="cs-CZ" dirty="0"/>
              <a:t> Gen</a:t>
            </a:r>
          </a:p>
          <a:p>
            <a:pPr>
              <a:lnSpc>
                <a:spcPct val="200000"/>
              </a:lnSpc>
            </a:pPr>
            <a:r>
              <a:rPr lang="cs-CZ" b="1" dirty="0" err="1"/>
              <a:t>Control</a:t>
            </a:r>
            <a:r>
              <a:rPr lang="cs-CZ" b="1" dirty="0"/>
              <a:t> </a:t>
            </a:r>
            <a:r>
              <a:rPr lang="cs-CZ" b="1" dirty="0" err="1"/>
              <a:t>spol</a:t>
            </a:r>
            <a:r>
              <a:rPr lang="cs-CZ" b="1" dirty="0"/>
              <a:t> s.r.o. – </a:t>
            </a:r>
            <a:r>
              <a:rPr lang="cs-CZ" dirty="0"/>
              <a:t>informační systém Dialog 3000S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6DB98AF-6A02-48B4-A636-6FAB642AC6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1566" y="4878684"/>
            <a:ext cx="1391993" cy="1333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623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EAD6FA-A0F2-4C21-AC86-68754F0F6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Výběr pomocí metody TOPSIS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C7705549-698B-4C54-94DE-8848A1C7B7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7319712"/>
              </p:ext>
            </p:extLst>
          </p:nvPr>
        </p:nvGraphicFramePr>
        <p:xfrm>
          <a:off x="332491" y="1809957"/>
          <a:ext cx="6253840" cy="26901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45896">
                  <a:extLst>
                    <a:ext uri="{9D8B030D-6E8A-4147-A177-3AD203B41FA5}">
                      <a16:colId xmlns:a16="http://schemas.microsoft.com/office/drawing/2014/main" val="347362443"/>
                    </a:ext>
                  </a:extLst>
                </a:gridCol>
                <a:gridCol w="755193">
                  <a:extLst>
                    <a:ext uri="{9D8B030D-6E8A-4147-A177-3AD203B41FA5}">
                      <a16:colId xmlns:a16="http://schemas.microsoft.com/office/drawing/2014/main" val="403453023"/>
                    </a:ext>
                  </a:extLst>
                </a:gridCol>
                <a:gridCol w="896994">
                  <a:extLst>
                    <a:ext uri="{9D8B030D-6E8A-4147-A177-3AD203B41FA5}">
                      <a16:colId xmlns:a16="http://schemas.microsoft.com/office/drawing/2014/main" val="374660696"/>
                    </a:ext>
                  </a:extLst>
                </a:gridCol>
                <a:gridCol w="757624">
                  <a:extLst>
                    <a:ext uri="{9D8B030D-6E8A-4147-A177-3AD203B41FA5}">
                      <a16:colId xmlns:a16="http://schemas.microsoft.com/office/drawing/2014/main" val="2933723115"/>
                    </a:ext>
                  </a:extLst>
                </a:gridCol>
                <a:gridCol w="772209">
                  <a:extLst>
                    <a:ext uri="{9D8B030D-6E8A-4147-A177-3AD203B41FA5}">
                      <a16:colId xmlns:a16="http://schemas.microsoft.com/office/drawing/2014/main" val="1651011909"/>
                    </a:ext>
                  </a:extLst>
                </a:gridCol>
                <a:gridCol w="982886">
                  <a:extLst>
                    <a:ext uri="{9D8B030D-6E8A-4147-A177-3AD203B41FA5}">
                      <a16:colId xmlns:a16="http://schemas.microsoft.com/office/drawing/2014/main" val="2152790409"/>
                    </a:ext>
                  </a:extLst>
                </a:gridCol>
                <a:gridCol w="743038">
                  <a:extLst>
                    <a:ext uri="{9D8B030D-6E8A-4147-A177-3AD203B41FA5}">
                      <a16:colId xmlns:a16="http://schemas.microsoft.com/office/drawing/2014/main" val="2690847299"/>
                    </a:ext>
                  </a:extLst>
                </a:gridCol>
              </a:tblGrid>
              <a:tr h="171423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Kritéria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Varianty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K1 Podpora EET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K2 Pořizovací cena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K3 modul pro finance a účetnictví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K4 počet aktivních zákazníků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K5 průměrná doba implementace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K6 Správa po celou dobu užívání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013405489"/>
                  </a:ext>
                </a:extLst>
              </a:tr>
              <a:tr h="3253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K2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40000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600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3,5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548452285"/>
                  </a:ext>
                </a:extLst>
              </a:tr>
              <a:tr h="3253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Abra gen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70000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9400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365000585"/>
                  </a:ext>
                </a:extLst>
              </a:tr>
              <a:tr h="3253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Dialoge 3000 S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0,5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45000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110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78010950"/>
                  </a:ext>
                </a:extLst>
              </a:tr>
            </a:tbl>
          </a:graphicData>
        </a:graphic>
      </p:graphicFrame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FA59A839-AA6F-4657-A546-E8761E22BC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2907606"/>
              </p:ext>
            </p:extLst>
          </p:nvPr>
        </p:nvGraphicFramePr>
        <p:xfrm>
          <a:off x="7764669" y="3576065"/>
          <a:ext cx="2387600" cy="18481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4100">
                  <a:extLst>
                    <a:ext uri="{9D8B030D-6E8A-4147-A177-3AD203B41FA5}">
                      <a16:colId xmlns:a16="http://schemas.microsoft.com/office/drawing/2014/main" val="11060685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468227056"/>
                    </a:ext>
                  </a:extLst>
                </a:gridCol>
                <a:gridCol w="723900">
                  <a:extLst>
                    <a:ext uri="{9D8B030D-6E8A-4147-A177-3AD203B41FA5}">
                      <a16:colId xmlns:a16="http://schemas.microsoft.com/office/drawing/2014/main" val="194751329"/>
                    </a:ext>
                  </a:extLst>
                </a:gridCol>
              </a:tblGrid>
              <a:tr h="495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Kritéria dle důležitosti sestupně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Body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Váha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514505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0,22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2962754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749494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0,18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03968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0,16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927553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0,14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0418084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9935192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Celkem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339056508"/>
                  </a:ext>
                </a:extLst>
              </a:tr>
            </a:tbl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2C7CE658-AA7C-48B4-96E7-A0792B3CDBDB}"/>
              </a:ext>
            </a:extLst>
          </p:cNvPr>
          <p:cNvSpPr txBox="1"/>
          <p:nvPr/>
        </p:nvSpPr>
        <p:spPr>
          <a:xfrm>
            <a:off x="7355549" y="2831887"/>
            <a:ext cx="42395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Stanovení vah kritérií pomocí metody bodovací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618BFC36-B2F6-45F5-8CFA-FC99774086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0260" y="5158912"/>
            <a:ext cx="1391993" cy="1333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32779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236FD8-906E-442C-A6FC-4000D8C4C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Vyhodnocení návrhu budoucí podoby podniku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615BA3-22F5-4514-96C1-58BE0607E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300000"/>
              </a:lnSpc>
            </a:pPr>
            <a:r>
              <a:rPr lang="cs-CZ" dirty="0"/>
              <a:t>Poskytovatel ERP –ABRA Gen</a:t>
            </a:r>
          </a:p>
          <a:p>
            <a:pPr>
              <a:lnSpc>
                <a:spcPct val="300000"/>
              </a:lnSpc>
            </a:pPr>
            <a:r>
              <a:rPr lang="cs-CZ" dirty="0"/>
              <a:t>Investiční náklady:</a:t>
            </a:r>
          </a:p>
          <a:p>
            <a:pPr>
              <a:lnSpc>
                <a:spcPct val="200000"/>
              </a:lnSpc>
            </a:pPr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F83E93C8-573D-4B53-A682-B5D0C4684C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416589"/>
              </p:ext>
            </p:extLst>
          </p:nvPr>
        </p:nvGraphicFramePr>
        <p:xfrm>
          <a:off x="5592417" y="2043733"/>
          <a:ext cx="2146852" cy="11982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73426">
                  <a:extLst>
                    <a:ext uri="{9D8B030D-6E8A-4147-A177-3AD203B41FA5}">
                      <a16:colId xmlns:a16="http://schemas.microsoft.com/office/drawing/2014/main" val="873123065"/>
                    </a:ext>
                  </a:extLst>
                </a:gridCol>
                <a:gridCol w="1073426">
                  <a:extLst>
                    <a:ext uri="{9D8B030D-6E8A-4147-A177-3AD203B41FA5}">
                      <a16:colId xmlns:a16="http://schemas.microsoft.com/office/drawing/2014/main" val="1690077892"/>
                    </a:ext>
                  </a:extLst>
                </a:gridCol>
              </a:tblGrid>
              <a:tr h="241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Varianta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Hodnota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264165734"/>
                  </a:ext>
                </a:extLst>
              </a:tr>
              <a:tr h="241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0,642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453767883"/>
                  </a:ext>
                </a:extLst>
              </a:tr>
              <a:tr h="241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Abra gen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0,691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966873297"/>
                  </a:ext>
                </a:extLst>
              </a:tr>
              <a:tr h="4735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Dialoge 3000 S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0,27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79452408"/>
                  </a:ext>
                </a:extLst>
              </a:tr>
            </a:tbl>
          </a:graphicData>
        </a:graphic>
      </p:graphicFrame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FC9AD8F7-4DC3-4022-B88B-6D83FD1007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53568"/>
              </p:ext>
            </p:extLst>
          </p:nvPr>
        </p:nvGraphicFramePr>
        <p:xfrm>
          <a:off x="4850296" y="3689904"/>
          <a:ext cx="3034748" cy="24870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70269">
                  <a:extLst>
                    <a:ext uri="{9D8B030D-6E8A-4147-A177-3AD203B41FA5}">
                      <a16:colId xmlns:a16="http://schemas.microsoft.com/office/drawing/2014/main" val="255595626"/>
                    </a:ext>
                  </a:extLst>
                </a:gridCol>
                <a:gridCol w="1264479">
                  <a:extLst>
                    <a:ext uri="{9D8B030D-6E8A-4147-A177-3AD203B41FA5}">
                      <a16:colId xmlns:a16="http://schemas.microsoft.com/office/drawing/2014/main" val="493449848"/>
                    </a:ext>
                  </a:extLst>
                </a:gridCol>
              </a:tblGrid>
              <a:tr h="2370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Nová zařízení a úpravy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Cena v Kč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31420849"/>
                  </a:ext>
                </a:extLst>
              </a:tr>
              <a:tr h="2500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ERP systém Abra gen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70 000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015372199"/>
                  </a:ext>
                </a:extLst>
              </a:tr>
              <a:tr h="2500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Balicí stroj ADPA 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1 500 000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589883203"/>
                  </a:ext>
                </a:extLst>
              </a:tr>
              <a:tr h="2500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Průmyslový kráječ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50 000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570975471"/>
                  </a:ext>
                </a:extLst>
              </a:tr>
              <a:tr h="2500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Lednice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50 000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89874793"/>
                  </a:ext>
                </a:extLst>
              </a:tr>
              <a:tr h="2500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Mrazák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50 000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712392708"/>
                  </a:ext>
                </a:extLst>
              </a:tr>
              <a:tr h="2500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Sušičky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77 000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519490641"/>
                  </a:ext>
                </a:extLst>
              </a:tr>
              <a:tr h="2500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Pulty a pomocná zař.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100 000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28266437"/>
                  </a:ext>
                </a:extLst>
              </a:tr>
              <a:tr h="2500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Rekonstrukce objektu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5 000 000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932256793"/>
                  </a:ext>
                </a:extLst>
              </a:tr>
              <a:tr h="2500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Celkem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6 897 000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277091979"/>
                  </a:ext>
                </a:extLst>
              </a:tr>
            </a:tbl>
          </a:graphicData>
        </a:graphic>
      </p:graphicFrame>
      <p:pic>
        <p:nvPicPr>
          <p:cNvPr id="6" name="Obrázek 5">
            <a:extLst>
              <a:ext uri="{FF2B5EF4-FFF2-40B4-BE49-F238E27FC236}">
                <a16:creationId xmlns:a16="http://schemas.microsoft.com/office/drawing/2014/main" id="{5D80CF77-A2DA-457C-9C95-7ED1738A7D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1566" y="4878684"/>
            <a:ext cx="1391993" cy="1333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3992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1AAD86-1059-4179-AADC-CAA8F4155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Vyhodnocení návrhu budoucí podoby podniku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BC12DDB-2D3E-4C84-A46A-4CE7E7F0F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Předpokládané náklady: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Předpokládaný zisk: 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73EA0A27-53F2-405D-8AE4-9A39DEE4DC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00272"/>
              </p:ext>
            </p:extLst>
          </p:nvPr>
        </p:nvGraphicFramePr>
        <p:xfrm>
          <a:off x="5393635" y="1825625"/>
          <a:ext cx="3286539" cy="26214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37728">
                  <a:extLst>
                    <a:ext uri="{9D8B030D-6E8A-4147-A177-3AD203B41FA5}">
                      <a16:colId xmlns:a16="http://schemas.microsoft.com/office/drawing/2014/main" val="2432534021"/>
                    </a:ext>
                  </a:extLst>
                </a:gridCol>
                <a:gridCol w="1348811">
                  <a:extLst>
                    <a:ext uri="{9D8B030D-6E8A-4147-A177-3AD203B41FA5}">
                      <a16:colId xmlns:a16="http://schemas.microsoft.com/office/drawing/2014/main" val="2634169355"/>
                    </a:ext>
                  </a:extLst>
                </a:gridCol>
              </a:tblGrid>
              <a:tr h="2621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Náklady 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Cena v Kč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346960197"/>
                  </a:ext>
                </a:extLst>
              </a:tr>
              <a:tr h="2621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Syrové maso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2 872 800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051431268"/>
                  </a:ext>
                </a:extLst>
              </a:tr>
              <a:tr h="2621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Zaměstnanci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700 000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974649102"/>
                  </a:ext>
                </a:extLst>
              </a:tr>
              <a:tr h="2621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Energie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219 200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03029196"/>
                  </a:ext>
                </a:extLst>
              </a:tr>
              <a:tr h="2621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Přísady do marinády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431 000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2208745"/>
                  </a:ext>
                </a:extLst>
              </a:tr>
              <a:tr h="2621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Obaly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90 000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358445711"/>
                  </a:ext>
                </a:extLst>
              </a:tr>
              <a:tr h="2621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Sanitační prostředky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100 000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78931603"/>
                  </a:ext>
                </a:extLst>
              </a:tr>
              <a:tr h="2621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Ochranné pomůcky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150 000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885117463"/>
                  </a:ext>
                </a:extLst>
              </a:tr>
              <a:tr h="2621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Údržba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100 000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637254118"/>
                  </a:ext>
                </a:extLst>
              </a:tr>
              <a:tr h="2621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Celkem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4 663 000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87507036"/>
                  </a:ext>
                </a:extLst>
              </a:tr>
            </a:tbl>
          </a:graphicData>
        </a:graphic>
      </p:graphicFrame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3022B7AF-48DA-46B5-BB9E-5C8B8ABF51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284549"/>
              </p:ext>
            </p:extLst>
          </p:nvPr>
        </p:nvGraphicFramePr>
        <p:xfrm>
          <a:off x="5393635" y="4868448"/>
          <a:ext cx="3114260" cy="9904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77036">
                  <a:extLst>
                    <a:ext uri="{9D8B030D-6E8A-4147-A177-3AD203B41FA5}">
                      <a16:colId xmlns:a16="http://schemas.microsoft.com/office/drawing/2014/main" val="3335120768"/>
                    </a:ext>
                  </a:extLst>
                </a:gridCol>
                <a:gridCol w="1837224">
                  <a:extLst>
                    <a:ext uri="{9D8B030D-6E8A-4147-A177-3AD203B41FA5}">
                      <a16:colId xmlns:a16="http://schemas.microsoft.com/office/drawing/2014/main" val="2039432922"/>
                    </a:ext>
                  </a:extLst>
                </a:gridCol>
              </a:tblGrid>
              <a:tr h="330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Zisk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4 274 600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219022"/>
                  </a:ext>
                </a:extLst>
              </a:tr>
              <a:tr h="330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Čistý zisk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3 462 426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818132"/>
                  </a:ext>
                </a:extLst>
              </a:tr>
              <a:tr h="330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Daň 19 %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812 174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90643831"/>
                  </a:ext>
                </a:extLst>
              </a:tr>
            </a:tbl>
          </a:graphicData>
        </a:graphic>
      </p:graphicFrame>
      <p:pic>
        <p:nvPicPr>
          <p:cNvPr id="6" name="Obrázek 5">
            <a:extLst>
              <a:ext uri="{FF2B5EF4-FFF2-40B4-BE49-F238E27FC236}">
                <a16:creationId xmlns:a16="http://schemas.microsoft.com/office/drawing/2014/main" id="{BFD2258A-A75C-4F97-9820-20359F6645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1566" y="4878684"/>
            <a:ext cx="1391993" cy="1333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427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A4E08B-B4FA-42FA-934F-3364312C3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Vyhodnocení návrhu budoucí podoby podniku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4ADC724-FF0C-4AD2-B6E6-1F8F234C6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Návratnost investice: 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8837D531-6820-430A-9590-8D1781CE84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4155320"/>
              </p:ext>
            </p:extLst>
          </p:nvPr>
        </p:nvGraphicFramePr>
        <p:xfrm>
          <a:off x="4784035" y="2358886"/>
          <a:ext cx="4863548" cy="17625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63919">
                  <a:extLst>
                    <a:ext uri="{9D8B030D-6E8A-4147-A177-3AD203B41FA5}">
                      <a16:colId xmlns:a16="http://schemas.microsoft.com/office/drawing/2014/main" val="3038845841"/>
                    </a:ext>
                  </a:extLst>
                </a:gridCol>
                <a:gridCol w="2399629">
                  <a:extLst>
                    <a:ext uri="{9D8B030D-6E8A-4147-A177-3AD203B41FA5}">
                      <a16:colId xmlns:a16="http://schemas.microsoft.com/office/drawing/2014/main" val="2596017897"/>
                    </a:ext>
                  </a:extLst>
                </a:gridCol>
              </a:tblGrid>
              <a:tr h="4406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Návratnost v 1. roce v %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tx1"/>
                          </a:solidFill>
                          <a:effectLst/>
                        </a:rPr>
                        <a:t>50,20191388</a:t>
                      </a:r>
                      <a:endParaRPr lang="cs-CZ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294613"/>
                  </a:ext>
                </a:extLst>
              </a:tr>
              <a:tr h="4406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Diskontní sazba pro 2. rok v %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12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67577553"/>
                  </a:ext>
                </a:extLst>
              </a:tr>
              <a:tr h="4406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Návratnost v 2. roce v %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44,18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842637265"/>
                  </a:ext>
                </a:extLst>
              </a:tr>
              <a:tr h="4406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Doba návratnosti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do 3 let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929270953"/>
                  </a:ext>
                </a:extLst>
              </a:tr>
            </a:tbl>
          </a:graphicData>
        </a:graphic>
      </p:graphicFrame>
      <p:pic>
        <p:nvPicPr>
          <p:cNvPr id="5" name="Obrázek 4">
            <a:extLst>
              <a:ext uri="{FF2B5EF4-FFF2-40B4-BE49-F238E27FC236}">
                <a16:creationId xmlns:a16="http://schemas.microsoft.com/office/drawing/2014/main" id="{50732A75-FB62-46E1-88A9-7B6E593374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1566" y="4878684"/>
            <a:ext cx="1391993" cy="1333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4040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C78049-47AB-4DD7-AD8E-3FE5ADC68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8B24DD5-3D14-4D1B-902A-DC4526D16C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7200" dirty="0"/>
              <a:t>Děkuji za pozornost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829173D0-D70F-44A6-AA27-D9F955137E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1566" y="4878684"/>
            <a:ext cx="1391993" cy="1333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7374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3819DC-6EA8-4680-A5A9-0CDAE62E4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none" dirty="0">
                <a:latin typeface="Trebuchet MS" panose="020B0703020202090204" pitchFamily="34" charset="0"/>
              </a:rPr>
              <a:t>Doplňující dotazy vedoucího práce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1821AC-0F70-4254-87D8-E6F372200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02703"/>
            <a:ext cx="10515600" cy="435133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Budou výsledky DP aplikované?</a:t>
            </a:r>
          </a:p>
          <a:p>
            <a:pPr>
              <a:lnSpc>
                <a:spcPct val="150000"/>
              </a:lnSpc>
            </a:pPr>
            <a:r>
              <a:rPr lang="cs-CZ" dirty="0"/>
              <a:t>K rozložení zařízení v nových prostorách byla využita metoda CRAFT a metoda </a:t>
            </a:r>
            <a:r>
              <a:rPr lang="cs-CZ" dirty="0" err="1"/>
              <a:t>Sankeyho</a:t>
            </a:r>
            <a:r>
              <a:rPr lang="cs-CZ" dirty="0"/>
              <a:t> diagramu. Jaké další metody je možné aplikovat?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5545290-9492-456D-B5FC-D345E822FF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1566" y="4878684"/>
            <a:ext cx="1391993" cy="1333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4675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640572-FD16-40E8-AF1A-27487E83C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cap="none" dirty="0">
                <a:latin typeface="Trebuchet MS" panose="020B0703020202090204" pitchFamily="34" charset="0"/>
              </a:rPr>
              <a:t>Doplňující dotazy oponenta práce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36C5AD6-DEB9-4084-B82A-BAE885624D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/>
          <a:lstStyle/>
          <a:p>
            <a:r>
              <a:rPr lang="pl-PL" dirty="0"/>
              <a:t>Uveďte, prečo na obr. 25 nie je uvedený žiadny popis?</a:t>
            </a:r>
          </a:p>
          <a:p>
            <a:pPr>
              <a:lnSpc>
                <a:spcPct val="150000"/>
              </a:lnSpc>
            </a:pPr>
            <a:r>
              <a:rPr lang="cs-CZ" dirty="0"/>
              <a:t>Na str. 38 </a:t>
            </a:r>
            <a:r>
              <a:rPr lang="cs-CZ" dirty="0" err="1"/>
              <a:t>uvádzate</a:t>
            </a:r>
            <a:r>
              <a:rPr lang="cs-CZ" dirty="0"/>
              <a:t>, že nové </a:t>
            </a:r>
            <a:r>
              <a:rPr lang="cs-CZ" dirty="0" err="1"/>
              <a:t>priestory</a:t>
            </a:r>
            <a:r>
              <a:rPr lang="cs-CZ" dirty="0"/>
              <a:t> by </a:t>
            </a:r>
            <a:r>
              <a:rPr lang="cs-CZ" dirty="0" err="1"/>
              <a:t>mali</a:t>
            </a:r>
            <a:r>
              <a:rPr lang="cs-CZ" dirty="0"/>
              <a:t> </a:t>
            </a:r>
            <a:r>
              <a:rPr lang="cs-CZ" dirty="0" err="1"/>
              <a:t>zodpovedať</a:t>
            </a:r>
            <a:r>
              <a:rPr lang="cs-CZ" dirty="0"/>
              <a:t> aj </a:t>
            </a:r>
            <a:r>
              <a:rPr lang="cs-CZ" dirty="0" err="1"/>
              <a:t>budúcej</a:t>
            </a:r>
            <a:r>
              <a:rPr lang="cs-CZ" dirty="0"/>
              <a:t> </a:t>
            </a:r>
            <a:r>
              <a:rPr lang="cs-CZ" dirty="0" err="1"/>
              <a:t>možnej</a:t>
            </a:r>
            <a:r>
              <a:rPr lang="cs-CZ" dirty="0"/>
              <a:t> </a:t>
            </a:r>
            <a:r>
              <a:rPr lang="cs-CZ" dirty="0" err="1"/>
              <a:t>štvornásobnej</a:t>
            </a:r>
            <a:r>
              <a:rPr lang="cs-CZ" dirty="0"/>
              <a:t> </a:t>
            </a:r>
            <a:r>
              <a:rPr lang="cs-CZ" dirty="0" err="1"/>
              <a:t>produkcii</a:t>
            </a:r>
            <a:r>
              <a:rPr lang="cs-CZ" dirty="0"/>
              <a:t>. </a:t>
            </a:r>
            <a:r>
              <a:rPr lang="cs-CZ" dirty="0" err="1"/>
              <a:t>Ktoré</a:t>
            </a:r>
            <a:r>
              <a:rPr lang="cs-CZ" dirty="0"/>
              <a:t> </a:t>
            </a:r>
            <a:r>
              <a:rPr lang="cs-CZ" dirty="0" err="1"/>
              <a:t>zariadenia</a:t>
            </a:r>
            <a:r>
              <a:rPr lang="cs-CZ" dirty="0"/>
              <a:t> </a:t>
            </a:r>
            <a:r>
              <a:rPr lang="cs-CZ" dirty="0" err="1"/>
              <a:t>budú</a:t>
            </a:r>
            <a:r>
              <a:rPr lang="cs-CZ" dirty="0"/>
              <a:t> </a:t>
            </a:r>
            <a:r>
              <a:rPr lang="cs-CZ" dirty="0" err="1"/>
              <a:t>postačovať</a:t>
            </a:r>
            <a:r>
              <a:rPr lang="cs-CZ" dirty="0"/>
              <a:t> a </a:t>
            </a:r>
            <a:r>
              <a:rPr lang="cs-CZ" dirty="0" err="1"/>
              <a:t>ktoré</a:t>
            </a:r>
            <a:r>
              <a:rPr lang="cs-CZ" dirty="0"/>
              <a:t> </a:t>
            </a:r>
            <a:r>
              <a:rPr lang="cs-CZ" dirty="0" err="1"/>
              <a:t>nie</a:t>
            </a:r>
            <a:r>
              <a:rPr lang="cs-CZ" dirty="0"/>
              <a:t> v </a:t>
            </a:r>
            <a:r>
              <a:rPr lang="cs-CZ" dirty="0" err="1"/>
              <a:t>prípade</a:t>
            </a:r>
            <a:r>
              <a:rPr lang="cs-CZ" dirty="0"/>
              <a:t> </a:t>
            </a:r>
            <a:r>
              <a:rPr lang="cs-CZ" dirty="0" err="1"/>
              <a:t>ďalšieho</a:t>
            </a:r>
            <a:r>
              <a:rPr lang="cs-CZ" dirty="0"/>
              <a:t> </a:t>
            </a:r>
            <a:r>
              <a:rPr lang="cs-CZ" dirty="0" err="1"/>
              <a:t>rozšírenia</a:t>
            </a:r>
            <a:r>
              <a:rPr lang="cs-CZ" dirty="0"/>
              <a:t> </a:t>
            </a:r>
            <a:r>
              <a:rPr lang="cs-CZ" dirty="0" err="1"/>
              <a:t>produkcie</a:t>
            </a:r>
            <a:r>
              <a:rPr lang="cs-CZ" dirty="0"/>
              <a:t> podniku?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E9F9F41-0AFE-49C7-98CE-727C9B358D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1566" y="4878684"/>
            <a:ext cx="1391993" cy="1333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4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63A64B-F2D0-4F7F-A313-BDF09BB394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lnSpc>
                <a:spcPct val="150000"/>
              </a:lnSpc>
              <a:buNone/>
            </a:pPr>
            <a:r>
              <a:rPr lang="cs-CZ" dirty="0"/>
              <a:t>Cílem práce je navrhnout výrobní proces pro zvolenou společnost včetně návrhu informačního systému.</a:t>
            </a:r>
          </a:p>
          <a:p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C5700F06-0581-4658-BB22-2E8458F7C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cs-CZ" cap="none" dirty="0">
                <a:latin typeface="Trebuchet MS" panose="020B0703020202090204" pitchFamily="34" charset="0"/>
              </a:rPr>
              <a:t>Cíl diplomové práce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B30EBFE9-7A1E-4F54-AF3E-938198034C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1566" y="4878684"/>
            <a:ext cx="1391993" cy="1333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385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D7E2C9-5A71-4272-A3A7-1FED77981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Metodika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8F0865-1920-4963-B29F-B6DA5F8FA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Pozorování, dedukce, diskuze, konzultace a práce s odbornou literaturou</a:t>
            </a:r>
          </a:p>
          <a:p>
            <a:r>
              <a:rPr lang="cs-CZ" dirty="0"/>
              <a:t>Procesní diagram</a:t>
            </a:r>
          </a:p>
          <a:p>
            <a:r>
              <a:rPr lang="cs-CZ" dirty="0"/>
              <a:t>Metoda CRAFT</a:t>
            </a:r>
          </a:p>
          <a:p>
            <a:r>
              <a:rPr lang="cs-CZ" dirty="0" err="1"/>
              <a:t>Sankeyho</a:t>
            </a:r>
            <a:r>
              <a:rPr lang="cs-CZ" dirty="0"/>
              <a:t> diagram</a:t>
            </a:r>
          </a:p>
          <a:p>
            <a:r>
              <a:rPr lang="cs-CZ" dirty="0"/>
              <a:t>Bodovací metoda</a:t>
            </a:r>
          </a:p>
          <a:p>
            <a:r>
              <a:rPr lang="cs-CZ" dirty="0"/>
              <a:t>Metoda TOPSIS</a:t>
            </a:r>
          </a:p>
          <a:p>
            <a:r>
              <a:rPr lang="cs-CZ" dirty="0"/>
              <a:t>Návratnost investice ROI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0806DB8-ABCF-41DC-8030-40B9A129C2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1566" y="4878684"/>
            <a:ext cx="1391993" cy="1333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1636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119D99-D3EA-4D4F-963D-59BA6E4BE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Představení a současná podoba společnosti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551AA45-3DE1-49F7-95E9-8AF1C4D84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Založení: 2014</a:t>
            </a:r>
          </a:p>
          <a:p>
            <a:r>
              <a:rPr lang="cs-CZ" dirty="0"/>
              <a:t>Sídlo: Jihočeský kraj</a:t>
            </a:r>
          </a:p>
          <a:p>
            <a:r>
              <a:rPr lang="cs-CZ" dirty="0"/>
              <a:t>Výroba sušeného masa </a:t>
            </a:r>
          </a:p>
          <a:p>
            <a:r>
              <a:rPr lang="cs-CZ" dirty="0"/>
              <a:t>Do 1000 ks/měsíc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106680D-D738-4CBA-A193-CAD444E2ED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1416" y="2661960"/>
            <a:ext cx="7037732" cy="383091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617CB8B6-C119-4580-9CAF-02EAA6394D3B}"/>
              </a:ext>
            </a:extLst>
          </p:cNvPr>
          <p:cNvSpPr txBox="1"/>
          <p:nvPr/>
        </p:nvSpPr>
        <p:spPr>
          <a:xfrm>
            <a:off x="838200" y="4028661"/>
            <a:ext cx="34778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Poptávka na 10 000 ks/měsíc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F2AD1E3-0B66-48C5-9D59-E1D37F24A0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14331" y="5158912"/>
            <a:ext cx="1391993" cy="1333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893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46E321-0134-48D4-84F5-FCB1BE16C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Analýza hodnototvorného řetězce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6891341D-C83D-4833-AED9-271E7525A5DB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877" y="1825625"/>
            <a:ext cx="9952245" cy="435133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C1C04AD6-EA03-445B-980A-8F4BDF23D4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54088" y="5302753"/>
            <a:ext cx="1391993" cy="1333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24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76114C-EE4E-4E0C-A1EF-B84BD3FED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Procesní diagram současných prostor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E1256A54-1622-401C-9B59-38B895F5D78F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567" y="2131749"/>
            <a:ext cx="5800581" cy="354018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01C19C5B-591B-4E71-9167-5E33E14D28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4818" y="5158912"/>
            <a:ext cx="1391993" cy="1333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1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B215FD-E9D5-4C34-97EB-2FB67C914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Procesní diagram navrhovaných prostor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B59B8682-DDA3-4C56-A663-AC28AE581DCB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903" y="2054088"/>
            <a:ext cx="7507140" cy="37099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3CD674EC-7A58-4720-8A48-6C81A83E69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1566" y="5158912"/>
            <a:ext cx="1391993" cy="1333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205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8130C6-24AD-409B-BE6C-4BADC63B2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Změna výrobních zařízení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E2C016-703D-43CF-B09E-5A9A2CEC0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cs-CZ" dirty="0"/>
              <a:t>Skladování masa – Chladicí skříň, mrazák</a:t>
            </a:r>
          </a:p>
          <a:p>
            <a:pPr>
              <a:lnSpc>
                <a:spcPct val="200000"/>
              </a:lnSpc>
            </a:pPr>
            <a:r>
              <a:rPr lang="cs-CZ" dirty="0"/>
              <a:t>Porcování masa – Průmyslový kráječ</a:t>
            </a:r>
          </a:p>
          <a:p>
            <a:pPr>
              <a:lnSpc>
                <a:spcPct val="200000"/>
              </a:lnSpc>
            </a:pPr>
            <a:r>
              <a:rPr lang="cs-CZ" dirty="0"/>
              <a:t>Sušení -  Sušička</a:t>
            </a:r>
          </a:p>
          <a:p>
            <a:pPr>
              <a:lnSpc>
                <a:spcPct val="200000"/>
              </a:lnSpc>
            </a:pPr>
            <a:r>
              <a:rPr lang="cs-CZ" dirty="0"/>
              <a:t>Balení – Horizontální balicí stroj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FE99219-E1D1-4F9E-8BA2-19BD3B53DE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21566" y="4977937"/>
            <a:ext cx="1391993" cy="1333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754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6C2D2A-BECC-47E4-8DFE-7D15D6B2E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Metoda CRAFT a </a:t>
            </a:r>
            <a:r>
              <a:rPr lang="cs-CZ" b="1" dirty="0" err="1"/>
              <a:t>Sankeyho</a:t>
            </a:r>
            <a:r>
              <a:rPr lang="cs-CZ" b="1" dirty="0"/>
              <a:t> diagram varianta A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7B9659A2-F702-4E72-86F4-46AC05CB48E9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670" y="1825625"/>
            <a:ext cx="7674660" cy="435133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8BFD9643-938E-46BE-AA34-F00C3086503A}"/>
              </a:ext>
            </a:extLst>
          </p:cNvPr>
          <p:cNvSpPr txBox="1"/>
          <p:nvPr/>
        </p:nvSpPr>
        <p:spPr>
          <a:xfrm>
            <a:off x="278296" y="5539409"/>
            <a:ext cx="63345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Celkové roční náklady na manipulaci: 211 778 Kč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66C4A2D-065B-4F1C-8C36-78DF7FDEC1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81809" y="5103259"/>
            <a:ext cx="1391993" cy="1333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89411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571</Words>
  <Application>Microsoft Office PowerPoint</Application>
  <PresentationFormat>Širokoúhlá obrazovka</PresentationFormat>
  <Paragraphs>181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Trebuchet MS</vt:lpstr>
      <vt:lpstr>Motiv Office</vt:lpstr>
      <vt:lpstr>Návrh výrobního procesu ve společnosti MEAT FACTORY s.r.o.</vt:lpstr>
      <vt:lpstr>Cíl diplomové práce</vt:lpstr>
      <vt:lpstr>Metodika práce</vt:lpstr>
      <vt:lpstr>Představení a současná podoba společnosti</vt:lpstr>
      <vt:lpstr>Analýza hodnototvorného řetězce</vt:lpstr>
      <vt:lpstr>Procesní diagram současných prostor</vt:lpstr>
      <vt:lpstr>Procesní diagram navrhovaných prostor</vt:lpstr>
      <vt:lpstr>Změna výrobních zařízení</vt:lpstr>
      <vt:lpstr>Metoda CRAFT a Sankeyho diagram varianta A</vt:lpstr>
      <vt:lpstr>Metoda CRAFT a Sankeyho diagram varianta B</vt:lpstr>
      <vt:lpstr>Návrh poskytovatele ERP systému</vt:lpstr>
      <vt:lpstr>Výběr pomocí metody TOPSIS</vt:lpstr>
      <vt:lpstr>Vyhodnocení návrhu budoucí podoby podniku</vt:lpstr>
      <vt:lpstr>Vyhodnocení návrhu budoucí podoby podniku</vt:lpstr>
      <vt:lpstr>Vyhodnocení návrhu budoucí podoby podniku</vt:lpstr>
      <vt:lpstr>Prezentace aplikace PowerPoint</vt:lpstr>
      <vt:lpstr>Doplňující dotazy vedoucího práce</vt:lpstr>
      <vt:lpstr>Doplňující dotazy oponenta práce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Návrh výrobního procesu ve společnosti MEAT FACTORY s.r.o.</dc:title>
  <dc:creator>Kristýna Prokešová</dc:creator>
  <cp:lastModifiedBy>Kristýna Prokešová</cp:lastModifiedBy>
  <cp:revision>7</cp:revision>
  <dcterms:created xsi:type="dcterms:W3CDTF">2019-06-11T13:01:02Z</dcterms:created>
  <dcterms:modified xsi:type="dcterms:W3CDTF">2019-06-11T14:00:16Z</dcterms:modified>
</cp:coreProperties>
</file>