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9" r:id="rId1"/>
  </p:sldMasterIdLst>
  <p:sldIdLst>
    <p:sldId id="259" r:id="rId2"/>
    <p:sldId id="280" r:id="rId3"/>
    <p:sldId id="281" r:id="rId4"/>
    <p:sldId id="282" r:id="rId5"/>
    <p:sldId id="283" r:id="rId6"/>
    <p:sldId id="284" r:id="rId7"/>
    <p:sldId id="297" r:id="rId8"/>
    <p:sldId id="298" r:id="rId9"/>
    <p:sldId id="299" r:id="rId10"/>
    <p:sldId id="302" r:id="rId11"/>
    <p:sldId id="304" r:id="rId12"/>
    <p:sldId id="305" r:id="rId13"/>
    <p:sldId id="306" r:id="rId14"/>
    <p:sldId id="285" r:id="rId15"/>
    <p:sldId id="289" r:id="rId16"/>
    <p:sldId id="28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207"/>
    <p:restoredTop sz="94620"/>
  </p:normalViewPr>
  <p:slideViewPr>
    <p:cSldViewPr snapToGrid="0" snapToObjects="1">
      <p:cViewPr varScale="1">
        <p:scale>
          <a:sx n="88" d="100"/>
          <a:sy n="88" d="100"/>
        </p:scale>
        <p:origin x="208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Volumes\BOSCH\Rez&#780;ijni&#769;%20materia&#769;l\Rez&#780;ijni&#769;%20materia&#769;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514B-6244-87D1-9E53AD8AABAB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514B-6244-87D1-9E53AD8AABAB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514B-6244-87D1-9E53AD8AABA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TEF</c:v>
                </c:pt>
                <c:pt idx="1">
                  <c:v>Zlepšovatelé</c:v>
                </c:pt>
                <c:pt idx="2">
                  <c:v>Vývoj</c:v>
                </c:pt>
              </c:strCache>
            </c:strRef>
          </c:cat>
          <c:val>
            <c:numRef>
              <c:f>List1!$B$2:$B$4</c:f>
              <c:numCache>
                <c:formatCode>0%</c:formatCode>
                <c:ptCount val="3"/>
                <c:pt idx="0">
                  <c:v>0.25</c:v>
                </c:pt>
                <c:pt idx="1">
                  <c:v>0.4</c:v>
                </c:pt>
                <c:pt idx="2">
                  <c:v>0.35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14B-6244-87D1-9E53AD8AABA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565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280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3033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2708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85862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3662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616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128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754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89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1433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6/12/19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86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6/12/19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72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6/12/19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732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6835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6/12/19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0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470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60" r:id="rId1"/>
    <p:sldLayoutId id="2147484361" r:id="rId2"/>
    <p:sldLayoutId id="2147484362" r:id="rId3"/>
    <p:sldLayoutId id="2147484363" r:id="rId4"/>
    <p:sldLayoutId id="2147484364" r:id="rId5"/>
    <p:sldLayoutId id="2147484365" r:id="rId6"/>
    <p:sldLayoutId id="2147484366" r:id="rId7"/>
    <p:sldLayoutId id="2147484367" r:id="rId8"/>
    <p:sldLayoutId id="2147484368" r:id="rId9"/>
    <p:sldLayoutId id="2147484369" r:id="rId10"/>
    <p:sldLayoutId id="2147484370" r:id="rId11"/>
    <p:sldLayoutId id="2147484371" r:id="rId12"/>
    <p:sldLayoutId id="2147484372" r:id="rId13"/>
    <p:sldLayoutId id="2147484373" r:id="rId14"/>
    <p:sldLayoutId id="2147484374" r:id="rId15"/>
    <p:sldLayoutId id="214748437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AD773E-4144-4AB6-92DF-BF0F2D9627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925296"/>
            <a:ext cx="7873828" cy="2182878"/>
          </a:xfrm>
        </p:spPr>
        <p:txBody>
          <a:bodyPr/>
          <a:lstStyle/>
          <a:p>
            <a:pPr algn="l"/>
            <a:r>
              <a:rPr lang="cs-CZ" sz="4400" b="1" dirty="0">
                <a:ea typeface="Verdana" panose="020B0604030504040204" pitchFamily="34" charset="0"/>
                <a:cs typeface="Verdana" panose="020B0604030504040204" pitchFamily="34" charset="0"/>
              </a:rPr>
              <a:t>Návrh opatření pro zefektivnění logistiky skladu náhradních dílů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55C45C0-4D6E-47EC-A4DE-4AC9377C3C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430559"/>
            <a:ext cx="7766936" cy="2248955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cs-CZ" sz="2000" dirty="0">
                <a:ea typeface="Verdana" panose="020B0604030504040204" pitchFamily="34" charset="0"/>
                <a:cs typeface="Verdana" panose="020B0604030504040204" pitchFamily="34" charset="0"/>
              </a:rPr>
              <a:t>Autor diplomové práce: Bc. David Kocar</a:t>
            </a:r>
          </a:p>
          <a:p>
            <a:pPr algn="l">
              <a:lnSpc>
                <a:spcPct val="150000"/>
              </a:lnSpc>
            </a:pPr>
            <a:r>
              <a:rPr lang="cs-CZ" sz="2000" dirty="0">
                <a:ea typeface="Verdana" panose="020B0604030504040204" pitchFamily="34" charset="0"/>
                <a:cs typeface="Verdana" panose="020B0604030504040204" pitchFamily="34" charset="0"/>
              </a:rPr>
              <a:t>Vedoucí diplomové práce: doc. Ing. Ján Ližbetin, PhD.</a:t>
            </a:r>
          </a:p>
          <a:p>
            <a:pPr algn="l">
              <a:lnSpc>
                <a:spcPct val="150000"/>
              </a:lnSpc>
            </a:pPr>
            <a:r>
              <a:rPr lang="cs-CZ" sz="2000" dirty="0">
                <a:ea typeface="Verdana" panose="020B0604030504040204" pitchFamily="34" charset="0"/>
                <a:cs typeface="Verdana" panose="020B0604030504040204" pitchFamily="34" charset="0"/>
              </a:rPr>
              <a:t>Oponent diplomové práce: </a:t>
            </a:r>
            <a:r>
              <a:rPr lang="cs-CZ" sz="2000" dirty="0"/>
              <a:t>Ing. Jaroslav Mašek, PhD.</a:t>
            </a:r>
          </a:p>
          <a:p>
            <a:pPr algn="l">
              <a:lnSpc>
                <a:spcPct val="150000"/>
              </a:lnSpc>
            </a:pPr>
            <a:r>
              <a:rPr lang="cs-CZ" sz="1600" dirty="0"/>
              <a:t>	České Budějovice, červen 2019 </a:t>
            </a:r>
            <a:endParaRPr lang="cs-CZ" dirty="0"/>
          </a:p>
          <a:p>
            <a:pPr algn="l">
              <a:lnSpc>
                <a:spcPct val="150000"/>
              </a:lnSpc>
            </a:pPr>
            <a:endParaRPr lang="cs-CZ" sz="20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3189923-FDF2-49CA-855F-04E96B76A1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7067" y="178486"/>
            <a:ext cx="1189834" cy="1280303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26E12FCE-5310-4A02-813B-9275157014AD}"/>
              </a:ext>
            </a:extLst>
          </p:cNvPr>
          <p:cNvSpPr txBox="1"/>
          <p:nvPr/>
        </p:nvSpPr>
        <p:spPr>
          <a:xfrm>
            <a:off x="2857539" y="443126"/>
            <a:ext cx="53920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Vysoká škola technická a ekonomická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 Českých Budějovicích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Ústav technicko-technologický</a:t>
            </a:r>
          </a:p>
        </p:txBody>
      </p:sp>
    </p:spTree>
    <p:extLst>
      <p:ext uri="{BB962C8B-B14F-4D97-AF65-F5344CB8AC3E}">
        <p14:creationId xmlns:p14="http://schemas.microsoft.com/office/powerpoint/2010/main" val="2686204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FA9752-04CE-2B46-8DAA-E63F41C32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69117"/>
            <a:ext cx="8596668" cy="105026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cs-CZ" sz="4000" dirty="0"/>
              <a:t>Návrhy zefektivnění vybraných procesů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F92912-1FB5-6C4C-82D4-8241531F0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502574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Vytvoření intranetového portálu RfG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C8C2D940-AC6D-294D-8EAA-B009D4F5D515}"/>
              </a:ext>
            </a:extLst>
          </p:cNvPr>
          <p:cNvSpPr txBox="1">
            <a:spLocks/>
          </p:cNvSpPr>
          <p:nvPr/>
        </p:nvSpPr>
        <p:spPr>
          <a:xfrm>
            <a:off x="677334" y="1488697"/>
            <a:ext cx="8596668" cy="5025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2400" dirty="0"/>
              <a:t>Žádost o materiál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6F5C0B4-FE87-BE44-A42E-EB9435FD973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5" y="2974815"/>
            <a:ext cx="8716047" cy="213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041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FA9752-04CE-2B46-8DAA-E63F41C32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69117"/>
            <a:ext cx="8596668" cy="105026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cs-CZ" sz="4000" dirty="0"/>
              <a:t>Návrhy zefektivnění vybraných procesů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C8C2D940-AC6D-294D-8EAA-B009D4F5D515}"/>
              </a:ext>
            </a:extLst>
          </p:cNvPr>
          <p:cNvSpPr txBox="1">
            <a:spLocks/>
          </p:cNvSpPr>
          <p:nvPr/>
        </p:nvSpPr>
        <p:spPr>
          <a:xfrm>
            <a:off x="677334" y="1488697"/>
            <a:ext cx="8596668" cy="5025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2400" dirty="0"/>
              <a:t>Žádost o materiál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980FFEF9-DA52-8148-A712-F915F42A25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613927"/>
              </p:ext>
            </p:extLst>
          </p:nvPr>
        </p:nvGraphicFramePr>
        <p:xfrm>
          <a:off x="2630471" y="2735067"/>
          <a:ext cx="6000557" cy="2557863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452327">
                  <a:extLst>
                    <a:ext uri="{9D8B030D-6E8A-4147-A177-3AD203B41FA5}">
                      <a16:colId xmlns:a16="http://schemas.microsoft.com/office/drawing/2014/main" val="115053914"/>
                    </a:ext>
                  </a:extLst>
                </a:gridCol>
                <a:gridCol w="2384449">
                  <a:extLst>
                    <a:ext uri="{9D8B030D-6E8A-4147-A177-3AD203B41FA5}">
                      <a16:colId xmlns:a16="http://schemas.microsoft.com/office/drawing/2014/main" val="4199123147"/>
                    </a:ext>
                  </a:extLst>
                </a:gridCol>
                <a:gridCol w="1163781">
                  <a:extLst>
                    <a:ext uri="{9D8B030D-6E8A-4147-A177-3AD203B41FA5}">
                      <a16:colId xmlns:a16="http://schemas.microsoft.com/office/drawing/2014/main" val="3920754456"/>
                    </a:ext>
                  </a:extLst>
                </a:gridCol>
              </a:tblGrid>
              <a:tr h="36093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Aktuálně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žádost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8 min</a:t>
                      </a:r>
                      <a:endParaRPr lang="cs-CZ" sz="14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95436351"/>
                  </a:ext>
                </a:extLst>
              </a:tr>
              <a:tr h="332509">
                <a:tc vMerge="1">
                  <a:txBody>
                    <a:bodyPr/>
                    <a:lstStyle/>
                    <a:p>
                      <a:endParaRPr lang="cs-CZ" sz="2000" dirty="0">
                        <a:latin typeface="+mn-lt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Mzdové náklady / 1 žádost</a:t>
                      </a:r>
                      <a:endParaRPr lang="cs-CZ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20 CZK</a:t>
                      </a:r>
                      <a:endParaRPr lang="cs-CZ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8808775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cs-CZ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59657846"/>
                  </a:ext>
                </a:extLst>
              </a:tr>
              <a:tr h="34825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 návrhu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1 žádost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min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28795331"/>
                  </a:ext>
                </a:extLst>
              </a:tr>
              <a:tr h="302118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Mzdové náklady / 1 žádost</a:t>
                      </a:r>
                      <a:endParaRPr lang="cs-CZ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12,5 CZK</a:t>
                      </a:r>
                      <a:endParaRPr lang="cs-CZ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291191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87942803"/>
                  </a:ext>
                </a:extLst>
              </a:tr>
              <a:tr h="31790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Úspora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žádost</a:t>
                      </a:r>
                      <a:endParaRPr lang="cs-CZ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7,5 CZK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60226183"/>
                  </a:ext>
                </a:extLst>
              </a:tr>
              <a:tr h="317904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1277 žádostí / 1 rok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9 577,5 CZK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69828886"/>
                  </a:ext>
                </a:extLst>
              </a:tr>
            </a:tbl>
          </a:graphicData>
        </a:graphic>
      </p:graphicFrame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A5BC697F-1EBE-BB43-B1E2-5A289D37C3F4}"/>
              </a:ext>
            </a:extLst>
          </p:cNvPr>
          <p:cNvSpPr txBox="1">
            <a:spLocks/>
          </p:cNvSpPr>
          <p:nvPr/>
        </p:nvSpPr>
        <p:spPr>
          <a:xfrm>
            <a:off x="677333" y="2155436"/>
            <a:ext cx="8596668" cy="1159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cs-CZ" sz="1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Kapacita:</a:t>
            </a:r>
          </a:p>
        </p:txBody>
      </p:sp>
    </p:spTree>
    <p:extLst>
      <p:ext uri="{BB962C8B-B14F-4D97-AF65-F5344CB8AC3E}">
        <p14:creationId xmlns:p14="http://schemas.microsoft.com/office/powerpoint/2010/main" val="3353638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FA9752-04CE-2B46-8DAA-E63F41C32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69117"/>
            <a:ext cx="8596668" cy="1050262"/>
          </a:xfrm>
        </p:spPr>
        <p:txBody>
          <a:bodyPr anchor="ctr">
            <a:normAutofit/>
          </a:bodyPr>
          <a:lstStyle/>
          <a:p>
            <a:pPr algn="ctr"/>
            <a:r>
              <a:rPr lang="cs-CZ" dirty="0"/>
              <a:t>Zhodnocení návrhů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F92912-1FB5-6C4C-82D4-8241531F0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Váhy kritérií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Počáteční investice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Diskontovaná doba návratnosti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Roční úspora</a:t>
            </a:r>
          </a:p>
          <a:p>
            <a:pPr lvl="1"/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C8C2D940-AC6D-294D-8EAA-B009D4F5D515}"/>
              </a:ext>
            </a:extLst>
          </p:cNvPr>
          <p:cNvSpPr txBox="1">
            <a:spLocks/>
          </p:cNvSpPr>
          <p:nvPr/>
        </p:nvSpPr>
        <p:spPr>
          <a:xfrm>
            <a:off x="677334" y="1488697"/>
            <a:ext cx="8596668" cy="5025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2400" dirty="0"/>
              <a:t>Stanovení pořadí zavádění jednotlivých návrhů - TOPSIS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9A0E477B-2428-1345-A3E9-912714AEBC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052208"/>
              </p:ext>
            </p:extLst>
          </p:nvPr>
        </p:nvGraphicFramePr>
        <p:xfrm>
          <a:off x="5323536" y="2727973"/>
          <a:ext cx="3668064" cy="20934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3689">
                  <a:extLst>
                    <a:ext uri="{9D8B030D-6E8A-4147-A177-3AD203B41FA5}">
                      <a16:colId xmlns:a16="http://schemas.microsoft.com/office/drawing/2014/main" val="1345952933"/>
                    </a:ext>
                  </a:extLst>
                </a:gridCol>
                <a:gridCol w="1480686">
                  <a:extLst>
                    <a:ext uri="{9D8B030D-6E8A-4147-A177-3AD203B41FA5}">
                      <a16:colId xmlns:a16="http://schemas.microsoft.com/office/drawing/2014/main" val="3515245194"/>
                    </a:ext>
                  </a:extLst>
                </a:gridCol>
                <a:gridCol w="1093689">
                  <a:extLst>
                    <a:ext uri="{9D8B030D-6E8A-4147-A177-3AD203B41FA5}">
                      <a16:colId xmlns:a16="http://schemas.microsoft.com/office/drawing/2014/main" val="3198617015"/>
                    </a:ext>
                  </a:extLst>
                </a:gridCol>
              </a:tblGrid>
              <a:tr h="6874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Kritérium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Počet preferencí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Váha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43652086"/>
                  </a:ext>
                </a:extLst>
              </a:tr>
              <a:tr h="3460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K1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1/6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07767491"/>
                  </a:ext>
                </a:extLst>
              </a:tr>
              <a:tr h="3460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K2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1/3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25720938"/>
                  </a:ext>
                </a:extLst>
              </a:tr>
              <a:tr h="3677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K3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1/2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09195856"/>
                  </a:ext>
                </a:extLst>
              </a:tr>
              <a:tr h="3460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Celkem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9923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189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FA9752-04CE-2B46-8DAA-E63F41C32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69117"/>
            <a:ext cx="8596668" cy="1050262"/>
          </a:xfrm>
        </p:spPr>
        <p:txBody>
          <a:bodyPr anchor="ctr">
            <a:normAutofit/>
          </a:bodyPr>
          <a:lstStyle/>
          <a:p>
            <a:pPr algn="ctr"/>
            <a:r>
              <a:rPr lang="cs-CZ" dirty="0"/>
              <a:t>Zhodnocení návrhů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F92912-1FB5-6C4C-82D4-8241531F0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502573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Počáteční matice </a:t>
            </a:r>
            <a:r>
              <a:rPr lang="cs-CZ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gij</a:t>
            </a:r>
            <a:endParaRPr lang="cs-CZ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C8C2D940-AC6D-294D-8EAA-B009D4F5D515}"/>
              </a:ext>
            </a:extLst>
          </p:cNvPr>
          <p:cNvSpPr txBox="1">
            <a:spLocks/>
          </p:cNvSpPr>
          <p:nvPr/>
        </p:nvSpPr>
        <p:spPr>
          <a:xfrm>
            <a:off x="677334" y="1488697"/>
            <a:ext cx="8596668" cy="5025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2400" dirty="0"/>
              <a:t>Stanovení pořadí zavádění jednotlivých návrhů - TOPSIS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BB69D938-CA89-7A41-A5F5-371B084845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344474"/>
              </p:ext>
            </p:extLst>
          </p:nvPr>
        </p:nvGraphicFramePr>
        <p:xfrm>
          <a:off x="1102837" y="2568070"/>
          <a:ext cx="6309345" cy="20454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2663">
                  <a:extLst>
                    <a:ext uri="{9D8B030D-6E8A-4147-A177-3AD203B41FA5}">
                      <a16:colId xmlns:a16="http://schemas.microsoft.com/office/drawing/2014/main" val="2043425451"/>
                    </a:ext>
                  </a:extLst>
                </a:gridCol>
                <a:gridCol w="1524689">
                  <a:extLst>
                    <a:ext uri="{9D8B030D-6E8A-4147-A177-3AD203B41FA5}">
                      <a16:colId xmlns:a16="http://schemas.microsoft.com/office/drawing/2014/main" val="2422606922"/>
                    </a:ext>
                  </a:extLst>
                </a:gridCol>
                <a:gridCol w="1186540">
                  <a:extLst>
                    <a:ext uri="{9D8B030D-6E8A-4147-A177-3AD203B41FA5}">
                      <a16:colId xmlns:a16="http://schemas.microsoft.com/office/drawing/2014/main" val="2113155354"/>
                    </a:ext>
                  </a:extLst>
                </a:gridCol>
                <a:gridCol w="1605453">
                  <a:extLst>
                    <a:ext uri="{9D8B030D-6E8A-4147-A177-3AD203B41FA5}">
                      <a16:colId xmlns:a16="http://schemas.microsoft.com/office/drawing/2014/main" val="660801543"/>
                    </a:ext>
                  </a:extLst>
                </a:gridCol>
              </a:tblGrid>
              <a:tr h="582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</a:rPr>
                        <a:t> </a:t>
                      </a:r>
                      <a:endParaRPr lang="cs-CZ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Počáteční investice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DDN ve dnech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Roční úspora v %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3353633"/>
                  </a:ext>
                </a:extLst>
              </a:tr>
              <a:tr h="2933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</a:rPr>
                        <a:t>Doplnění zásob</a:t>
                      </a:r>
                      <a:endParaRPr lang="cs-CZ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300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1590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70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61127888"/>
                  </a:ext>
                </a:extLst>
              </a:tr>
              <a:tr h="2933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</a:rPr>
                        <a:t>Uskladnění materiálu</a:t>
                      </a:r>
                      <a:endParaRPr lang="cs-CZ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</a:rPr>
                        <a:t>75 900</a:t>
                      </a:r>
                      <a:endParaRPr lang="cs-CZ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143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75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45498177"/>
                  </a:ext>
                </a:extLst>
              </a:tr>
              <a:tr h="582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</a:rPr>
                        <a:t>Podání žádosti o materiál</a:t>
                      </a:r>
                      <a:endParaRPr lang="cs-CZ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20 400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911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37,5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71681658"/>
                  </a:ext>
                </a:extLst>
              </a:tr>
              <a:tr h="2933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4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MIN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</a:rPr>
                        <a:t>MIN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</a:rPr>
                        <a:t>MAX</a:t>
                      </a:r>
                      <a:endParaRPr lang="cs-CZ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95159749"/>
                  </a:ext>
                </a:extLst>
              </a:tr>
            </a:tbl>
          </a:graphicData>
        </a:graphic>
      </p:graphicFrame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839790E4-499E-154C-8F49-D06BB8DCBC3C}"/>
              </a:ext>
            </a:extLst>
          </p:cNvPr>
          <p:cNvSpPr txBox="1">
            <a:spLocks/>
          </p:cNvSpPr>
          <p:nvPr/>
        </p:nvSpPr>
        <p:spPr>
          <a:xfrm>
            <a:off x="677334" y="4883675"/>
            <a:ext cx="8596668" cy="1420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Pořadí zavádění procesů</a:t>
            </a:r>
          </a:p>
          <a:p>
            <a:pPr lvl="1">
              <a:lnSpc>
                <a:spcPct val="150000"/>
              </a:lnSpc>
            </a:pP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Uskladnění materiálu ⇒ Doplnění zásob ⇒ Podání žádosti o materiál</a:t>
            </a:r>
          </a:p>
        </p:txBody>
      </p:sp>
    </p:spTree>
    <p:extLst>
      <p:ext uri="{BB962C8B-B14F-4D97-AF65-F5344CB8AC3E}">
        <p14:creationId xmlns:p14="http://schemas.microsoft.com/office/powerpoint/2010/main" val="3325704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42C7E2-5BD1-1945-8BDA-C3F1CAEF9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cs-CZ" dirty="0"/>
              <a:t>Závěrečné 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23FDD0-BC14-5A47-BBF3-E158CE74E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Cíl práce naplněn</a:t>
            </a:r>
          </a:p>
          <a:p>
            <a:pPr>
              <a:lnSpc>
                <a:spcPct val="150000"/>
              </a:lnSpc>
            </a:pPr>
            <a:endParaRPr lang="cs-CZ" sz="2000" dirty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Získání kapacity</a:t>
            </a:r>
          </a:p>
          <a:p>
            <a:pPr>
              <a:lnSpc>
                <a:spcPct val="150000"/>
              </a:lnSpc>
            </a:pPr>
            <a:endParaRPr lang="cs-CZ" sz="2000" dirty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Získání finančních úspor</a:t>
            </a:r>
          </a:p>
        </p:txBody>
      </p:sp>
    </p:spTree>
    <p:extLst>
      <p:ext uri="{BB962C8B-B14F-4D97-AF65-F5344CB8AC3E}">
        <p14:creationId xmlns:p14="http://schemas.microsoft.com/office/powerpoint/2010/main" val="151677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7DF56F-6307-4ED1-9237-D8AFA8FB8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348" y="2100264"/>
            <a:ext cx="8580966" cy="2357438"/>
          </a:xfrm>
        </p:spPr>
        <p:txBody>
          <a:bodyPr anchor="ctr">
            <a:normAutofit/>
          </a:bodyPr>
          <a:lstStyle/>
          <a:p>
            <a:pPr algn="ctr"/>
            <a:r>
              <a:rPr lang="cs-CZ" sz="60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1960760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AA8D79-6CE9-4246-AB91-A0619A4AB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cs-CZ" dirty="0"/>
              <a:t>Doplňující dotazy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9C6A0A-3277-894A-B9AA-A2175CACD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Dotaz vedoucího diplomové práce:</a:t>
            </a:r>
          </a:p>
          <a:p>
            <a:pPr lvl="1">
              <a:lnSpc>
                <a:spcPct val="150000"/>
              </a:lnSpc>
            </a:pPr>
            <a:r>
              <a:rPr lang="cs-CZ" sz="1800" i="1" dirty="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„Bude Váš návrh aplikován v praxi?“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cs-CZ" sz="1800" dirty="0">
              <a:solidFill>
                <a:schemeClr val="tx1">
                  <a:lumMod val="50000"/>
                  <a:lumOff val="5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Dotaz oponenta diplomové práce:</a:t>
            </a:r>
          </a:p>
          <a:p>
            <a:pPr lvl="1">
              <a:lnSpc>
                <a:spcPct val="150000"/>
              </a:lnSpc>
            </a:pPr>
            <a:r>
              <a:rPr lang="sk-SK" sz="1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„Uvažovali ste v návrhu nových zariadení aj s nákladmi na ich prevádzku? Ako tieto náklady ovplyvnia návratnosť investícií?“</a:t>
            </a:r>
          </a:p>
        </p:txBody>
      </p:sp>
    </p:spTree>
    <p:extLst>
      <p:ext uri="{BB962C8B-B14F-4D97-AF65-F5344CB8AC3E}">
        <p14:creationId xmlns:p14="http://schemas.microsoft.com/office/powerpoint/2010/main" val="1793353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5E7646-04D8-7041-BFEF-26587DFA0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cs-CZ" dirty="0"/>
              <a:t>Cíl diplomové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7CF67E-BA53-1643-B2C1-FDA23E825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„Cílem práce je analyzovat slabá místa ve skladu náhradních dílů ve vybrané společnosti a následně navrhnout opatření pro zmírnění nedostatků.“</a:t>
            </a:r>
          </a:p>
        </p:txBody>
      </p:sp>
    </p:spTree>
    <p:extLst>
      <p:ext uri="{BB962C8B-B14F-4D97-AF65-F5344CB8AC3E}">
        <p14:creationId xmlns:p14="http://schemas.microsoft.com/office/powerpoint/2010/main" val="2826317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28BB8A-13BC-CE40-877F-DBBE740AE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cs-CZ" dirty="0"/>
              <a:t>Metodika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827F5D-AB85-B342-A1D5-CEF87A990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Metoda sběru a hodnocení dat</a:t>
            </a:r>
          </a:p>
          <a:p>
            <a:pPr lvl="0">
              <a:lnSpc>
                <a:spcPct val="150000"/>
              </a:lnSpc>
            </a:pP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Metoda doby návratnosti investice</a:t>
            </a:r>
          </a:p>
          <a:p>
            <a:pPr lvl="1">
              <a:lnSpc>
                <a:spcPct val="150000"/>
              </a:lnSpc>
            </a:pP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Diskontovaná doba návratnosti</a:t>
            </a:r>
          </a:p>
          <a:p>
            <a:pPr lvl="0">
              <a:lnSpc>
                <a:spcPct val="150000"/>
              </a:lnSpc>
            </a:pP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Metody vícekriteriálního hodnocení variant</a:t>
            </a:r>
          </a:p>
          <a:p>
            <a:pPr lvl="1">
              <a:lnSpc>
                <a:spcPct val="150000"/>
              </a:lnSpc>
            </a:pP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Metoda TOPSIS</a:t>
            </a:r>
          </a:p>
        </p:txBody>
      </p:sp>
    </p:spTree>
    <p:extLst>
      <p:ext uri="{BB962C8B-B14F-4D97-AF65-F5344CB8AC3E}">
        <p14:creationId xmlns:p14="http://schemas.microsoft.com/office/powerpoint/2010/main" val="141549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398481-639E-C443-A7B7-7565C155F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57201"/>
            <a:ext cx="8596668" cy="778933"/>
          </a:xfrm>
        </p:spPr>
        <p:txBody>
          <a:bodyPr anchor="ctr">
            <a:normAutofit/>
          </a:bodyPr>
          <a:lstStyle/>
          <a:p>
            <a:pPr algn="ctr"/>
            <a:r>
              <a:rPr lang="cs-CZ" dirty="0"/>
              <a:t>Stávající stav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D9DD25-897A-A64A-9435-CF7FD4E40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5575185" cy="117573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Volně přístupný v nástěnných regálech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Nemá přiřazené skladové číslo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53398481-639E-C443-A7B7-7565C155F131}"/>
              </a:ext>
            </a:extLst>
          </p:cNvPr>
          <p:cNvSpPr txBox="1">
            <a:spLocks/>
          </p:cNvSpPr>
          <p:nvPr/>
        </p:nvSpPr>
        <p:spPr>
          <a:xfrm>
            <a:off x="677334" y="1308895"/>
            <a:ext cx="8596668" cy="7789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2400" dirty="0"/>
              <a:t>Režijní materiál</a:t>
            </a:r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9C7D11A7-7B96-9946-B23B-71FDE31141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2952091"/>
              </p:ext>
            </p:extLst>
          </p:nvPr>
        </p:nvGraphicFramePr>
        <p:xfrm>
          <a:off x="958631" y="3668995"/>
          <a:ext cx="4631422" cy="3055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C9B1125D-7C51-5E45-B0AB-BC0E4ACB0AB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258669" y="2045577"/>
            <a:ext cx="3395456" cy="2906606"/>
          </a:xfrm>
          <a:prstGeom prst="rect">
            <a:avLst/>
          </a:prstGeom>
        </p:spPr>
      </p:pic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98029C7D-BA96-4E47-9948-2E380127E6AB}"/>
              </a:ext>
            </a:extLst>
          </p:cNvPr>
          <p:cNvSpPr txBox="1">
            <a:spLocks/>
          </p:cNvSpPr>
          <p:nvPr/>
        </p:nvSpPr>
        <p:spPr>
          <a:xfrm>
            <a:off x="776188" y="3239752"/>
            <a:ext cx="5945887" cy="4282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Procentuální rozdělení režijního materiálu dle oddělení</a:t>
            </a:r>
          </a:p>
        </p:txBody>
      </p:sp>
    </p:spTree>
    <p:extLst>
      <p:ext uri="{BB962C8B-B14F-4D97-AF65-F5344CB8AC3E}">
        <p14:creationId xmlns:p14="http://schemas.microsoft.com/office/powerpoint/2010/main" val="4193136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568784-5A48-D04F-82CD-6D7505423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36091"/>
            <a:ext cx="8596668" cy="1320800"/>
          </a:xfrm>
        </p:spPr>
        <p:txBody>
          <a:bodyPr anchor="ctr">
            <a:normAutofit/>
          </a:bodyPr>
          <a:lstStyle/>
          <a:p>
            <a:pPr algn="ctr"/>
            <a:r>
              <a:rPr lang="cs-CZ" dirty="0"/>
              <a:t>Stávající stav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F19477-97B4-9743-906E-F639F9E2B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491894"/>
            <a:ext cx="4338011" cy="3880773"/>
          </a:xfrm>
        </p:spPr>
        <p:txBody>
          <a:bodyPr/>
          <a:lstStyle/>
          <a:p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Standardní papírový formulář pro objednání spotřebního materiálu</a:t>
            </a:r>
          </a:p>
          <a:p>
            <a:endParaRPr lang="cs-CZ" sz="20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D917C393-4310-9C43-B966-17B20412F335}"/>
              </a:ext>
            </a:extLst>
          </p:cNvPr>
          <p:cNvSpPr txBox="1">
            <a:spLocks/>
          </p:cNvSpPr>
          <p:nvPr/>
        </p:nvSpPr>
        <p:spPr>
          <a:xfrm>
            <a:off x="677334" y="1572591"/>
            <a:ext cx="8596668" cy="7789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2400" dirty="0"/>
              <a:t>Žádost o materiál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BEF55CF-3B3C-0F43-9484-D3D29402CA6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783571" y="2583297"/>
            <a:ext cx="3777814" cy="3314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583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FA9752-04CE-2B46-8DAA-E63F41C32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05820"/>
            <a:ext cx="8596668" cy="821635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cs-CZ" sz="4000" dirty="0"/>
              <a:t>Návrhy zefektivnění vybraných procesů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F92912-1FB5-6C4C-82D4-8241531F0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Označení boxu režijního materiálu čárovým kódem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000" dirty="0"/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Vytvoření roční objednávky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Kapacita:</a:t>
            </a:r>
          </a:p>
          <a:p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62B5D591-EEE4-E646-91AF-9EF0227AC8DE}"/>
              </a:ext>
            </a:extLst>
          </p:cNvPr>
          <p:cNvSpPr txBox="1">
            <a:spLocks/>
          </p:cNvSpPr>
          <p:nvPr/>
        </p:nvSpPr>
        <p:spPr>
          <a:xfrm>
            <a:off x="677334" y="1409342"/>
            <a:ext cx="8596668" cy="5693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2400" dirty="0"/>
              <a:t>Doplnění zásob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B5C219CE-722F-004F-8D15-10D2777A66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014525"/>
              </p:ext>
            </p:extLst>
          </p:nvPr>
        </p:nvGraphicFramePr>
        <p:xfrm>
          <a:off x="2380904" y="3912900"/>
          <a:ext cx="5829988" cy="2310350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382618">
                  <a:extLst>
                    <a:ext uri="{9D8B030D-6E8A-4147-A177-3AD203B41FA5}">
                      <a16:colId xmlns:a16="http://schemas.microsoft.com/office/drawing/2014/main" val="115053914"/>
                    </a:ext>
                  </a:extLst>
                </a:gridCol>
                <a:gridCol w="2597310">
                  <a:extLst>
                    <a:ext uri="{9D8B030D-6E8A-4147-A177-3AD203B41FA5}">
                      <a16:colId xmlns:a16="http://schemas.microsoft.com/office/drawing/2014/main" val="4199123147"/>
                    </a:ext>
                  </a:extLst>
                </a:gridCol>
                <a:gridCol w="850060">
                  <a:extLst>
                    <a:ext uri="{9D8B030D-6E8A-4147-A177-3AD203B41FA5}">
                      <a16:colId xmlns:a16="http://schemas.microsoft.com/office/drawing/2014/main" val="3920754456"/>
                    </a:ext>
                  </a:extLst>
                </a:gridCol>
              </a:tblGrid>
              <a:tr h="317904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Aktuálně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Kontrola materiálu</a:t>
                      </a:r>
                      <a:endParaRPr lang="cs-CZ" sz="2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30 min</a:t>
                      </a:r>
                      <a:endParaRPr lang="cs-CZ" sz="2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95436351"/>
                  </a:ext>
                </a:extLst>
              </a:tr>
              <a:tr h="40292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Požadavek na objednávku</a:t>
                      </a:r>
                      <a:endParaRPr lang="cs-CZ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20 min</a:t>
                      </a:r>
                      <a:endParaRPr lang="cs-CZ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88087752"/>
                  </a:ext>
                </a:extLst>
              </a:tr>
              <a:tr h="31790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Dohromady</a:t>
                      </a:r>
                      <a:endParaRPr lang="cs-CZ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50 min</a:t>
                      </a:r>
                      <a:endParaRPr lang="cs-CZ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59657846"/>
                  </a:ext>
                </a:extLst>
              </a:tr>
              <a:tr h="317904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 </a:t>
                      </a:r>
                      <a:endParaRPr lang="cs-CZ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28795331"/>
                  </a:ext>
                </a:extLst>
              </a:tr>
              <a:tr h="317904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Po návrhu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Kontrola materiálu</a:t>
                      </a:r>
                      <a:endParaRPr lang="cs-CZ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10 min</a:t>
                      </a:r>
                      <a:endParaRPr lang="cs-CZ" sz="20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29119110"/>
                  </a:ext>
                </a:extLst>
              </a:tr>
              <a:tr h="31790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Odeslání seznamu</a:t>
                      </a:r>
                      <a:endParaRPr lang="cs-CZ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5 min</a:t>
                      </a:r>
                      <a:endParaRPr lang="cs-CZ" sz="20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87942803"/>
                  </a:ext>
                </a:extLst>
              </a:tr>
              <a:tr h="31790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Dohromady</a:t>
                      </a:r>
                      <a:endParaRPr lang="cs-CZ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15 min</a:t>
                      </a:r>
                      <a:endParaRPr lang="cs-CZ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60226183"/>
                  </a:ext>
                </a:extLst>
              </a:tr>
            </a:tbl>
          </a:graphicData>
        </a:graphic>
      </p:graphicFrame>
      <p:pic>
        <p:nvPicPr>
          <p:cNvPr id="7" name="Obrázek 6" descr="http://generator.dantem.net/?form-code=M3+0084630+DIN912&amp;form-type=C128&amp;form-width=1&amp;form-height=30&amp;form-showText=1&amp;do=form-barcode">
            <a:extLst>
              <a:ext uri="{FF2B5EF4-FFF2-40B4-BE49-F238E27FC236}">
                <a16:creationId xmlns:a16="http://schemas.microsoft.com/office/drawing/2014/main" id="{DD8EB61B-5E47-4840-B69D-A0C06F52EFD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324" y="2751410"/>
            <a:ext cx="2419351" cy="9018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9531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FA9752-04CE-2B46-8DAA-E63F41C32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69117"/>
            <a:ext cx="8596668" cy="105026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cs-CZ" sz="4000" dirty="0"/>
              <a:t>Návrhy zefektivnění vybraných procesů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F92912-1FB5-6C4C-82D4-8241531F0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Evidování každého odběru režijního materiálu</a:t>
            </a:r>
          </a:p>
          <a:p>
            <a:pPr lvl="1">
              <a:lnSpc>
                <a:spcPct val="150000"/>
              </a:lnSpc>
            </a:pP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Návrh č.1 </a:t>
            </a:r>
            <a:r>
              <a:rPr lang="cs-CZ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Kardex</a:t>
            </a: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Remstar</a:t>
            </a: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Megamat</a:t>
            </a: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RS </a:t>
            </a:r>
          </a:p>
          <a:p>
            <a:pPr lvl="1">
              <a:lnSpc>
                <a:spcPct val="150000"/>
              </a:lnSpc>
            </a:pP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Návrh č.2 regálové skříně 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C8C2D940-AC6D-294D-8EAA-B009D4F5D515}"/>
              </a:ext>
            </a:extLst>
          </p:cNvPr>
          <p:cNvSpPr txBox="1">
            <a:spLocks/>
          </p:cNvSpPr>
          <p:nvPr/>
        </p:nvSpPr>
        <p:spPr>
          <a:xfrm>
            <a:off x="677334" y="1488697"/>
            <a:ext cx="8596668" cy="5025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2400" dirty="0"/>
              <a:t>Uskladnění materiálu</a:t>
            </a:r>
          </a:p>
        </p:txBody>
      </p:sp>
    </p:spTree>
    <p:extLst>
      <p:ext uri="{BB962C8B-B14F-4D97-AF65-F5344CB8AC3E}">
        <p14:creationId xmlns:p14="http://schemas.microsoft.com/office/powerpoint/2010/main" val="300973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005CD72-22F3-FD44-9103-35663196C0D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739983"/>
            <a:ext cx="3361921" cy="3754466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26FA9752-04CE-2B46-8DAA-E63F41C32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69117"/>
            <a:ext cx="8596668" cy="105026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cs-CZ" sz="4000" dirty="0"/>
              <a:t>Návrhy zefektivnění vybraných procesů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F92912-1FB5-6C4C-82D4-8241531F0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5418666" cy="38807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Police s režijním materiálem pouze na čip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Dohromady 15 polic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C8C2D940-AC6D-294D-8EAA-B009D4F5D515}"/>
              </a:ext>
            </a:extLst>
          </p:cNvPr>
          <p:cNvSpPr txBox="1">
            <a:spLocks/>
          </p:cNvSpPr>
          <p:nvPr/>
        </p:nvSpPr>
        <p:spPr>
          <a:xfrm>
            <a:off x="677334" y="1488697"/>
            <a:ext cx="8596668" cy="5025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2400" dirty="0"/>
              <a:t>Uskladnění materiálu – Návrh č.1</a:t>
            </a:r>
          </a:p>
        </p:txBody>
      </p:sp>
    </p:spTree>
    <p:extLst>
      <p:ext uri="{BB962C8B-B14F-4D97-AF65-F5344CB8AC3E}">
        <p14:creationId xmlns:p14="http://schemas.microsoft.com/office/powerpoint/2010/main" val="652908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FA9752-04CE-2B46-8DAA-E63F41C32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69117"/>
            <a:ext cx="8596668" cy="105026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cs-CZ" sz="4000" dirty="0"/>
              <a:t>Návrhy zefektivnění vybraných procesů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F92912-1FB5-6C4C-82D4-8241531F0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Regálové skříně s boxy na čip</a:t>
            </a:r>
          </a:p>
          <a:p>
            <a:pPr lvl="1">
              <a:lnSpc>
                <a:spcPct val="150000"/>
              </a:lnSpc>
            </a:pP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1x Velkoprostorová skříň z ocelového plechu</a:t>
            </a:r>
          </a:p>
          <a:p>
            <a:pPr lvl="1">
              <a:lnSpc>
                <a:spcPct val="150000"/>
              </a:lnSpc>
            </a:pP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2x Skříň na materiál se skladovými přepravkami - 18 polic</a:t>
            </a:r>
          </a:p>
          <a:p>
            <a:pPr lvl="1">
              <a:lnSpc>
                <a:spcPct val="150000"/>
              </a:lnSpc>
            </a:pPr>
            <a:r>
              <a:rPr lang="cs-CZ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2x Skříň na materiál se skladovými přepravkami - 15 polic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C8C2D940-AC6D-294D-8EAA-B009D4F5D515}"/>
              </a:ext>
            </a:extLst>
          </p:cNvPr>
          <p:cNvSpPr txBox="1">
            <a:spLocks/>
          </p:cNvSpPr>
          <p:nvPr/>
        </p:nvSpPr>
        <p:spPr>
          <a:xfrm>
            <a:off x="677334" y="1488697"/>
            <a:ext cx="8596668" cy="5025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2400" dirty="0"/>
              <a:t>Uskladnění materiálu – Návrh č.2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0B34C14-EB93-7140-B07B-66842EA049E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293" y="4450775"/>
            <a:ext cx="3178003" cy="1894607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027F9C41-5438-8343-AC2C-7EB720BDC4A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7997" y="4450775"/>
            <a:ext cx="3178003" cy="1894607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FD4F968D-5C5E-BC4C-8EFF-0452BAB7A308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8881" y="4473679"/>
            <a:ext cx="2938925" cy="1871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715759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{EEFF4075-081A-1F4A-A955-94E80E2ECCDA}tf10001060</Template>
  <TotalTime>359</TotalTime>
  <Words>460</Words>
  <Application>Microsoft Macintosh PowerPoint</Application>
  <PresentationFormat>Širokoúhlá obrazovka</PresentationFormat>
  <Paragraphs>140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Times New Roman</vt:lpstr>
      <vt:lpstr>Trebuchet MS</vt:lpstr>
      <vt:lpstr>Verdana</vt:lpstr>
      <vt:lpstr>Wingdings</vt:lpstr>
      <vt:lpstr>Wingdings 3</vt:lpstr>
      <vt:lpstr>Fazeta</vt:lpstr>
      <vt:lpstr>Návrh opatření pro zefektivnění logistiky skladu náhradních dílů</vt:lpstr>
      <vt:lpstr>Cíl diplomové práce</vt:lpstr>
      <vt:lpstr>Metodika práce</vt:lpstr>
      <vt:lpstr>Stávající stav</vt:lpstr>
      <vt:lpstr>Stávající stav</vt:lpstr>
      <vt:lpstr>Návrhy zefektivnění vybraných procesů</vt:lpstr>
      <vt:lpstr>Návrhy zefektivnění vybraných procesů</vt:lpstr>
      <vt:lpstr>Návrhy zefektivnění vybraných procesů</vt:lpstr>
      <vt:lpstr>Návrhy zefektivnění vybraných procesů</vt:lpstr>
      <vt:lpstr>Návrhy zefektivnění vybraných procesů</vt:lpstr>
      <vt:lpstr>Návrhy zefektivnění vybraných procesů</vt:lpstr>
      <vt:lpstr>Zhodnocení návrhů</vt:lpstr>
      <vt:lpstr>Zhodnocení návrhů</vt:lpstr>
      <vt:lpstr>Závěrečné shrnutí</vt:lpstr>
      <vt:lpstr>Děkuji za pozornost</vt:lpstr>
      <vt:lpstr>Doplňující dotazy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opatření pro zefektivnění logistiky skladu náhradních dílů</dc:title>
  <dc:creator>David Kocar</dc:creator>
  <cp:lastModifiedBy>David Kocar</cp:lastModifiedBy>
  <cp:revision>43</cp:revision>
  <dcterms:created xsi:type="dcterms:W3CDTF">2019-05-20T14:14:25Z</dcterms:created>
  <dcterms:modified xsi:type="dcterms:W3CDTF">2019-06-12T11:02:51Z</dcterms:modified>
</cp:coreProperties>
</file>