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sldIdLst>
    <p:sldId id="256" r:id="rId2"/>
    <p:sldId id="257" r:id="rId3"/>
    <p:sldId id="258" r:id="rId4"/>
    <p:sldId id="259" r:id="rId5"/>
    <p:sldId id="260" r:id="rId6"/>
    <p:sldId id="277" r:id="rId7"/>
    <p:sldId id="262" r:id="rId8"/>
    <p:sldId id="270" r:id="rId9"/>
    <p:sldId id="279" r:id="rId10"/>
    <p:sldId id="280" r:id="rId11"/>
    <p:sldId id="272" r:id="rId12"/>
    <p:sldId id="271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1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11.06.2019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11.06.2019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11.06.2019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11.06.2019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11.06.2019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11.06.2019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11.06.2019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11.06.2019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11.06.2019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11.06.2019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11.06.2019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A331D-20FD-468A-B326-A7916223F72A}" type="datetimeFigureOut">
              <a:rPr lang="cs-CZ" smtClean="0"/>
              <a:pPr/>
              <a:t>11.06.2019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2636912"/>
            <a:ext cx="7344816" cy="1224136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Návrh distribuce tiskovin  </a:t>
            </a:r>
            <a:br>
              <a:rPr lang="cs-CZ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ve společnosti </a:t>
            </a:r>
            <a:r>
              <a:rPr lang="cs-CZ" b="1" dirty="0" err="1">
                <a:solidFill>
                  <a:schemeClr val="accent2">
                    <a:lumMod val="50000"/>
                  </a:schemeClr>
                </a:solidFill>
              </a:rPr>
              <a:t>Coni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 s.r.o.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8352928" cy="2160240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Autorka práce:  Bc. Olga Poláková</a:t>
            </a:r>
          </a:p>
          <a:p>
            <a:r>
              <a:rPr lang="cs-CZ" sz="2400" dirty="0">
                <a:solidFill>
                  <a:schemeClr val="tx1"/>
                </a:solidFill>
              </a:rPr>
              <a:t>Vedoucí práce: doc. Ing. Rudolf </a:t>
            </a:r>
            <a:r>
              <a:rPr lang="cs-CZ" sz="2400" dirty="0" err="1">
                <a:solidFill>
                  <a:schemeClr val="tx1"/>
                </a:solidFill>
              </a:rPr>
              <a:t>Kampf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  <a:r>
              <a:rPr lang="cs-CZ" sz="2400" dirty="0" err="1">
                <a:solidFill>
                  <a:schemeClr val="tx1"/>
                </a:solidFill>
              </a:rPr>
              <a:t>Ph.D</a:t>
            </a:r>
            <a:r>
              <a:rPr lang="cs-CZ" sz="2400" dirty="0">
                <a:solidFill>
                  <a:schemeClr val="tx1"/>
                </a:solidFill>
              </a:rPr>
              <a:t>. </a:t>
            </a:r>
          </a:p>
          <a:p>
            <a:r>
              <a:rPr lang="cs-CZ" sz="2400" dirty="0">
                <a:solidFill>
                  <a:schemeClr val="tx1"/>
                </a:solidFill>
              </a:rPr>
              <a:t>Oponent práce: prof. Ing. Gabriel </a:t>
            </a:r>
            <a:r>
              <a:rPr lang="cs-CZ" sz="2400" dirty="0" err="1">
                <a:solidFill>
                  <a:schemeClr val="tx1"/>
                </a:solidFill>
              </a:rPr>
              <a:t>Fedorko</a:t>
            </a:r>
            <a:r>
              <a:rPr lang="cs-CZ" sz="2400" dirty="0">
                <a:solidFill>
                  <a:schemeClr val="tx1"/>
                </a:solidFill>
              </a:rPr>
              <a:t>, Ph.D.</a:t>
            </a:r>
          </a:p>
          <a:p>
            <a:endParaRPr lang="cs-CZ" sz="1400" dirty="0">
              <a:solidFill>
                <a:schemeClr val="tx1"/>
              </a:solidFill>
            </a:endParaRPr>
          </a:p>
          <a:p>
            <a:endParaRPr lang="cs-CZ" sz="2200" b="1" dirty="0">
              <a:solidFill>
                <a:schemeClr val="tx1"/>
              </a:solidFill>
            </a:endParaRPr>
          </a:p>
          <a:p>
            <a:r>
              <a:rPr lang="cs-CZ" sz="2200" dirty="0">
                <a:solidFill>
                  <a:schemeClr val="accent1">
                    <a:lumMod val="50000"/>
                  </a:schemeClr>
                </a:solidFill>
              </a:rPr>
              <a:t>České Budějovice, červen 2019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76672"/>
            <a:ext cx="1161905" cy="1161905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2195736" y="476672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Vysoká škola technická a ekonomická v Českých Budějovicích Ústav technicko-technologický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E10544-DDF9-4C6D-83A4-F11FB4F36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Ekonomické vyhodnocení distribuce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143FB240-49F6-4986-A4F2-C0DCBF74D3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110456"/>
              </p:ext>
            </p:extLst>
          </p:nvPr>
        </p:nvGraphicFramePr>
        <p:xfrm>
          <a:off x="806083" y="1558824"/>
          <a:ext cx="6411550" cy="2282839"/>
        </p:xfrm>
        <a:graphic>
          <a:graphicData uri="http://schemas.openxmlformats.org/drawingml/2006/table">
            <a:tbl>
              <a:tblPr firstRow="1" firstCol="1" bandRow="1"/>
              <a:tblGrid>
                <a:gridCol w="1709243">
                  <a:extLst>
                    <a:ext uri="{9D8B030D-6E8A-4147-A177-3AD203B41FA5}">
                      <a16:colId xmlns:a16="http://schemas.microsoft.com/office/drawing/2014/main" val="2416261501"/>
                    </a:ext>
                  </a:extLst>
                </a:gridCol>
                <a:gridCol w="1598085">
                  <a:extLst>
                    <a:ext uri="{9D8B030D-6E8A-4147-A177-3AD203B41FA5}">
                      <a16:colId xmlns:a16="http://schemas.microsoft.com/office/drawing/2014/main" val="1453056965"/>
                    </a:ext>
                  </a:extLst>
                </a:gridCol>
                <a:gridCol w="1826741">
                  <a:extLst>
                    <a:ext uri="{9D8B030D-6E8A-4147-A177-3AD203B41FA5}">
                      <a16:colId xmlns:a16="http://schemas.microsoft.com/office/drawing/2014/main" val="221615619"/>
                    </a:ext>
                  </a:extLst>
                </a:gridCol>
                <a:gridCol w="1277481">
                  <a:extLst>
                    <a:ext uri="{9D8B030D-6E8A-4147-A177-3AD203B41FA5}">
                      <a16:colId xmlns:a16="http://schemas.microsoft.com/office/drawing/2014/main" val="2793682754"/>
                    </a:ext>
                  </a:extLst>
                </a:gridCol>
              </a:tblGrid>
              <a:tr h="56109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Počet balíků</a:t>
                      </a:r>
                      <a:endParaRPr lang="cs-C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Cena balíku v Kč/ ks</a:t>
                      </a:r>
                      <a:endParaRPr lang="cs-C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</a:t>
                      </a:r>
                      <a:endParaRPr lang="cs-CZ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910262"/>
                  </a:ext>
                </a:extLst>
              </a:tr>
              <a:tr h="2786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Balík hmotnost 30 kg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 ks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 Kč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10 948 Kč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84559"/>
                  </a:ext>
                </a:extLst>
              </a:tr>
              <a:tr h="27862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Balík hmotnost 50 kg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ks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356 Kč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3 916 Kč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417758"/>
                  </a:ext>
                </a:extLst>
              </a:tr>
              <a:tr h="278620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 rozvoz PPL CZ </a:t>
                      </a:r>
                      <a:endParaRPr lang="cs-C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14 864 Kč</a:t>
                      </a:r>
                      <a:endParaRPr lang="cs-C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0334700"/>
                  </a:ext>
                </a:extLst>
              </a:tr>
              <a:tr h="282697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Cena vlastního rozvozu (1064 km × 12 Kč/km)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12 768 Kč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117865"/>
                  </a:ext>
                </a:extLst>
              </a:tr>
              <a:tr h="278620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27 632 Kč</a:t>
                      </a:r>
                      <a:endParaRPr lang="cs-C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435480"/>
                  </a:ext>
                </a:extLst>
              </a:tr>
              <a:tr h="282697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 roční náklady (12</a:t>
                      </a:r>
                      <a:r>
                        <a:rPr lang="cs-CZ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×</a:t>
                      </a:r>
                      <a:r>
                        <a:rPr lang="cs-CZ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27 632 Kč)</a:t>
                      </a:r>
                      <a:endParaRPr lang="cs-CZ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331 584 Kč</a:t>
                      </a:r>
                      <a:endParaRPr lang="cs-C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817699"/>
                  </a:ext>
                </a:extLst>
              </a:tr>
            </a:tbl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0B27EA18-1025-466B-A8D8-D904EF1CEC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852427"/>
              </p:ext>
            </p:extLst>
          </p:nvPr>
        </p:nvGraphicFramePr>
        <p:xfrm>
          <a:off x="824745" y="4534260"/>
          <a:ext cx="6411550" cy="1897367"/>
        </p:xfrm>
        <a:graphic>
          <a:graphicData uri="http://schemas.openxmlformats.org/drawingml/2006/table">
            <a:tbl>
              <a:tblPr firstRow="1" firstCol="1" bandRow="1"/>
              <a:tblGrid>
                <a:gridCol w="1709243">
                  <a:extLst>
                    <a:ext uri="{9D8B030D-6E8A-4147-A177-3AD203B41FA5}">
                      <a16:colId xmlns:a16="http://schemas.microsoft.com/office/drawing/2014/main" val="420261107"/>
                    </a:ext>
                  </a:extLst>
                </a:gridCol>
                <a:gridCol w="1598085">
                  <a:extLst>
                    <a:ext uri="{9D8B030D-6E8A-4147-A177-3AD203B41FA5}">
                      <a16:colId xmlns:a16="http://schemas.microsoft.com/office/drawing/2014/main" val="1604925746"/>
                    </a:ext>
                  </a:extLst>
                </a:gridCol>
                <a:gridCol w="1803551">
                  <a:extLst>
                    <a:ext uri="{9D8B030D-6E8A-4147-A177-3AD203B41FA5}">
                      <a16:colId xmlns:a16="http://schemas.microsoft.com/office/drawing/2014/main" val="3325422598"/>
                    </a:ext>
                  </a:extLst>
                </a:gridCol>
                <a:gridCol w="1300671">
                  <a:extLst>
                    <a:ext uri="{9D8B030D-6E8A-4147-A177-3AD203B41FA5}">
                      <a16:colId xmlns:a16="http://schemas.microsoft.com/office/drawing/2014/main" val="3192002308"/>
                    </a:ext>
                  </a:extLst>
                </a:gridCol>
              </a:tblGrid>
              <a:tr h="5772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Počet balíků</a:t>
                      </a:r>
                      <a:endParaRPr lang="cs-C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Cena balíku v Kč/ ks</a:t>
                      </a:r>
                      <a:endParaRPr lang="cs-C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 </a:t>
                      </a:r>
                      <a:endParaRPr lang="cs-C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717351"/>
                  </a:ext>
                </a:extLst>
              </a:tr>
              <a:tr h="3288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Balík hmotnost 30 kg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 ks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 Kč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13 685 Kč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0398089"/>
                  </a:ext>
                </a:extLst>
              </a:tr>
              <a:tr h="32882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Balík hmotnost 50 kg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ks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356 Kč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4 628 Kč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450536"/>
                  </a:ext>
                </a:extLst>
              </a:tr>
              <a:tr h="328822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 rozvoz PPL CZ </a:t>
                      </a:r>
                      <a:endParaRPr lang="cs-CZ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18 313 Kč</a:t>
                      </a:r>
                      <a:endParaRPr lang="cs-C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524936"/>
                  </a:ext>
                </a:extLst>
              </a:tr>
              <a:tr h="333634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Celkem roční náklady (12</a:t>
                      </a:r>
                      <a:r>
                        <a:rPr lang="cs-CZ" sz="14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×</a:t>
                      </a:r>
                      <a:r>
                        <a:rPr lang="cs-CZ" sz="14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18 313 Kč)</a:t>
                      </a:r>
                      <a:endParaRPr lang="cs-CZ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219 756 Kč</a:t>
                      </a:r>
                      <a:endParaRPr lang="cs-C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644808"/>
                  </a:ext>
                </a:extLst>
              </a:tr>
            </a:tbl>
          </a:graphicData>
        </a:graphic>
      </p:graphicFrame>
      <p:sp>
        <p:nvSpPr>
          <p:cNvPr id="7" name="Obdélník 6">
            <a:extLst>
              <a:ext uri="{FF2B5EF4-FFF2-40B4-BE49-F238E27FC236}">
                <a16:creationId xmlns:a16="http://schemas.microsoft.com/office/drawing/2014/main" id="{866F404E-68F8-4B82-8513-3485F340B7AF}"/>
              </a:ext>
            </a:extLst>
          </p:cNvPr>
          <p:cNvSpPr/>
          <p:nvPr/>
        </p:nvSpPr>
        <p:spPr>
          <a:xfrm>
            <a:off x="629670" y="4161886"/>
            <a:ext cx="53545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chemeClr val="accent3">
                    <a:lumMod val="75000"/>
                  </a:schemeClr>
                </a:solidFill>
              </a:rPr>
              <a:t>Výpočet nákladů na distribuci varianta B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735E50FB-55DD-49A8-9945-06C5E913FD31}"/>
              </a:ext>
            </a:extLst>
          </p:cNvPr>
          <p:cNvSpPr/>
          <p:nvPr/>
        </p:nvSpPr>
        <p:spPr>
          <a:xfrm>
            <a:off x="629670" y="1185530"/>
            <a:ext cx="43682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chemeClr val="accent1">
                    <a:lumMod val="50000"/>
                  </a:schemeClr>
                </a:solidFill>
              </a:rPr>
              <a:t>Výpočet nákladů na distribuci varianta A</a:t>
            </a:r>
          </a:p>
        </p:txBody>
      </p:sp>
      <p:pic>
        <p:nvPicPr>
          <p:cNvPr id="9" name="Obrázek 8" descr="Obrázek1.png">
            <a:extLst>
              <a:ext uri="{FF2B5EF4-FFF2-40B4-BE49-F238E27FC236}">
                <a16:creationId xmlns:a16="http://schemas.microsoft.com/office/drawing/2014/main" id="{39952343-FE51-4EA0-842E-44D594B2496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402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Závěr prezentace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algn="ctr"/>
            <a:r>
              <a:rPr lang="cs-CZ" dirty="0">
                <a:solidFill>
                  <a:schemeClr val="accent3">
                    <a:lumMod val="75000"/>
                  </a:schemeClr>
                </a:solidFill>
              </a:rPr>
              <a:t>Děkuji za pozornost</a:t>
            </a:r>
          </a:p>
        </p:txBody>
      </p:sp>
      <p:pic>
        <p:nvPicPr>
          <p:cNvPr id="4" name="Obrázek 3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Doplňující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51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Vedoucí práce</a:t>
            </a:r>
            <a:r>
              <a:rPr lang="cs-CZ" sz="46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Charakterizujte další metody operačního výzkumu, které lze aplikovat na řešenou problematiku.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Budou vaše návrhy realizované?</a:t>
            </a:r>
          </a:p>
          <a:p>
            <a:endParaRPr lang="cs-CZ" sz="4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r>
              <a:rPr lang="cs-CZ" sz="5100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Oponent práce: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/>
              <a:t>Aké</a:t>
            </a:r>
            <a:r>
              <a:rPr lang="cs-CZ" dirty="0"/>
              <a:t> podnikové </a:t>
            </a:r>
            <a:r>
              <a:rPr lang="cs-CZ" dirty="0" err="1"/>
              <a:t>informačné</a:t>
            </a:r>
            <a:r>
              <a:rPr lang="cs-CZ" dirty="0"/>
              <a:t> systémy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využívajú</a:t>
            </a:r>
            <a:r>
              <a:rPr lang="cs-CZ" dirty="0"/>
              <a:t> v oblasti </a:t>
            </a:r>
            <a:r>
              <a:rPr lang="cs-CZ" dirty="0" err="1"/>
              <a:t>nákupnej</a:t>
            </a:r>
            <a:r>
              <a:rPr lang="cs-CZ" dirty="0"/>
              <a:t> a </a:t>
            </a:r>
            <a:r>
              <a:rPr lang="cs-CZ" dirty="0" err="1"/>
              <a:t>distribučnej</a:t>
            </a:r>
            <a:r>
              <a:rPr lang="cs-CZ" dirty="0"/>
              <a:t> logistiky ?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Kapitola 3.2.2 </a:t>
            </a:r>
            <a:r>
              <a:rPr lang="cs-CZ" dirty="0" err="1"/>
              <a:t>sa</a:t>
            </a:r>
            <a:r>
              <a:rPr lang="cs-CZ" dirty="0"/>
              <a:t> </a:t>
            </a:r>
            <a:r>
              <a:rPr lang="cs-CZ" dirty="0" err="1"/>
              <a:t>nazýva</a:t>
            </a:r>
            <a:r>
              <a:rPr lang="cs-CZ" dirty="0"/>
              <a:t> ”Znaky pro výběr dodavatele ”, </a:t>
            </a:r>
            <a:r>
              <a:rPr lang="cs-CZ" dirty="0" err="1"/>
              <a:t>prečo</a:t>
            </a:r>
            <a:r>
              <a:rPr lang="cs-CZ" dirty="0"/>
              <a:t> </a:t>
            </a:r>
            <a:r>
              <a:rPr lang="cs-CZ" dirty="0" err="1"/>
              <a:t>ste</a:t>
            </a:r>
            <a:r>
              <a:rPr lang="cs-CZ" dirty="0"/>
              <a:t> </a:t>
            </a:r>
            <a:r>
              <a:rPr lang="cs-CZ" dirty="0" err="1"/>
              <a:t>ju</a:t>
            </a:r>
            <a:r>
              <a:rPr lang="cs-CZ" dirty="0"/>
              <a:t> tak nazvali ? Nebol by lepší </a:t>
            </a:r>
            <a:r>
              <a:rPr lang="cs-CZ" dirty="0" err="1"/>
              <a:t>názov</a:t>
            </a:r>
            <a:r>
              <a:rPr lang="cs-CZ" dirty="0"/>
              <a:t>, </a:t>
            </a:r>
            <a:r>
              <a:rPr lang="cs-CZ" dirty="0" err="1"/>
              <a:t>ak</a:t>
            </a:r>
            <a:r>
              <a:rPr lang="cs-CZ" dirty="0"/>
              <a:t> by slovo ”znaky” bolo </a:t>
            </a:r>
            <a:r>
              <a:rPr lang="cs-CZ" dirty="0" err="1"/>
              <a:t>nahradené</a:t>
            </a:r>
            <a:r>
              <a:rPr lang="cs-CZ" dirty="0"/>
              <a:t> </a:t>
            </a:r>
            <a:r>
              <a:rPr lang="cs-CZ" dirty="0" err="1"/>
              <a:t>slovom</a:t>
            </a:r>
            <a:r>
              <a:rPr lang="cs-CZ" dirty="0"/>
              <a:t> ”kritéria” ?</a:t>
            </a:r>
          </a:p>
          <a:p>
            <a:endParaRPr lang="cs-CZ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935" y="5661248"/>
            <a:ext cx="801865" cy="8018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Motivace a důvody řešeného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Snaha o vyřešení konkrétního obchodního případu ve firmě</a:t>
            </a:r>
          </a:p>
          <a:p>
            <a:r>
              <a:rPr lang="cs-CZ" dirty="0"/>
              <a:t>Praktické využití výsledků práce</a:t>
            </a:r>
          </a:p>
          <a:p>
            <a:r>
              <a:rPr lang="cs-CZ" dirty="0"/>
              <a:t>Možnost využití získaných znalostí v praxi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Cílem práce je návrh distribuce tiskovin ve společnosti </a:t>
            </a:r>
            <a:r>
              <a:rPr lang="cs-CZ" dirty="0" err="1"/>
              <a:t>Coni</a:t>
            </a:r>
            <a:r>
              <a:rPr lang="cs-CZ" dirty="0"/>
              <a:t> s.r.o. V souvislosti s nově získanou zakázkou bude v prvé řadě proveden výběr dodavatele. Následně budou za pomoci metod operačního výzkumu navrženy vhodné distribuční cesty a provedeno ekonomické zhodnocení.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Popis řešeného případu </a:t>
            </a:r>
            <a:br>
              <a:rPr lang="cs-CZ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ve společnosti </a:t>
            </a:r>
            <a:r>
              <a:rPr lang="cs-CZ" b="1" dirty="0" err="1">
                <a:solidFill>
                  <a:schemeClr val="accent2">
                    <a:lumMod val="50000"/>
                  </a:schemeClr>
                </a:solidFill>
              </a:rPr>
              <a:t>Coni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 s.r.o.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Nově získaná zakázka na „Dodávky doručenkových obálek pro resort justice“. </a:t>
            </a:r>
          </a:p>
          <a:p>
            <a:r>
              <a:rPr lang="cs-CZ" dirty="0"/>
              <a:t>Opakující se dílčí dodávky obálek</a:t>
            </a:r>
          </a:p>
          <a:p>
            <a:r>
              <a:rPr lang="cs-CZ" dirty="0"/>
              <a:t>Dodávky zahrnují balení a distribuci doručenkových obálek podle požadavků na určená dodací místa.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Metodika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sběr a analýza dat</a:t>
            </a:r>
          </a:p>
          <a:p>
            <a:pPr lvl="0"/>
            <a:r>
              <a:rPr lang="cs-CZ" dirty="0"/>
              <a:t>komparace </a:t>
            </a:r>
          </a:p>
          <a:p>
            <a:pPr lvl="0"/>
            <a:r>
              <a:rPr lang="cs-CZ" dirty="0" err="1"/>
              <a:t>Fullerův</a:t>
            </a:r>
            <a:r>
              <a:rPr lang="cs-CZ" dirty="0"/>
              <a:t> trojúhelník</a:t>
            </a:r>
          </a:p>
          <a:p>
            <a:pPr lvl="0"/>
            <a:r>
              <a:rPr lang="cs-CZ" dirty="0"/>
              <a:t>TOPSIS</a:t>
            </a:r>
          </a:p>
          <a:p>
            <a:pPr lvl="0"/>
            <a:r>
              <a:rPr lang="cs-CZ" dirty="0"/>
              <a:t>Mayerova metoda</a:t>
            </a:r>
          </a:p>
          <a:p>
            <a:pPr lvl="0"/>
            <a:r>
              <a:rPr lang="cs-CZ" dirty="0"/>
              <a:t>metoda nejbližšího souseda</a:t>
            </a:r>
          </a:p>
          <a:p>
            <a:endParaRPr lang="cs-CZ" dirty="0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Postup řešení případu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Analýza logistických procesů ve společnosti </a:t>
            </a:r>
          </a:p>
          <a:p>
            <a:r>
              <a:rPr lang="cs-CZ" dirty="0"/>
              <a:t>Výběr dodavatele specifického materiálu</a:t>
            </a:r>
          </a:p>
          <a:p>
            <a:r>
              <a:rPr lang="cs-CZ" dirty="0"/>
              <a:t>Návrhy řešení distribuční logistiky  </a:t>
            </a:r>
          </a:p>
          <a:p>
            <a:r>
              <a:rPr lang="cs-CZ" dirty="0"/>
              <a:t>Výběr vhodného způsobu distribuce hotového výrobku</a:t>
            </a:r>
          </a:p>
          <a:p>
            <a:r>
              <a:rPr lang="cs-CZ" dirty="0"/>
              <a:t>Ekonomické vyhodnocení</a:t>
            </a:r>
          </a:p>
          <a:p>
            <a:pPr lvl="1">
              <a:buNone/>
            </a:pPr>
            <a:endParaRPr lang="cs-CZ" dirty="0"/>
          </a:p>
          <a:p>
            <a:pPr lvl="1"/>
            <a:endParaRPr lang="cs-CZ" dirty="0"/>
          </a:p>
        </p:txBody>
      </p:sp>
      <p:pic>
        <p:nvPicPr>
          <p:cNvPr id="4" name="Obrázek 3" descr="Obrázek1.png">
            <a:extLst>
              <a:ext uri="{FF2B5EF4-FFF2-40B4-BE49-F238E27FC236}">
                <a16:creationId xmlns:a16="http://schemas.microsoft.com/office/drawing/2014/main" id="{6FB6997F-210C-424A-A205-85915F1A8D1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r>
              <a:rPr lang="cs-CZ" sz="4900" b="1" dirty="0">
                <a:solidFill>
                  <a:schemeClr val="accent2">
                    <a:lumMod val="50000"/>
                  </a:schemeClr>
                </a:solidFill>
              </a:rPr>
              <a:t>Výběr dodavatele</a:t>
            </a:r>
            <a:br>
              <a:rPr lang="cs-CZ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5800" dirty="0">
                <a:solidFill>
                  <a:schemeClr val="accent1">
                    <a:lumMod val="50000"/>
                  </a:schemeClr>
                </a:solidFill>
              </a:rPr>
              <a:t>Stanovení vah zvolených kritérií za použití </a:t>
            </a:r>
            <a:r>
              <a:rPr lang="cs-CZ" sz="5800" dirty="0" err="1">
                <a:solidFill>
                  <a:schemeClr val="accent1">
                    <a:lumMod val="50000"/>
                  </a:schemeClr>
                </a:solidFill>
              </a:rPr>
              <a:t>Fullerova</a:t>
            </a:r>
            <a:r>
              <a:rPr lang="cs-CZ" sz="5800" dirty="0">
                <a:solidFill>
                  <a:schemeClr val="accent1">
                    <a:lumMod val="50000"/>
                  </a:schemeClr>
                </a:solidFill>
              </a:rPr>
              <a:t> trojúhelníku</a:t>
            </a:r>
          </a:p>
          <a:p>
            <a:pPr lvl="1">
              <a:buFont typeface="Wingdings" pitchFamily="2" charset="2"/>
              <a:buChar char="§"/>
            </a:pPr>
            <a:r>
              <a:rPr lang="cs-CZ" sz="3600" dirty="0"/>
              <a:t>Cena </a:t>
            </a:r>
          </a:p>
          <a:p>
            <a:pPr lvl="1">
              <a:buFont typeface="Wingdings" pitchFamily="2" charset="2"/>
              <a:buChar char="§"/>
            </a:pPr>
            <a:r>
              <a:rPr lang="cs-CZ" sz="3600" dirty="0"/>
              <a:t>Kvalita 	</a:t>
            </a:r>
          </a:p>
          <a:p>
            <a:pPr lvl="1">
              <a:buFont typeface="Wingdings" pitchFamily="2" charset="2"/>
              <a:buChar char="§"/>
            </a:pPr>
            <a:r>
              <a:rPr lang="cs-CZ" sz="3600" dirty="0"/>
              <a:t>Dodací lhůta</a:t>
            </a:r>
          </a:p>
          <a:p>
            <a:pPr lvl="1">
              <a:buFont typeface="Wingdings" pitchFamily="2" charset="2"/>
              <a:buChar char="§"/>
            </a:pPr>
            <a:r>
              <a:rPr lang="cs-CZ" sz="3600" dirty="0"/>
              <a:t>Možnost postupných závozů</a:t>
            </a:r>
          </a:p>
          <a:p>
            <a:pPr lvl="1">
              <a:buFont typeface="Wingdings" pitchFamily="2" charset="2"/>
              <a:buChar char="§"/>
            </a:pPr>
            <a:r>
              <a:rPr lang="cs-CZ" sz="3600" dirty="0"/>
              <a:t>Reference </a:t>
            </a:r>
          </a:p>
          <a:p>
            <a:pPr lvl="1">
              <a:buFont typeface="Wingdings" pitchFamily="2" charset="2"/>
              <a:buChar char="§"/>
            </a:pPr>
            <a:r>
              <a:rPr lang="cs-CZ" sz="3600" dirty="0"/>
              <a:t>Splatnost faktur	</a:t>
            </a:r>
          </a:p>
          <a:p>
            <a:pPr lvl="1">
              <a:buNone/>
            </a:pPr>
            <a:r>
              <a:rPr lang="cs-CZ" sz="4000" dirty="0"/>
              <a:t>		</a:t>
            </a:r>
          </a:p>
          <a:p>
            <a:r>
              <a:rPr lang="cs-CZ" sz="5800" dirty="0">
                <a:solidFill>
                  <a:schemeClr val="accent1">
                    <a:lumMod val="50000"/>
                  </a:schemeClr>
                </a:solidFill>
              </a:rPr>
              <a:t>Výběr dodavatele za pomoci metody TOPSIS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3600" dirty="0"/>
              <a:t>Ze tří hodnocených dodavatelů byla vyhodnocena jako nejvýhodnější pro daný obchodní případ společnost </a:t>
            </a:r>
            <a:r>
              <a:rPr lang="cs-CZ" sz="3600" dirty="0" err="1"/>
              <a:t>Harmanec</a:t>
            </a:r>
            <a:r>
              <a:rPr lang="cs-CZ" sz="3600" dirty="0"/>
              <a:t> – Kuvert s.r.o.</a:t>
            </a:r>
          </a:p>
          <a:p>
            <a:pPr>
              <a:buNone/>
            </a:pPr>
            <a:endParaRPr lang="cs-CZ" sz="35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5529984"/>
            <a:ext cx="801865" cy="80186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Distribuční logistika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11200" dirty="0">
                <a:solidFill>
                  <a:schemeClr val="accent1">
                    <a:lumMod val="50000"/>
                  </a:schemeClr>
                </a:solidFill>
              </a:rPr>
              <a:t>Varianty řešení distribuce</a:t>
            </a:r>
          </a:p>
          <a:p>
            <a:endParaRPr lang="cs-CZ" sz="11200" dirty="0"/>
          </a:p>
          <a:p>
            <a:pPr marL="0" lvl="0" indent="0">
              <a:buNone/>
            </a:pPr>
            <a:r>
              <a:rPr lang="cs-CZ" sz="9600" dirty="0"/>
              <a:t>A. Rozvoz v Jihočeském, Plzeňském a kraji Vysočina vlastní dopravou, zbytek dodacích míst bude distribuován pomocí outsoucingu dopravy přepravní firmou. </a:t>
            </a:r>
          </a:p>
          <a:p>
            <a:pPr marL="1143000" lvl="0" indent="-1143000">
              <a:buAutoNum type="alphaUcPeriod"/>
            </a:pPr>
            <a:endParaRPr lang="cs-CZ" sz="9600" dirty="0"/>
          </a:p>
          <a:p>
            <a:pPr marL="0" lvl="0" indent="0">
              <a:buNone/>
            </a:pPr>
            <a:r>
              <a:rPr lang="cs-CZ" sz="9600" dirty="0"/>
              <a:t>B. Rozvoz na všechna dodací místa bude zajišťovat přepravní firma. </a:t>
            </a:r>
          </a:p>
          <a:p>
            <a:pPr marL="0" lvl="0" indent="0">
              <a:buNone/>
            </a:pPr>
            <a:endParaRPr lang="cs-CZ" sz="8000" dirty="0"/>
          </a:p>
          <a:p>
            <a:pPr marL="457200" lvl="1" indent="0">
              <a:buNone/>
            </a:pPr>
            <a:endParaRPr lang="cs-CZ" sz="9600" dirty="0"/>
          </a:p>
          <a:p>
            <a:r>
              <a:rPr lang="cs-CZ" sz="9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11200" dirty="0">
                <a:solidFill>
                  <a:schemeClr val="accent3">
                    <a:lumMod val="75000"/>
                  </a:schemeClr>
                </a:solidFill>
              </a:rPr>
              <a:t>Ekonomické vyhodnocení variant distribuce</a:t>
            </a:r>
          </a:p>
          <a:p>
            <a:pPr marL="0" indent="0">
              <a:buNone/>
            </a:pPr>
            <a:br>
              <a:rPr lang="cs-CZ" sz="8000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cs-CZ" sz="8000" dirty="0">
                <a:solidFill>
                  <a:schemeClr val="accent3">
                    <a:lumMod val="75000"/>
                  </a:schemeClr>
                </a:solidFill>
              </a:rPr>
            </a:br>
            <a:br>
              <a:rPr lang="cs-CZ" sz="8000" dirty="0">
                <a:solidFill>
                  <a:schemeClr val="accent3">
                    <a:lumMod val="75000"/>
                  </a:schemeClr>
                </a:solidFill>
              </a:rPr>
            </a:br>
            <a:endParaRPr lang="cs-CZ" sz="80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cs-CZ" sz="8000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7" name="Obrázek 6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756DFF-BDF3-43F9-BEC9-C02B38C6C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Výsledky 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1A99BC-F451-4396-ACE6-517AD9024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cs-CZ" sz="8000" dirty="0"/>
              <a:t>Rozvržení rozvozových míst vhodných pro vlastní distribuci a pro distribuci přepravní firmou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8000" dirty="0">
                <a:solidFill>
                  <a:schemeClr val="accent1">
                    <a:lumMod val="50000"/>
                  </a:schemeClr>
                </a:solidFill>
              </a:rPr>
              <a:t> Vybráno celkem 18 míst pro vlastní distribuci,  77 pro distribuci přepravní firmou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8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8000" dirty="0"/>
              <a:t>Navržení rozvozových tras za pomoci Mayerovy metody a jejich optimalizace metodou nejbližšího souseda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8000" dirty="0">
                <a:solidFill>
                  <a:schemeClr val="accent3">
                    <a:lumMod val="75000"/>
                  </a:schemeClr>
                </a:solidFill>
              </a:rPr>
              <a:t> Vytvořeny a optimalizovány byly 3 rozvozové trasy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8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8000" dirty="0"/>
              <a:t>Komparace cen distribuce vybraných přepravních firem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8000" dirty="0">
                <a:solidFill>
                  <a:schemeClr val="accent3">
                    <a:lumMod val="75000"/>
                  </a:schemeClr>
                </a:solidFill>
              </a:rPr>
              <a:t> Porovnávány byly ceny firem PPL CZ, </a:t>
            </a:r>
            <a:r>
              <a:rPr lang="cs-CZ" sz="8000" dirty="0" err="1">
                <a:solidFill>
                  <a:schemeClr val="accent3">
                    <a:lumMod val="75000"/>
                  </a:schemeClr>
                </a:solidFill>
              </a:rPr>
              <a:t>Geis</a:t>
            </a:r>
            <a:r>
              <a:rPr lang="cs-CZ" sz="8000" dirty="0">
                <a:solidFill>
                  <a:schemeClr val="accent3">
                    <a:lumMod val="75000"/>
                  </a:schemeClr>
                </a:solidFill>
              </a:rPr>
              <a:t> CZ, </a:t>
            </a:r>
            <a:r>
              <a:rPr lang="cs-CZ" sz="8000" dirty="0" err="1">
                <a:solidFill>
                  <a:schemeClr val="accent3">
                    <a:lumMod val="75000"/>
                  </a:schemeClr>
                </a:solidFill>
              </a:rPr>
              <a:t>Toptrans</a:t>
            </a:r>
            <a:r>
              <a:rPr lang="cs-CZ" sz="8000" dirty="0">
                <a:solidFill>
                  <a:schemeClr val="accent3">
                    <a:lumMod val="75000"/>
                  </a:schemeClr>
                </a:solidFill>
              </a:rPr>
              <a:t> EU</a:t>
            </a:r>
            <a:endParaRPr lang="cs-CZ" sz="80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8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8000" dirty="0"/>
              <a:t>Výběr přepravní firmy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8000" dirty="0">
                <a:solidFill>
                  <a:schemeClr val="accent3">
                    <a:lumMod val="75000"/>
                  </a:schemeClr>
                </a:solidFill>
              </a:rPr>
              <a:t>  PPL CZ s.r.o. nabídla nejlepší cenu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8000" dirty="0"/>
          </a:p>
          <a:p>
            <a:pPr marL="457200" lvl="1" indent="0">
              <a:buNone/>
            </a:pPr>
            <a:endParaRPr lang="cs-CZ" sz="80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80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80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8000" dirty="0"/>
          </a:p>
          <a:p>
            <a:pPr lvl="1">
              <a:buFont typeface="Wingdings" panose="05000000000000000000" pitchFamily="2" charset="2"/>
              <a:buChar char="§"/>
            </a:pPr>
            <a:endParaRPr lang="cs-CZ" sz="8000" dirty="0"/>
          </a:p>
          <a:p>
            <a:pPr marL="457200" lvl="1" indent="0">
              <a:buNone/>
            </a:pPr>
            <a:endParaRPr lang="cs-CZ" sz="8000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Obrázek1.png">
            <a:extLst>
              <a:ext uri="{FF2B5EF4-FFF2-40B4-BE49-F238E27FC236}">
                <a16:creationId xmlns:a16="http://schemas.microsoft.com/office/drawing/2014/main" id="{8574C939-BF90-4E6D-B4D3-31FE9AAE757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2217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953</TotalTime>
  <Words>485</Words>
  <Application>Microsoft Office PowerPoint</Application>
  <PresentationFormat>Předvádění na obrazovce (4:3)</PresentationFormat>
  <Paragraphs>140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Motiv sady Office</vt:lpstr>
      <vt:lpstr>Návrh distribuce tiskovin   ve společnosti Coni s.r.o.</vt:lpstr>
      <vt:lpstr>Motivace a důvody řešeného tématu</vt:lpstr>
      <vt:lpstr>Cíl práce</vt:lpstr>
      <vt:lpstr>Popis řešeného případu  ve společnosti Coni s.r.o.</vt:lpstr>
      <vt:lpstr>Metodika</vt:lpstr>
      <vt:lpstr>Postup řešení případu</vt:lpstr>
      <vt:lpstr>   Výběr dodavatele  </vt:lpstr>
      <vt:lpstr>Distribuční logistika</vt:lpstr>
      <vt:lpstr>Výsledky práce </vt:lpstr>
      <vt:lpstr>Ekonomické vyhodnocení distribuce</vt:lpstr>
      <vt:lpstr>Závěr prezentace</vt:lpstr>
      <vt:lpstr>Doplňující otázky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Outsourcing logistických činností internetového obchodu</dc:title>
  <dc:creator>Olga Poláková</dc:creator>
  <cp:lastModifiedBy>Polakova</cp:lastModifiedBy>
  <cp:revision>94</cp:revision>
  <dcterms:created xsi:type="dcterms:W3CDTF">2017-04-24T17:03:51Z</dcterms:created>
  <dcterms:modified xsi:type="dcterms:W3CDTF">2019-06-11T15:28:35Z</dcterms:modified>
</cp:coreProperties>
</file>