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480447878232508E-2"/>
          <c:y val="5.1568952144422878E-2"/>
          <c:w val="0.88285213030056431"/>
          <c:h val="0.739393044146113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Obrat zásob za rok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5509137034063916E-2"/>
                  <c:y val="-2.6298950733989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List1!$B$2:$B$4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10</c:v>
                </c:pt>
                <c:pt idx="2" formatCode="d\-mmm">
                  <c:v>11.7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28-4C4F-BEFE-4CA1A547C316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doba obratu zásob na dny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9.6932106462899303E-3"/>
                  <c:y val="-3.21431620082090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List1!$C$2:$C$4</c:f>
              <c:numCache>
                <c:formatCode>General</c:formatCode>
                <c:ptCount val="3"/>
                <c:pt idx="0">
                  <c:v>36</c:v>
                </c:pt>
                <c:pt idx="1">
                  <c:v>38</c:v>
                </c:pt>
                <c:pt idx="2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28-4C4F-BEFE-4CA1A547C316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Doba obratu zásob na pracovní dny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List1!$D$2:$D$4</c:f>
              <c:numCache>
                <c:formatCode>General</c:formatCode>
                <c:ptCount val="3"/>
                <c:pt idx="0">
                  <c:v>25</c:v>
                </c:pt>
                <c:pt idx="1">
                  <c:v>26</c:v>
                </c:pt>
                <c:pt idx="2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A28-4C4F-BEFE-4CA1A547C3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0127472"/>
        <c:axId val="650125792"/>
      </c:barChart>
      <c:catAx>
        <c:axId val="65012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cs-CZ"/>
          </a:p>
        </c:txPr>
        <c:crossAx val="650125792"/>
        <c:crosses val="autoZero"/>
        <c:auto val="1"/>
        <c:lblAlgn val="ctr"/>
        <c:lblOffset val="100"/>
        <c:noMultiLvlLbl val="0"/>
      </c:catAx>
      <c:valAx>
        <c:axId val="650125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cs-CZ"/>
          </a:p>
        </c:txPr>
        <c:crossAx val="650127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509137034063774E-2"/>
          <c:y val="0.84683725781323882"/>
          <c:w val="0.9677770370685338"/>
          <c:h val="0.1268729949350936"/>
        </c:manualLayout>
      </c:layout>
      <c:overlay val="0"/>
      <c:txPr>
        <a:bodyPr/>
        <a:lstStyle/>
        <a:p>
          <a:pPr>
            <a:defRPr sz="13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u="sng"/>
            </a:pPr>
            <a:r>
              <a:rPr lang="cs-CZ" u="sng" dirty="0"/>
              <a:t>Vázaný </a:t>
            </a:r>
            <a:r>
              <a:rPr lang="cs-CZ" u="sng" dirty="0" smtClean="0"/>
              <a:t>kapitál Stochastický</a:t>
            </a:r>
            <a:r>
              <a:rPr lang="cs-CZ" u="sng" baseline="0" dirty="0" smtClean="0"/>
              <a:t> model</a:t>
            </a:r>
            <a:endParaRPr lang="cs-CZ" u="sng" dirty="0"/>
          </a:p>
        </c:rich>
      </c:tx>
      <c:layout>
        <c:manualLayout>
          <c:xMode val="edge"/>
          <c:yMode val="edge"/>
          <c:x val="0.17933024646695317"/>
          <c:y val="2.000762045026373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973008653092762"/>
          <c:y val="0.24068447217354105"/>
          <c:w val="0.79724532281069438"/>
          <c:h val="0.46149478305235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Vázaný kapitál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448166872106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74564568237007"/>
                      <c:h val="0.14814213827673847"/>
                    </c:manualLayout>
                  </c15:layout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46621186644877"/>
                      <c:h val="0.14814213827673847"/>
                    </c:manualLayout>
                  </c15:layout>
                </c:ext>
              </c:extLst>
            </c:dLbl>
            <c:numFmt formatCode="_(&quot;Kč&quot;* #,##0_);_(&quot;Kč&quot;* \(#,##0\);_(&quot;Kč&quot;* &quot;-&quot;_);_(@_)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 u="none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stávajíc ístav</c:v>
                </c:pt>
                <c:pt idx="1">
                  <c:v>Stochastický model</c:v>
                </c:pt>
                <c:pt idx="2">
                  <c:v>rozdíl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214692</c:v>
                </c:pt>
                <c:pt idx="1">
                  <c:v>73257</c:v>
                </c:pt>
                <c:pt idx="2">
                  <c:v>141435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51-4FE5-B23F-7BC33E3E4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8262896"/>
        <c:axId val="938254496"/>
      </c:barChart>
      <c:catAx>
        <c:axId val="93826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38254496"/>
        <c:crosses val="autoZero"/>
        <c:auto val="1"/>
        <c:lblAlgn val="ctr"/>
        <c:lblOffset val="100"/>
        <c:noMultiLvlLbl val="0"/>
      </c:catAx>
      <c:valAx>
        <c:axId val="93825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3826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978540158544987"/>
          <c:y val="0.88232435886154159"/>
          <c:w val="0.50220851478040274"/>
          <c:h val="8.6235094716615349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u="sng"/>
            </a:pPr>
            <a:r>
              <a:rPr lang="en-US" u="sng" dirty="0" err="1"/>
              <a:t>Vázaný</a:t>
            </a:r>
            <a:r>
              <a:rPr lang="en-US" u="sng" dirty="0"/>
              <a:t> </a:t>
            </a:r>
            <a:r>
              <a:rPr lang="en-US" u="sng" dirty="0" err="1" smtClean="0"/>
              <a:t>kapitál</a:t>
            </a:r>
            <a:r>
              <a:rPr lang="cs-CZ" u="sng" dirty="0" smtClean="0"/>
              <a:t> model EOQ</a:t>
            </a:r>
            <a:endParaRPr lang="en-US" u="sng" dirty="0"/>
          </a:p>
        </c:rich>
      </c:tx>
      <c:layout>
        <c:manualLayout>
          <c:xMode val="edge"/>
          <c:yMode val="edge"/>
          <c:x val="0.19217457281184819"/>
          <c:y val="2.28658519431585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8720797546191315"/>
          <c:y val="0.24236414293625086"/>
          <c:w val="0.78880946777092864"/>
          <c:h val="0.526068928572326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Vázaný kapitál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463161325669989E-3"/>
                  <c:y val="5.4306398365001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51600974486754"/>
                      <c:h val="0.14814213827673847"/>
                    </c:manualLayout>
                  </c15:layout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57523481991303"/>
                      <c:h val="0.14814213827673847"/>
                    </c:manualLayout>
                  </c15:layout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64085140687898"/>
                      <c:h val="0.14814213827673847"/>
                    </c:manualLayout>
                  </c15:layout>
                </c:ext>
              </c:extLst>
            </c:dLbl>
            <c:numFmt formatCode="_(&quot;Kč&quot;* #,##0_);_(&quot;Kč&quot;* \(#,##0\);_(&quot;Kč&quot;* &quot;-&quot;_);_(@_)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stávajíc ístav</c:v>
                </c:pt>
                <c:pt idx="1">
                  <c:v>model EOQ</c:v>
                </c:pt>
                <c:pt idx="2">
                  <c:v>rozdíl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214692</c:v>
                </c:pt>
                <c:pt idx="1">
                  <c:v>64921</c:v>
                </c:pt>
                <c:pt idx="2">
                  <c:v>149770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8B-4A6B-AEA3-382381FBF9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8255616"/>
        <c:axId val="928531744"/>
      </c:barChart>
      <c:catAx>
        <c:axId val="93825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28531744"/>
        <c:crosses val="autoZero"/>
        <c:auto val="1"/>
        <c:lblAlgn val="ctr"/>
        <c:lblOffset val="100"/>
        <c:noMultiLvlLbl val="0"/>
      </c:catAx>
      <c:valAx>
        <c:axId val="92853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93825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7815379460546"/>
          <c:y val="0.12678064894588695"/>
          <c:w val="0.85916652705645835"/>
          <c:h val="0.736693271694936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Celkové náklady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_(&quot;Kč&quot;* #,##0_);_(&quot;Kč&quot;* \(#,##0\);_(&quot;Kč&quot;* &quot;-&quot;_);_(@_)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Stávající stav</c:v>
                </c:pt>
                <c:pt idx="1">
                  <c:v>Stochastický model</c:v>
                </c:pt>
                <c:pt idx="2">
                  <c:v>rozdíl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3174.7</c:v>
                </c:pt>
                <c:pt idx="1">
                  <c:v>1310</c:v>
                </c:pt>
                <c:pt idx="2">
                  <c:v>1694.3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3C-4198-A109-FCA912FABC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0623248"/>
        <c:axId val="1140615968"/>
      </c:barChart>
      <c:catAx>
        <c:axId val="114062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140615968"/>
        <c:crosses val="autoZero"/>
        <c:auto val="1"/>
        <c:lblAlgn val="ctr"/>
        <c:lblOffset val="100"/>
        <c:noMultiLvlLbl val="0"/>
      </c:catAx>
      <c:valAx>
        <c:axId val="114061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cs-CZ"/>
          </a:p>
        </c:txPr>
        <c:crossAx val="114062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75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54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74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45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5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87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04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83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85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66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62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6BEFF1C-7AE1-4E23-A80D-6695A9C151EE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165547-BCBC-4708-A2E8-0B98DFB19C3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03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1405282"/>
            <a:ext cx="10058400" cy="291982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Optimalizace logistických procesů ve firmě                  Tes, spol. s r.o. Chotěboř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62580" y="112620"/>
            <a:ext cx="6527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>
                <a:solidFill>
                  <a:srgbClr val="000000"/>
                </a:solidFill>
                <a:latin typeface="Trebuchet MS"/>
              </a:rPr>
              <a:t>Vysoká škola technická a ekonomická</a:t>
            </a:r>
          </a:p>
          <a:p>
            <a:pPr lvl="0" algn="ctr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dirty="0">
                <a:solidFill>
                  <a:srgbClr val="000000"/>
                </a:solidFill>
                <a:latin typeface="Trebuchet MS"/>
              </a:rPr>
              <a:t>v Českých Budějovicích</a:t>
            </a:r>
          </a:p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21200" y="4525780"/>
            <a:ext cx="6096000" cy="11541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cs-CZ" sz="2300" dirty="0" smtClean="0">
                <a:solidFill>
                  <a:schemeClr val="bg1">
                    <a:lumMod val="50000"/>
                  </a:schemeClr>
                </a:solidFill>
              </a:rPr>
              <a:t>Autor BP: Bc. Karel Pilař</a:t>
            </a:r>
          </a:p>
          <a:p>
            <a:pPr lvl="0" algn="r"/>
            <a:r>
              <a:rPr lang="cs-CZ" sz="2300" dirty="0" smtClean="0">
                <a:solidFill>
                  <a:schemeClr val="bg1">
                    <a:lumMod val="50000"/>
                  </a:schemeClr>
                </a:solidFill>
              </a:rPr>
              <a:t>Vedoucí BP: Ing. Jiří Čejka, PhD.</a:t>
            </a:r>
          </a:p>
          <a:p>
            <a:pPr lvl="0" algn="r"/>
            <a:r>
              <a:rPr lang="cs-CZ" sz="2300" dirty="0" smtClean="0">
                <a:solidFill>
                  <a:schemeClr val="bg1">
                    <a:lumMod val="50000"/>
                  </a:schemeClr>
                </a:solidFill>
              </a:rPr>
              <a:t>Oponent BP: doc. Ing. Petr Průša, Ph.D.</a:t>
            </a:r>
            <a:endParaRPr lang="cs-CZ" sz="2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ovéPole 4"/>
          <p:cNvSpPr txBox="1"/>
          <p:nvPr/>
        </p:nvSpPr>
        <p:spPr>
          <a:xfrm>
            <a:off x="501632" y="5679942"/>
            <a:ext cx="514353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none" spc="0" baseline="0" dirty="0">
                <a:solidFill>
                  <a:srgbClr val="000000"/>
                </a:solidFill>
                <a:uFillTx/>
                <a:latin typeface="Trebuchet MS"/>
                <a:ea typeface=""/>
                <a:cs typeface=""/>
              </a:rPr>
              <a:t>České</a:t>
            </a:r>
            <a:r>
              <a:rPr lang="cs-CZ" sz="2400" b="0" i="0" u="none" strike="noStrike" kern="1200" cap="none" spc="0" baseline="0" dirty="0">
                <a:solidFill>
                  <a:srgbClr val="000000"/>
                </a:solidFill>
                <a:uFillTx/>
                <a:latin typeface="Trebuchet MS"/>
                <a:ea typeface=""/>
                <a:cs typeface=""/>
              </a:rPr>
              <a:t> </a:t>
            </a:r>
            <a:r>
              <a:rPr lang="cs-CZ" sz="2000" b="0" i="0" u="none" strike="noStrike" kern="1200" cap="none" spc="0" baseline="0" dirty="0">
                <a:solidFill>
                  <a:srgbClr val="000000"/>
                </a:solidFill>
                <a:uFillTx/>
                <a:latin typeface="Trebuchet MS"/>
                <a:ea typeface=""/>
                <a:cs typeface=""/>
              </a:rPr>
              <a:t>Budějovice</a:t>
            </a:r>
            <a:r>
              <a:rPr lang="cs-CZ" sz="2400" b="0" i="0" u="none" strike="noStrike" kern="1200" cap="none" spc="0" baseline="0" dirty="0">
                <a:solidFill>
                  <a:srgbClr val="000000"/>
                </a:solidFill>
                <a:uFillTx/>
                <a:latin typeface="Trebuchet MS"/>
                <a:ea typeface=""/>
                <a:cs typeface=""/>
              </a:rPr>
              <a:t>, </a:t>
            </a:r>
            <a:r>
              <a:rPr lang="cs-CZ" sz="2000" b="0" i="0" u="none" strike="noStrike" kern="1200" cap="none" spc="0" baseline="0" dirty="0">
                <a:solidFill>
                  <a:srgbClr val="000000"/>
                </a:solidFill>
                <a:uFillTx/>
                <a:latin typeface="Trebuchet MS"/>
                <a:ea typeface=""/>
                <a:cs typeface=""/>
              </a:rPr>
              <a:t>červen 2017</a:t>
            </a:r>
          </a:p>
        </p:txBody>
      </p:sp>
    </p:spTree>
    <p:extLst>
      <p:ext uri="{BB962C8B-B14F-4D97-AF65-F5344CB8AC3E}">
        <p14:creationId xmlns:p14="http://schemas.microsoft.com/office/powerpoint/2010/main" val="949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0346" y="201937"/>
            <a:ext cx="10552853" cy="1450757"/>
          </a:xfrm>
        </p:spPr>
        <p:txBody>
          <a:bodyPr anchor="b">
            <a:normAutofit/>
          </a:bodyPr>
          <a:lstStyle/>
          <a:p>
            <a:r>
              <a:rPr lang="cs-CZ" dirty="0" smtClean="0"/>
              <a:t>Shrnutí</a:t>
            </a:r>
            <a:br>
              <a:rPr lang="cs-CZ" dirty="0" smtClean="0"/>
            </a:br>
            <a:r>
              <a:rPr lang="cs-CZ" sz="3900" dirty="0" smtClean="0"/>
              <a:t>- porovnaní celkových nákladů na řízení zásob</a:t>
            </a:r>
            <a:endParaRPr lang="cs-CZ" sz="39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188221"/>
              </p:ext>
            </p:extLst>
          </p:nvPr>
        </p:nvGraphicFramePr>
        <p:xfrm>
          <a:off x="1243469" y="1880870"/>
          <a:ext cx="9543065" cy="4371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3924"/>
                <a:gridCol w="2077770"/>
                <a:gridCol w="1704244"/>
                <a:gridCol w="2167127"/>
              </a:tblGrid>
              <a:tr h="3712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Zboží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Stávající stav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(Kč)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Model </a:t>
                      </a: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EOQ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(Kč)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Stochastický </a:t>
                      </a: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model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(Kč)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F-8400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153,3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128,57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err="1">
                          <a:solidFill>
                            <a:schemeClr val="tx1"/>
                          </a:solidFill>
                          <a:effectLst/>
                        </a:rPr>
                        <a:t>Topmatic</a:t>
                      </a: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 universal </a:t>
                      </a:r>
                      <a:r>
                        <a:rPr lang="cs-CZ" sz="1500" dirty="0" err="1">
                          <a:solidFill>
                            <a:schemeClr val="tx1"/>
                          </a:solidFill>
                          <a:effectLst/>
                        </a:rPr>
                        <a:t>special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280,92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100,77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S6200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473,6333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105,07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F-420e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228,14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118,54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RETIGO active cleaner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405,48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132,42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141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Tablety čistící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398,68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86,59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univerzál 29kg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159,12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75,29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B100 N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144,75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92,52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TOPRINSE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216,3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72,89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Tablety pro oplach a leštění 150 ks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213,42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56,46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F-865 Plus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87,6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52,11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F-6800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86,4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49,80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univerzál 17kg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147,3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97,80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lesk 15kg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101,7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61,95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15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APEX RINSE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28,75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</a:tr>
              <a:tr h="2678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3174,7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1259,5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1310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5874" marR="658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5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Shrnutí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-porovnání vázaného kapitálu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922455940"/>
              </p:ext>
            </p:extLst>
          </p:nvPr>
        </p:nvGraphicFramePr>
        <p:xfrm>
          <a:off x="0" y="1822027"/>
          <a:ext cx="6067426" cy="444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206889448"/>
              </p:ext>
            </p:extLst>
          </p:nvPr>
        </p:nvGraphicFramePr>
        <p:xfrm>
          <a:off x="6248400" y="1872827"/>
          <a:ext cx="5825067" cy="4375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42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 smtClean="0"/>
              <a:t>Navrhnutá opatření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Zástupný symbol pro obsah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62692811"/>
                  </p:ext>
                </p:extLst>
              </p:nvPr>
            </p:nvGraphicFramePr>
            <p:xfrm>
              <a:off x="149015" y="1286937"/>
              <a:ext cx="7064585" cy="491869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30418"/>
                    <a:gridCol w="607367"/>
                    <a:gridCol w="926198"/>
                    <a:gridCol w="1041974"/>
                    <a:gridCol w="761845"/>
                    <a:gridCol w="868125"/>
                    <a:gridCol w="928658"/>
                  </a:tblGrid>
                  <a:tr h="43995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Zboží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q</a:t>
                          </a:r>
                          <a:r>
                            <a:rPr lang="cs-CZ" sz="1200" baseline="30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(kusy)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</a:t>
                          </a:r>
                          <a:r>
                            <a:rPr lang="cs-CZ" sz="1200" baseline="30000" dirty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dnech (dny)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cs-CZ" sz="1200" b="1" smtClean="0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1" i="1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cs-CZ" sz="1200" b="1" i="1">
                                      <a:solidFill>
                                        <a:schemeClr val="tx1"/>
                                      </a:solidFill>
                                      <a:effectLst/>
                                    </a:rPr>
                                    <m:t>𝒐𝒑𝒕</m:t>
                                  </m:r>
                                </m:sub>
                              </m:sSub>
                            </m:oMath>
                          </a14:m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(objednávek)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R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(kusy)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 err="1" smtClean="0">
                              <a:solidFill>
                                <a:schemeClr val="tx1"/>
                              </a:solidFill>
                              <a:effectLst/>
                            </a:rPr>
                            <a:t>x</a:t>
                          </a:r>
                          <a:r>
                            <a:rPr lang="cs-CZ" sz="1200" baseline="-25000" dirty="0" err="1" smtClean="0">
                              <a:solidFill>
                                <a:schemeClr val="tx1"/>
                              </a:solidFill>
                              <a:effectLst/>
                            </a:rPr>
                            <a:t>p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(kusy)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N</a:t>
                          </a:r>
                          <a:r>
                            <a:rPr lang="cs-CZ" sz="1200" baseline="30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(Kč)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F-8400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136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3654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Topmatic</a:t>
                          </a: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universal </a:t>
                          </a: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special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8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105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S6200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8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110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F-420e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51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125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RETIGO </a:t>
                          </a: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active</a:t>
                          </a: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cleaner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58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141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Tablety čistící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89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3654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Orkán PROFI univerzál 29kg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11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B100 N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96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TOPRINSE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42042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Tablety pro oplach a leštění 150 ks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58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F-865 Plus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F-6800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3654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Orkán PROFI univerzál 17kg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101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Orkán PROFI lesk 15kg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63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APEX RINSE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539</a:t>
                          </a:r>
                          <a:endParaRPr lang="cs-CZ" sz="1200" b="1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 b="1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 b="1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1310</a:t>
                          </a:r>
                          <a:endParaRPr lang="cs-CZ" sz="1200" b="1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Zástupný symbol pro obsah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662692811"/>
                  </p:ext>
                </p:extLst>
              </p:nvPr>
            </p:nvGraphicFramePr>
            <p:xfrm>
              <a:off x="149015" y="1286937"/>
              <a:ext cx="7064585" cy="491869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930418"/>
                    <a:gridCol w="607367"/>
                    <a:gridCol w="926198"/>
                    <a:gridCol w="1041974"/>
                    <a:gridCol w="761845"/>
                    <a:gridCol w="868125"/>
                    <a:gridCol w="928658"/>
                  </a:tblGrid>
                  <a:tr h="43995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Zboží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q</a:t>
                          </a:r>
                          <a:r>
                            <a:rPr lang="cs-CZ" sz="1200" baseline="30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(kusy)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</a:t>
                          </a:r>
                          <a:r>
                            <a:rPr lang="cs-CZ" sz="1200" baseline="30000" dirty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dnech (dny)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54481" marR="54481" marT="0" marB="0">
                        <a:blipFill rotWithShape="0">
                          <a:blip r:embed="rId2"/>
                          <a:stretch>
                            <a:fillRect l="-333333" t="-6944" r="-247953" b="-10430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R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(kusy)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 err="1" smtClean="0">
                              <a:solidFill>
                                <a:schemeClr val="tx1"/>
                              </a:solidFill>
                              <a:effectLst/>
                            </a:rPr>
                            <a:t>x</a:t>
                          </a:r>
                          <a:r>
                            <a:rPr lang="cs-CZ" sz="1200" baseline="-25000" dirty="0" err="1" smtClean="0">
                              <a:solidFill>
                                <a:schemeClr val="tx1"/>
                              </a:solidFill>
                              <a:effectLst/>
                            </a:rPr>
                            <a:t>p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(kusy)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N</a:t>
                          </a:r>
                          <a:r>
                            <a:rPr lang="cs-CZ" sz="1200" baseline="30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*</a:t>
                          </a:r>
                          <a:r>
                            <a:rPr lang="cs-CZ" sz="12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(Kč)</a:t>
                          </a:r>
                          <a:endParaRPr lang="cs-CZ" sz="12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F-8400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136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3654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Topmatic</a:t>
                          </a: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universal </a:t>
                          </a: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special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8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105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S6200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8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110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F-420e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51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125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RETIGO </a:t>
                          </a: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active</a:t>
                          </a: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cs-CZ" sz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cleaner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58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141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Tablety čistící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89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3654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Orkán PROFI univerzál 29kg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11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B100 N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96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TOPRINSE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75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42042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Tablety pro oplach a leštění 150 ks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58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F-865 Plus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F-6800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17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51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3654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Orkán PROFI univerzál 17kg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42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101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Orkán PROFI lesk 15kg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14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26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63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APEX RINSE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30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  <a:tr h="246834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CELKEM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539</a:t>
                          </a:r>
                          <a:endParaRPr lang="cs-CZ" sz="1200" b="1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 b="1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cs-CZ" sz="1200" b="1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b="1" dirty="0">
                              <a:solidFill>
                                <a:schemeClr val="tx1"/>
                              </a:solidFill>
                              <a:effectLst/>
                            </a:rPr>
                            <a:t>1310</a:t>
                          </a:r>
                          <a:endParaRPr lang="cs-CZ" sz="1200" b="1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endParaRPr>
                        </a:p>
                      </a:txBody>
                      <a:tcPr marL="54481" marR="54481" marT="0" marB="0" anchor="b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4201102136"/>
              </p:ext>
            </p:extLst>
          </p:nvPr>
        </p:nvGraphicFramePr>
        <p:xfrm>
          <a:off x="7281333" y="1134533"/>
          <a:ext cx="4775200" cy="5096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839200" y="1286933"/>
            <a:ext cx="269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Porovnání nákladů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32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42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79" y="1845734"/>
            <a:ext cx="10603653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500" dirty="0" smtClean="0"/>
              <a:t>Vysvětlit větu: Je </a:t>
            </a:r>
            <a:r>
              <a:rPr lang="cs-CZ" sz="2500" dirty="0"/>
              <a:t>zde také nutné podotknout, že společnost </a:t>
            </a:r>
            <a:r>
              <a:rPr lang="cs-CZ" sz="2500" dirty="0" smtClean="0"/>
              <a:t>nekoresponduje příliš </a:t>
            </a:r>
            <a:r>
              <a:rPr lang="cs-CZ" sz="2500" dirty="0"/>
              <a:t>velkými sklady, aby si na tuto </a:t>
            </a:r>
            <a:r>
              <a:rPr lang="cs-CZ" sz="2500" dirty="0" smtClean="0"/>
              <a:t>činnost </a:t>
            </a:r>
            <a:r>
              <a:rPr lang="cs-CZ" sz="2500" dirty="0"/>
              <a:t>najímali externí firmy</a:t>
            </a:r>
            <a:r>
              <a:rPr lang="cs-CZ" sz="2500" dirty="0" smtClean="0"/>
              <a:t>.</a:t>
            </a:r>
            <a:endParaRPr lang="cs-CZ" sz="25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500" dirty="0" smtClean="0"/>
              <a:t>Je hlavním výsledkem práce pochopení problematiky jak píšete v závěru?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10544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Motivace a zdůvodnění výběru řešeného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500" dirty="0" smtClean="0"/>
              <a:t>Často řešené téma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500" dirty="0" smtClean="0"/>
              <a:t>Nedostatek skladovacích kapacity v podniku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500" dirty="0" smtClean="0"/>
              <a:t>Snižování nákladů, skladovací plochy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500" dirty="0" smtClean="0"/>
              <a:t>Uspokojení poptávky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93214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500" dirty="0"/>
              <a:t>Cílem diplomové práce se je zaměřit na vybrané logistické procesy, které ovlivňují firmu v dalším rozvoji. Problematické procesy budou optimalizovány za pomocí matematických metod a dále vyhodnoceny.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4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TeS</a:t>
            </a:r>
            <a:r>
              <a:rPr lang="cs-CZ" dirty="0" smtClean="0"/>
              <a:t>, spol. s r.o. Chotěboř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Adresa: </a:t>
            </a:r>
            <a:r>
              <a:rPr lang="cs-CZ" dirty="0"/>
              <a:t>Zednická 558, Chotěboř 583 01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Jednatelé firmy jsou:</a:t>
            </a:r>
            <a:r>
              <a:rPr lang="cs-CZ" dirty="0"/>
              <a:t> Ing. Josef Lacina, Josef Sobotka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Datum zápisu do obchodního rejstříku:</a:t>
            </a:r>
            <a:r>
              <a:rPr lang="cs-CZ" dirty="0"/>
              <a:t> 5. 4. 1994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Základní kapitál:</a:t>
            </a:r>
            <a:r>
              <a:rPr lang="cs-CZ" dirty="0"/>
              <a:t> 3 100 000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Poskytované služby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Dodávání </a:t>
            </a:r>
            <a:r>
              <a:rPr lang="cs-CZ" dirty="0"/>
              <a:t>gastronomických spotřebičů a příslušenství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Repase, servis a </a:t>
            </a:r>
            <a:r>
              <a:rPr lang="cs-CZ" dirty="0" err="1"/>
              <a:t>gastro</a:t>
            </a:r>
            <a:r>
              <a:rPr lang="cs-CZ" dirty="0"/>
              <a:t> bazar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Vytváření projektů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7864" r="3529" b="9518"/>
          <a:stretch/>
        </p:blipFill>
        <p:spPr>
          <a:xfrm>
            <a:off x="8144300" y="179493"/>
            <a:ext cx="2777699" cy="155786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26" name="Picture 2" descr="PÅedvÃ¡dÄcÃ­ mÃ­stnost v ChotÄboÅ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954" y="2472267"/>
            <a:ext cx="4612868" cy="267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16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cs-CZ" dirty="0" smtClean="0"/>
              <a:t>Metoda sběru a </a:t>
            </a:r>
            <a:r>
              <a:rPr lang="cs-CZ" dirty="0"/>
              <a:t>z</a:t>
            </a:r>
            <a:r>
              <a:rPr lang="cs-CZ" dirty="0" smtClean="0"/>
              <a:t>pracování dat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/>
              <a:t>Analýza zásob společnosti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/>
              <a:t>Metoda ABC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/>
              <a:t>Model EOQ (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)</a:t>
            </a:r>
          </a:p>
          <a:p>
            <a:pPr marL="457200" indent="-457200">
              <a:buFont typeface="+mj-lt"/>
              <a:buAutoNum type="alphaUcPeriod"/>
            </a:pPr>
            <a:r>
              <a:rPr lang="cs-CZ" dirty="0" smtClean="0"/>
              <a:t>Stochastický model s proměnlivou poptávkou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379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2747" y="573356"/>
            <a:ext cx="10058400" cy="1186597"/>
          </a:xfrm>
        </p:spPr>
        <p:txBody>
          <a:bodyPr>
            <a:normAutofit/>
          </a:bodyPr>
          <a:lstStyle/>
          <a:p>
            <a:r>
              <a:rPr lang="cs-CZ" dirty="0" smtClean="0"/>
              <a:t>Analýza </a:t>
            </a:r>
            <a:r>
              <a:rPr lang="cs-CZ" dirty="0"/>
              <a:t>zásob </a:t>
            </a:r>
            <a:r>
              <a:rPr lang="cs-CZ" dirty="0" smtClean="0"/>
              <a:t>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5080" y="1370486"/>
            <a:ext cx="5227320" cy="177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2300" b="1" dirty="0" smtClean="0"/>
              <a:t>Pohyb </a:t>
            </a:r>
            <a:r>
              <a:rPr lang="cs-CZ" sz="2300" b="1" dirty="0"/>
              <a:t>zásob ve </a:t>
            </a:r>
            <a:r>
              <a:rPr lang="cs-CZ" sz="2300" b="1" dirty="0" smtClean="0"/>
              <a:t>firmě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396314296"/>
              </p:ext>
            </p:extLst>
          </p:nvPr>
        </p:nvGraphicFramePr>
        <p:xfrm>
          <a:off x="5729923" y="2168919"/>
          <a:ext cx="6550977" cy="4346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04800" y="2394433"/>
            <a:ext cx="58216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Parametry stávajícího systému skladování</a:t>
            </a:r>
          </a:p>
          <a:p>
            <a:r>
              <a:rPr lang="cs-CZ" sz="2300" dirty="0" smtClean="0"/>
              <a:t>Skladované množství= </a:t>
            </a:r>
            <a:r>
              <a:rPr lang="cs-CZ" sz="2300" u="sng" dirty="0" smtClean="0"/>
              <a:t>33 751 kusů</a:t>
            </a:r>
            <a:endParaRPr lang="cs-CZ" sz="2300" u="sng" dirty="0" smtClean="0"/>
          </a:p>
          <a:p>
            <a:r>
              <a:rPr lang="cs-CZ" sz="2300" dirty="0"/>
              <a:t>Náklady na </a:t>
            </a:r>
            <a:r>
              <a:rPr lang="cs-CZ" sz="2300" dirty="0" smtClean="0"/>
              <a:t>skladování= </a:t>
            </a:r>
            <a:r>
              <a:rPr lang="cs-CZ" sz="2300" u="sng" dirty="0" smtClean="0"/>
              <a:t>24.6 Kč</a:t>
            </a:r>
            <a:endParaRPr lang="cs-CZ" sz="2300" u="sng" dirty="0" smtClean="0"/>
          </a:p>
          <a:p>
            <a:r>
              <a:rPr lang="cs-CZ" sz="2300" dirty="0"/>
              <a:t>Náklady na </a:t>
            </a:r>
            <a:r>
              <a:rPr lang="cs-CZ" sz="2300" dirty="0" smtClean="0"/>
              <a:t>vyřízení objednávky=  </a:t>
            </a:r>
            <a:r>
              <a:rPr lang="cs-CZ" sz="2300" u="sng" dirty="0" smtClean="0"/>
              <a:t>1.2 Kč</a:t>
            </a:r>
          </a:p>
        </p:txBody>
      </p:sp>
    </p:spTree>
    <p:extLst>
      <p:ext uri="{BB962C8B-B14F-4D97-AF65-F5344CB8AC3E}">
        <p14:creationId xmlns:p14="http://schemas.microsoft.com/office/powerpoint/2010/main" val="25102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ABC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837569"/>
              </p:ext>
            </p:extLst>
          </p:nvPr>
        </p:nvGraphicFramePr>
        <p:xfrm>
          <a:off x="863599" y="2057401"/>
          <a:ext cx="10786535" cy="4055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4934"/>
                <a:gridCol w="3106495"/>
                <a:gridCol w="3188472"/>
                <a:gridCol w="2696634"/>
              </a:tblGrid>
              <a:tr h="811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Kategorie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Počet </a:t>
                      </a:r>
                      <a:r>
                        <a:rPr lang="cs-CZ" sz="2500" dirty="0" smtClean="0">
                          <a:solidFill>
                            <a:schemeClr val="tx1"/>
                          </a:solidFill>
                          <a:effectLst/>
                        </a:rPr>
                        <a:t>položek</a:t>
                      </a:r>
                      <a:r>
                        <a:rPr lang="cs-CZ" sz="25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5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(kusy)</a:t>
                      </a:r>
                      <a:endParaRPr lang="cs-CZ" sz="25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% podíl na výši tržeb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Roční obrat (Kč)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11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solidFill>
                            <a:schemeClr val="tx1"/>
                          </a:solidFill>
                          <a:effectLst/>
                        </a:rPr>
                        <a:t>80,66</a:t>
                      </a:r>
                      <a:endParaRPr lang="cs-CZ" sz="2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solidFill>
                            <a:schemeClr val="tx1"/>
                          </a:solidFill>
                          <a:effectLst/>
                        </a:rPr>
                        <a:t>3 448 842</a:t>
                      </a:r>
                      <a:endParaRPr lang="cs-CZ" sz="2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11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solidFill>
                            <a:schemeClr val="tx1"/>
                          </a:solidFill>
                          <a:effectLst/>
                        </a:rPr>
                        <a:t>18,9</a:t>
                      </a:r>
                      <a:endParaRPr lang="cs-CZ" sz="2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solidFill>
                            <a:schemeClr val="tx1"/>
                          </a:solidFill>
                          <a:effectLst/>
                        </a:rPr>
                        <a:t>634 362</a:t>
                      </a:r>
                      <a:endParaRPr lang="cs-CZ" sz="2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11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2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4,03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192 356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811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2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solidFill>
                            <a:schemeClr val="tx1"/>
                          </a:solidFill>
                          <a:effectLst/>
                        </a:rPr>
                        <a:t>4 275 560</a:t>
                      </a:r>
                      <a:endParaRPr lang="cs-CZ" sz="2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7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880" y="0"/>
            <a:ext cx="10058400" cy="1450757"/>
          </a:xfrm>
        </p:spPr>
        <p:txBody>
          <a:bodyPr/>
          <a:lstStyle/>
          <a:p>
            <a:r>
              <a:rPr lang="cs-CZ" dirty="0" smtClean="0"/>
              <a:t>Model EOQ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39392"/>
              </p:ext>
            </p:extLst>
          </p:nvPr>
        </p:nvGraphicFramePr>
        <p:xfrm>
          <a:off x="736599" y="1841495"/>
          <a:ext cx="11082867" cy="4288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8575"/>
                <a:gridCol w="2121430"/>
                <a:gridCol w="1594287"/>
                <a:gridCol w="1759850"/>
                <a:gridCol w="1038866"/>
                <a:gridCol w="1379859"/>
              </a:tblGrid>
              <a:tr h="252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Zboží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cs-CZ" sz="15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*  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(kusů)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cs-CZ" sz="1500" baseline="300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dnech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(dny)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V*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(objednávky)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*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(kusů)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5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(Kč)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F-8400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129,8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Topmatic universal special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102,78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S6200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106,38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F-420e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118,62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RETIGO active cleaner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133,2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Tablety čistící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87,3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univerzál 29kg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B100 N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92,7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TOPRINSE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72,9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Tablety pro oplach a leštění 150 ks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58,5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F-865 Plus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55,3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F-6800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53,7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univerzál 17kg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97,8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lesk 15kg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62,9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APEX RINSE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64,86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451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5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tx1"/>
                          </a:solidFill>
                          <a:effectLst/>
                        </a:rPr>
                        <a:t>1259,5</a:t>
                      </a:r>
                      <a:endParaRPr lang="cs-CZ" sz="15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67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Stochastický model s proměnlivou poptávkou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069909"/>
              </p:ext>
            </p:extLst>
          </p:nvPr>
        </p:nvGraphicFramePr>
        <p:xfrm>
          <a:off x="609601" y="1899920"/>
          <a:ext cx="11006666" cy="4196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4132"/>
                <a:gridCol w="1524000"/>
                <a:gridCol w="1354667"/>
                <a:gridCol w="1320800"/>
                <a:gridCol w="1463103"/>
                <a:gridCol w="1169694"/>
                <a:gridCol w="1160270"/>
              </a:tblGrid>
              <a:tr h="3493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Materiál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cs-CZ" sz="15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2019*1,5r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(kusů)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cs-CZ" sz="15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*dny2019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(dnů)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r>
                        <a:rPr lang="cs-CZ" sz="15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1,5*2019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(kusů)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cs-CZ" sz="15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1,5*2019 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(kusů)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5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1,5*2019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(Kč)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dirty="0" err="1" smtClean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cs-CZ" sz="15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cs-CZ" sz="15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500" baseline="0" dirty="0" smtClean="0">
                          <a:solidFill>
                            <a:schemeClr val="tx1"/>
                          </a:solidFill>
                          <a:effectLst/>
                        </a:rPr>
                        <a:t>(kusů)</a:t>
                      </a:r>
                      <a:endParaRPr lang="cs-CZ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F-8400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314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 err="1">
                          <a:solidFill>
                            <a:schemeClr val="tx1"/>
                          </a:solidFill>
                          <a:effectLst/>
                        </a:rPr>
                        <a:t>Topmatic</a:t>
                      </a: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 universal </a:t>
                      </a:r>
                      <a:r>
                        <a:rPr lang="cs-CZ" sz="1500" dirty="0" err="1">
                          <a:solidFill>
                            <a:schemeClr val="tx1"/>
                          </a:solidFill>
                          <a:effectLst/>
                        </a:rPr>
                        <a:t>special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186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S6200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204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F-420e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264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RETIGO active cleaner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335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141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Tablety čistící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135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univerzál 29kg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B100 N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155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TOPRINSE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26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Tablety pro oplach a leštění 150 ks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F-865 Plus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F-6800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univerzál 17kg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174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Orkán PROFI lesk 15kg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51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APEX RINSE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9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800</TotalTime>
  <Words>843</Words>
  <Application>Microsoft Office PowerPoint</Application>
  <PresentationFormat>Širokoúhlá obrazovka</PresentationFormat>
  <Paragraphs>479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Trebuchet MS</vt:lpstr>
      <vt:lpstr>Wingdings</vt:lpstr>
      <vt:lpstr>Retrospektiva</vt:lpstr>
      <vt:lpstr>Optimalizace logistických procesů ve firmě                  Tes, spol. s r.o. Chotěboř</vt:lpstr>
      <vt:lpstr>Motivace a zdůvodnění výběru řešeného tématu</vt:lpstr>
      <vt:lpstr>Cíl práce</vt:lpstr>
      <vt:lpstr>TeS, spol. s r.o. Chotěboř</vt:lpstr>
      <vt:lpstr>Metodika práce</vt:lpstr>
      <vt:lpstr>Analýza zásob společnosti</vt:lpstr>
      <vt:lpstr>Analýza ABC</vt:lpstr>
      <vt:lpstr>Model EOQ</vt:lpstr>
      <vt:lpstr>Stochastický model s proměnlivou poptávkou</vt:lpstr>
      <vt:lpstr>Shrnutí - porovnaní celkových nákladů na řízení zásob</vt:lpstr>
      <vt:lpstr> Shrnutí -porovnání vázaného kapitálu </vt:lpstr>
      <vt:lpstr>Navrhnutá opatření</vt:lpstr>
      <vt:lpstr>Děkuji za pozornost</vt:lpstr>
      <vt:lpstr>Otázky oponenta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</dc:creator>
  <cp:lastModifiedBy>Kaja</cp:lastModifiedBy>
  <cp:revision>37</cp:revision>
  <dcterms:created xsi:type="dcterms:W3CDTF">2019-06-12T08:29:12Z</dcterms:created>
  <dcterms:modified xsi:type="dcterms:W3CDTF">2019-06-12T21:50:00Z</dcterms:modified>
</cp:coreProperties>
</file>