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59" r:id="rId6"/>
    <p:sldId id="269" r:id="rId7"/>
    <p:sldId id="271" r:id="rId8"/>
    <p:sldId id="260" r:id="rId9"/>
    <p:sldId id="267" r:id="rId10"/>
    <p:sldId id="268" r:id="rId11"/>
    <p:sldId id="261" r:id="rId12"/>
    <p:sldId id="263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9A8A-8BFC-4836-AFBA-15A46F9B254E}" type="datetimeFigureOut">
              <a:rPr lang="cs-CZ" smtClean="0"/>
              <a:t>11.06.2019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9C903-3CAF-41C4-A0D1-99B34E1E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57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CFD8-3B15-42A7-826C-7C9005644603}" type="datetime1">
              <a:rPr lang="cs-CZ" smtClean="0"/>
              <a:t>11.06.2019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AC9F-12AA-4771-B8FD-589F14C506EF}" type="datetime1">
              <a:rPr lang="cs-CZ" smtClean="0"/>
              <a:t>11.06.2019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58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A0B-3FDE-4D1F-86BC-0DC92483BE78}" type="datetime1">
              <a:rPr lang="cs-CZ" smtClean="0"/>
              <a:t>11.06.2019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FCB8-5BFA-474E-842D-745C72F30C37}" type="datetime1">
              <a:rPr lang="cs-CZ" smtClean="0"/>
              <a:t>11.06.2019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8925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3510-E304-45A9-A8CF-1973348FB8EC}" type="datetime1">
              <a:rPr lang="cs-CZ" smtClean="0"/>
              <a:t>11.06.2019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2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F33-A30C-420C-8DB0-DF837145A6FF}" type="datetime1">
              <a:rPr lang="cs-CZ" smtClean="0"/>
              <a:t>11.06.2019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17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C3BC-6E8B-47B7-AB12-5DB7E27775D7}" type="datetime1">
              <a:rPr lang="cs-CZ" smtClean="0"/>
              <a:t>11.06.2019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6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A96B-DCBE-4DDB-A56D-2AF38B9E3614}" type="datetime1">
              <a:rPr lang="cs-CZ" smtClean="0"/>
              <a:t>11.06.2019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21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57F7-A0DC-4A7A-821B-E8D27161879F}" type="datetime1">
              <a:rPr lang="cs-CZ" smtClean="0"/>
              <a:t>11.06.2019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6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4F0B94-A5B9-4096-9C8C-0260AD8B7B18}" type="datetime1">
              <a:rPr lang="cs-CZ" smtClean="0"/>
              <a:t>11.06.2019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98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2D-F61E-4F4C-900A-BE0FAFCA5330}" type="datetime1">
              <a:rPr lang="cs-CZ" smtClean="0"/>
              <a:t>11.06.2019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53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BEFCB8-5BFA-474E-842D-745C72F30C37}" type="datetime1">
              <a:rPr lang="cs-CZ" smtClean="0"/>
              <a:t>11.06.2019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114F38-C9B0-4B06-A6DF-CE3F24ABD48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1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F5758-26AB-40C9-BAE7-FFE403BD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99278"/>
            <a:ext cx="10058400" cy="2265493"/>
          </a:xfrm>
        </p:spPr>
        <p:txBody>
          <a:bodyPr>
            <a:noAutofit/>
          </a:bodyPr>
          <a:lstStyle/>
          <a:p>
            <a:r>
              <a:rPr lang="cs-CZ" sz="5800" dirty="0"/>
              <a:t>Implementace logistických nástrojů pro zkrácení doby dodání výrobku ve vybraném podniku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F1CE68-7019-4BF5-8AD0-BC17D3A57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643428"/>
          </a:xfrm>
        </p:spPr>
        <p:txBody>
          <a:bodyPr/>
          <a:lstStyle/>
          <a:p>
            <a:r>
              <a:rPr lang="cs-CZ" b="1" cap="none" dirty="0"/>
              <a:t>Autor diplomové práce:		</a:t>
            </a:r>
            <a:r>
              <a:rPr lang="cs-CZ" cap="none" dirty="0"/>
              <a:t>Bc. Ondřej Neužil</a:t>
            </a:r>
          </a:p>
          <a:p>
            <a:r>
              <a:rPr lang="cs-CZ" b="1" cap="none" dirty="0"/>
              <a:t>Vedoucí diplomové práce:	</a:t>
            </a:r>
            <a:r>
              <a:rPr lang="cs-CZ" cap="none" dirty="0"/>
              <a:t>doc. Ing. Ján </a:t>
            </a:r>
            <a:r>
              <a:rPr lang="cs-CZ" cap="none" dirty="0" err="1"/>
              <a:t>Ližbetin</a:t>
            </a:r>
            <a:r>
              <a:rPr lang="cs-CZ" cap="none" dirty="0"/>
              <a:t>, PhD.</a:t>
            </a:r>
          </a:p>
          <a:p>
            <a:r>
              <a:rPr lang="cs-CZ" cap="none" dirty="0"/>
              <a:t>Oponent práce: 			Ing. Eva </a:t>
            </a:r>
            <a:r>
              <a:rPr lang="cs-CZ" cap="none" dirty="0" err="1"/>
              <a:t>Brumerčíková</a:t>
            </a:r>
            <a:r>
              <a:rPr lang="cs-CZ" cap="none" dirty="0"/>
              <a:t>, PhD.</a:t>
            </a:r>
          </a:p>
          <a:p>
            <a:endParaRPr lang="cs-CZ" dirty="0"/>
          </a:p>
        </p:txBody>
      </p:sp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51E94DAF-B0D8-4DA9-91D3-033FFD1A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FBA89A2-2E45-4A57-9285-4F1D0F24A4E9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252EAA-C6CD-42E3-8F4B-C5D3C73D537B}"/>
              </a:ext>
            </a:extLst>
          </p:cNvPr>
          <p:cNvSpPr txBox="1"/>
          <p:nvPr/>
        </p:nvSpPr>
        <p:spPr>
          <a:xfrm>
            <a:off x="1097280" y="151416"/>
            <a:ext cx="7974164" cy="9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cs-CZ" sz="2400" spc="200" dirty="0">
                <a:solidFill>
                  <a:schemeClr val="tx2"/>
                </a:solidFill>
                <a:latin typeface="+mj-lt"/>
              </a:rPr>
              <a:t>Vysoká škola technická a ekonomická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cs-CZ" sz="2400" spc="200" dirty="0">
                <a:solidFill>
                  <a:schemeClr val="tx2"/>
                </a:solidFill>
                <a:latin typeface="+mj-lt"/>
              </a:rPr>
              <a:t>Ústav </a:t>
            </a:r>
            <a:r>
              <a:rPr lang="cs-CZ" sz="2400" spc="200" dirty="0" err="1">
                <a:solidFill>
                  <a:schemeClr val="tx2"/>
                </a:solidFill>
                <a:latin typeface="+mj-lt"/>
              </a:rPr>
              <a:t>technicko-technologický</a:t>
            </a:r>
            <a:endParaRPr lang="cs-CZ" sz="2400" spc="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29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EBF47-C8CC-43DE-B7D0-FDC786F2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procesních změn - LCC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AC945B2F-4A08-4F53-A8D3-5CD7CB48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83746E-D4CF-4EF2-8E48-4DB4705541AB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A8882C17-4A00-4EE5-853C-D671F4C8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Specializované pracoviště na </a:t>
            </a:r>
            <a:r>
              <a:rPr lang="cs-CZ" dirty="0" err="1"/>
              <a:t>stř</a:t>
            </a:r>
            <a:r>
              <a:rPr lang="cs-CZ" dirty="0"/>
              <a:t>. balírna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Balení vybraných produktů s častou obrátkou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Nepřetržitá zásoba polotovarů na pracovišti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31CBCB9-C867-47BF-9ED0-530AC7857F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58840" y="2301240"/>
            <a:ext cx="62331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EBF47-C8CC-43DE-B7D0-FDC786F2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stavu po implementaci procesů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AC945B2F-4A08-4F53-A8D3-5CD7CB48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83746E-D4CF-4EF2-8E48-4DB4705541AB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0FDB5BA-B85C-4113-9547-4ADDE24431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7026" y="1846263"/>
            <a:ext cx="823827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F636F-8FCB-4155-AAA8-9FBB3EE3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Kalkulace po změně procesů – </a:t>
            </a:r>
            <a:r>
              <a:rPr lang="cs-CZ" dirty="0" err="1"/>
              <a:t>desk</a:t>
            </a:r>
            <a:r>
              <a:rPr lang="cs-CZ" dirty="0"/>
              <a:t> set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5C566B97-FB2F-443D-9D65-0C03B01A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CF894A-16E1-4665-A417-E351B98F15D6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22CBBAA6-1EB2-431C-8D33-9DFC1FE3F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73439"/>
              </p:ext>
            </p:extLst>
          </p:nvPr>
        </p:nvGraphicFramePr>
        <p:xfrm>
          <a:off x="1097280" y="1737360"/>
          <a:ext cx="10058400" cy="4219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559">
                  <a:extLst>
                    <a:ext uri="{9D8B030D-6E8A-4147-A177-3AD203B41FA5}">
                      <a16:colId xmlns:a16="http://schemas.microsoft.com/office/drawing/2014/main" val="1336836763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2892623390"/>
                    </a:ext>
                  </a:extLst>
                </a:gridCol>
                <a:gridCol w="1225118">
                  <a:extLst>
                    <a:ext uri="{9D8B030D-6E8A-4147-A177-3AD203B41FA5}">
                      <a16:colId xmlns:a16="http://schemas.microsoft.com/office/drawing/2014/main" val="37880219"/>
                    </a:ext>
                  </a:extLst>
                </a:gridCol>
                <a:gridCol w="1518082">
                  <a:extLst>
                    <a:ext uri="{9D8B030D-6E8A-4147-A177-3AD203B41FA5}">
                      <a16:colId xmlns:a16="http://schemas.microsoft.com/office/drawing/2014/main" val="1043495449"/>
                    </a:ext>
                  </a:extLst>
                </a:gridCol>
                <a:gridCol w="1307968">
                  <a:extLst>
                    <a:ext uri="{9D8B030D-6E8A-4147-A177-3AD203B41FA5}">
                      <a16:colId xmlns:a16="http://schemas.microsoft.com/office/drawing/2014/main" val="59588319"/>
                    </a:ext>
                  </a:extLst>
                </a:gridCol>
                <a:gridCol w="1400434">
                  <a:extLst>
                    <a:ext uri="{9D8B030D-6E8A-4147-A177-3AD203B41FA5}">
                      <a16:colId xmlns:a16="http://schemas.microsoft.com/office/drawing/2014/main" val="2668334920"/>
                    </a:ext>
                  </a:extLst>
                </a:gridCol>
                <a:gridCol w="1398408">
                  <a:extLst>
                    <a:ext uri="{9D8B030D-6E8A-4147-A177-3AD203B41FA5}">
                      <a16:colId xmlns:a16="http://schemas.microsoft.com/office/drawing/2014/main" val="34116940"/>
                    </a:ext>
                  </a:extLst>
                </a:gridCol>
              </a:tblGrid>
              <a:tr h="675837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Množství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Současný stav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Stav po implementaci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Rozdíl 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420447"/>
                  </a:ext>
                </a:extLst>
              </a:tr>
              <a:tr h="7565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Kč/ks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Kč/rok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Kč/ks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Kč/rok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Kč/rok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497631"/>
                  </a:ext>
                </a:extLst>
              </a:tr>
              <a:tr h="7596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Papírové pouzdro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38 610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98,71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3 811 193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96,49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3 725 478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-85 715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905137"/>
                  </a:ext>
                </a:extLst>
              </a:tr>
              <a:tr h="6758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Pl</a:t>
                      </a:r>
                      <a:r>
                        <a:rPr lang="cs-CZ" sz="2000" dirty="0">
                          <a:effectLst/>
                        </a:rPr>
                        <a:t>. </a:t>
                      </a:r>
                      <a:r>
                        <a:rPr lang="cs-CZ" sz="2000" dirty="0" err="1">
                          <a:effectLst/>
                        </a:rPr>
                        <a:t>clamshell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12 410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94,46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1 172 248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85,22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1 057 580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-114 668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957958"/>
                  </a:ext>
                </a:extLst>
              </a:tr>
              <a:tr h="6758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Desk</a:t>
                      </a:r>
                      <a:r>
                        <a:rPr lang="cs-CZ" sz="2000" dirty="0">
                          <a:effectLst/>
                        </a:rPr>
                        <a:t> set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8 857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158,55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1 404 277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169,09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1 497 630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+93 353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13009"/>
                  </a:ext>
                </a:extLst>
              </a:tr>
              <a:tr h="6758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Celkové náklady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effectLst/>
                        </a:rPr>
                        <a:t>59 877</a:t>
                      </a:r>
                      <a:endParaRPr lang="cs-CZ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 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6 387 718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 </a:t>
                      </a:r>
                      <a:endParaRPr lang="cs-CZ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6 280 688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-107 030 </a:t>
                      </a:r>
                      <a:endParaRPr lang="cs-CZ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04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6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095F7-CBAE-4F1D-BD4E-DA1FE124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výsledků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00FA5-6E2C-4C20-922B-E709FCE6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Procesní změny navrženy k implementaci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Cíl splněn -&gt; došlo ke zkrácení doby dodání u vybraných výrobků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Dílčí cíl splněn -&gt; při současném obratu výrobkové skupiny dojde k úspoře nákladů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3940276A-4903-49AA-B7B8-87398FB04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C300C4C-A849-4F69-8454-D39BECE663E4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</p:spTree>
    <p:extLst>
      <p:ext uri="{BB962C8B-B14F-4D97-AF65-F5344CB8AC3E}">
        <p14:creationId xmlns:p14="http://schemas.microsoft.com/office/powerpoint/2010/main" val="17416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44E75-884D-4A8F-BB78-72D66943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07761-50C0-43B4-ABC1-5D8A7AFB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sng" dirty="0"/>
              <a:t>Vedoucí práce: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Bude Váš návrh aplikován v praxi?</a:t>
            </a:r>
          </a:p>
          <a:p>
            <a:r>
              <a:rPr lang="cs-CZ" sz="2400" u="sng" dirty="0"/>
              <a:t>Oponent: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Mohl byste, prosím, uvést, jak jste zkrátil čas trvání jednotlivých operací z 20 dní na 24 hodin?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názvu práce máte „implementace logistických nástrojů na </a:t>
            </a:r>
            <a:r>
              <a:rPr lang="cs-CZ" dirty="0" err="1"/>
              <a:t>zkácení</a:t>
            </a:r>
            <a:r>
              <a:rPr lang="cs-CZ" dirty="0"/>
              <a:t> doby dodání výrobku“, v práci mi chybí distribuce, přeprava výrobku. Mohl byste prosím vysvětlit vliv </a:t>
            </a:r>
            <a:r>
              <a:rPr lang="cs-CZ" dirty="0" err="1"/>
              <a:t>logistikých</a:t>
            </a:r>
            <a:r>
              <a:rPr lang="cs-CZ" dirty="0"/>
              <a:t> technologií na materiálové a výrobní náklady?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B8B42CBB-41DE-40A5-ACDB-0382C9C4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1FB601D-4CA0-4DFF-884C-87552369738B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</p:spTree>
    <p:extLst>
      <p:ext uri="{BB962C8B-B14F-4D97-AF65-F5344CB8AC3E}">
        <p14:creationId xmlns:p14="http://schemas.microsoft.com/office/powerpoint/2010/main" val="2173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EE836-B61D-462E-A561-4395627B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5400" b="1" dirty="0"/>
          </a:p>
          <a:p>
            <a:pPr marL="0" indent="0" algn="ctr">
              <a:buNone/>
            </a:pPr>
            <a:r>
              <a:rPr lang="cs-CZ" sz="5400" b="1" dirty="0"/>
              <a:t> Děkuji za pozornost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F1E62293-E83E-4785-B36D-DFC52196B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926DDA3-7951-46A7-AF4A-5A199C602EB8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</p:spTree>
    <p:extLst>
      <p:ext uri="{BB962C8B-B14F-4D97-AF65-F5344CB8AC3E}">
        <p14:creationId xmlns:p14="http://schemas.microsoft.com/office/powerpoint/2010/main" val="42380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21C85-3F29-4FB9-BA84-2E434BD0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firmy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50EDD-5D8A-4EE5-926F-178A160C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Součást koncernu německé firmy se sídlem v </a:t>
            </a:r>
            <a:r>
              <a:rPr lang="cs-CZ" sz="2400" dirty="0" err="1"/>
              <a:t>Heroldsbergu</a:t>
            </a:r>
            <a:r>
              <a:rPr lang="cs-CZ" sz="2400" dirty="0"/>
              <a:t> (od r. 1855)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Přesun části výroby do ČR (1992)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Významný zaměstnavatel v regionu s cca 400 zaměstnanci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Dodávky hotových výrobků do DC v CZ, DE, FR, ES a 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9DBC6F-9224-4241-B0CD-5CA64E14B8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4324350"/>
            <a:ext cx="3699344" cy="199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klipart&#10;&#10;Popis byl vytvořen automaticky">
            <a:extLst>
              <a:ext uri="{FF2B5EF4-FFF2-40B4-BE49-F238E27FC236}">
                <a16:creationId xmlns:a16="http://schemas.microsoft.com/office/drawing/2014/main" id="{9F8856CC-69E8-48FE-AEC6-8CA29C9D8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0EDC05C-3C8D-41D3-BBB7-AF1E0C1E01A9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</p:spTree>
    <p:extLst>
      <p:ext uri="{BB962C8B-B14F-4D97-AF65-F5344CB8AC3E}">
        <p14:creationId xmlns:p14="http://schemas.microsoft.com/office/powerpoint/2010/main" val="17142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052E8-BCE3-4C13-8374-E57F8DE9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a důvody řešení dané problematiky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4BC5E-2094-4B99-B24E-DD1B28CE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Aktuální působení ve firmě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Účast na projektu v rámci profesního růstu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Znalost problematiky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Efektivnější procesy v logistickém řetězci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B25809C5-972A-4A68-BCC4-4D65C9608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BC1B088-ECBA-4AA6-95BF-E2A7A467F34C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</p:spTree>
    <p:extLst>
      <p:ext uri="{BB962C8B-B14F-4D97-AF65-F5344CB8AC3E}">
        <p14:creationId xmlns:p14="http://schemas.microsoft.com/office/powerpoint/2010/main" val="2225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689E6-4D3A-4BC0-9EFD-F4FE51F2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BE34F-8500-4E24-8F6E-E29C10EC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„Cílem práce je navrhnout a implementovat do podniku logistické nástroje, které by umožnily zkrátit dobu dodání výrobku ke koncovému zákazníkovi. Součástí práce bude technickoekonomické zhodnocení přínosů.“</a:t>
            </a:r>
          </a:p>
          <a:p>
            <a:endParaRPr lang="cs-CZ" sz="2400" dirty="0"/>
          </a:p>
          <a:p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Zkrácení doby dodání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Úspory nákladů spojené s dodání výrobku do DC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Vyhodnocení výhodnosti stávajících procesů (navržení změn v procesech)</a:t>
            </a:r>
          </a:p>
          <a:p>
            <a:endParaRPr lang="cs-CZ" dirty="0"/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7C2927AC-9CB5-44C3-80F5-5BAA92DB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26F47A-C1F4-4C6E-91BB-99712A590646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3CFF9714-82DD-4822-9EFF-6E2368358949}"/>
              </a:ext>
            </a:extLst>
          </p:cNvPr>
          <p:cNvSpPr/>
          <p:nvPr/>
        </p:nvSpPr>
        <p:spPr>
          <a:xfrm>
            <a:off x="5069205" y="2971800"/>
            <a:ext cx="1057275" cy="730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3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46633-7CF0-4293-9C1C-00AEB119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41253D-42C8-422E-8FBF-D4320B1E5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Popis a analýza současného stavu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Popis a analýza navržených změn v procesech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Kalkulace stávajících a nově navržených procesů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Jejich komparace a vyhodnocení </a:t>
            </a: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2BB56264-26CE-4761-806A-B5211E23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BBA505B-389E-4C69-9BB2-4168F0505CDB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</p:spTree>
    <p:extLst>
      <p:ext uri="{BB962C8B-B14F-4D97-AF65-F5344CB8AC3E}">
        <p14:creationId xmlns:p14="http://schemas.microsoft.com/office/powerpoint/2010/main" val="3781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EBF47-C8CC-43DE-B7D0-FDC786F2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Logistický cyklus výrobku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AC945B2F-4A08-4F53-A8D3-5CD7CB48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83746E-D4CF-4EF2-8E48-4DB4705541AB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1474B90-5ADA-4539-9D0B-104CD1220B2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4205" y="2264785"/>
            <a:ext cx="59245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63E67-C7C8-4683-AF8D-B7CC7865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výrobků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D7128-5015-41B6-8091-2618FECFC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- Papírové pouzdro                                   - Plastové pouzdro                                     - </a:t>
            </a:r>
            <a:r>
              <a:rPr lang="cs-CZ" dirty="0" err="1"/>
              <a:t>Desk</a:t>
            </a:r>
            <a:r>
              <a:rPr lang="cs-CZ" dirty="0"/>
              <a:t> set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DF23558A-288D-4EE5-9517-D77EA9AF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BFF426-2538-4314-B71C-8B2DC7217501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A5F301-1CAA-4486-86F4-9A75C8B61B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3499" y="2347449"/>
            <a:ext cx="1866900" cy="2471420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2CA0251-9CD3-43FD-BAA9-22B6E4E7CC5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11575" y="2551628"/>
            <a:ext cx="2629809" cy="22672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17791ED-79DD-4862-B2F1-A9F1BDCAF35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96836" y="2243309"/>
            <a:ext cx="2075815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41896-CEB5-4CB6-9168-22182EF9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současného stavu</a:t>
            </a:r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AE5B6000-C74D-47B6-8035-3B258ED73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94635F-9F1F-4570-A121-4E05B3D43090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0E3E36-A3E2-4DA3-9B78-F10FFCA3C4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3147" y="1846263"/>
            <a:ext cx="83060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EBF47-C8CC-43DE-B7D0-FDC786F2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procesních změn –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52BCA-EF37-4F1D-9647-C04C8522E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Demand</a:t>
            </a:r>
            <a:r>
              <a:rPr lang="cs-CZ" dirty="0"/>
              <a:t>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Replenishment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/>
              <a:t>lánování </a:t>
            </a:r>
            <a:r>
              <a:rPr lang="cs-CZ" dirty="0"/>
              <a:t>orientované na zákazníka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Stanovení režimu pojistných zásob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Velikost poj. zásob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Plánování doplňování poj. zásob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Doplňování zásob - KANBAN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AC945B2F-4A08-4F53-A8D3-5CD7CB48B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20" y="0"/>
            <a:ext cx="716280" cy="7162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83746E-D4CF-4EF2-8E48-4DB4705541AB}"/>
              </a:ext>
            </a:extLst>
          </p:cNvPr>
          <p:cNvSpPr txBox="1"/>
          <p:nvPr/>
        </p:nvSpPr>
        <p:spPr>
          <a:xfrm>
            <a:off x="9942195" y="9653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Bc. Ondřej Neužil</a:t>
            </a:r>
          </a:p>
          <a:p>
            <a:r>
              <a:rPr lang="cs-CZ" sz="1400" dirty="0"/>
              <a:t>Učo: 5121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38E180-81A1-41E1-8A02-4A6D4AC56A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90" y="1845734"/>
            <a:ext cx="7123810" cy="40233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756E97-2469-4686-A436-4563521DB4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51510" y="3857414"/>
            <a:ext cx="391668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Vlastní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762318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695</TotalTime>
  <Words>532</Words>
  <Application>Microsoft Office PowerPoint</Application>
  <PresentationFormat>Širokoúhlá obrazovka</PresentationFormat>
  <Paragraphs>146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Retrospektiva</vt:lpstr>
      <vt:lpstr>Implementace logistických nástrojů pro zkrácení doby dodání výrobku ve vybraném podniku</vt:lpstr>
      <vt:lpstr>Představení firmy</vt:lpstr>
      <vt:lpstr>Motivace a důvody řešení dané problematiky</vt:lpstr>
      <vt:lpstr>Cíl práce</vt:lpstr>
      <vt:lpstr>Metodika práce</vt:lpstr>
      <vt:lpstr>Logistický cyklus výrobku</vt:lpstr>
      <vt:lpstr>Představení výrobků</vt:lpstr>
      <vt:lpstr>Analýza současného stavu</vt:lpstr>
      <vt:lpstr>Návrh procesních změn – Plánování</vt:lpstr>
      <vt:lpstr>Návrh procesních změn - LCC</vt:lpstr>
      <vt:lpstr>Analýza stavu po implementaci procesů</vt:lpstr>
      <vt:lpstr>Kalkulace po změně procesů – desk set</vt:lpstr>
      <vt:lpstr>Shrnutí výsledků</vt:lpstr>
      <vt:lpstr>Doplňující otázky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Implementace logistických nástrojů</dc:title>
  <dc:creator>Jan Honza</dc:creator>
  <cp:lastModifiedBy>Jan Honza</cp:lastModifiedBy>
  <cp:revision>35</cp:revision>
  <dcterms:created xsi:type="dcterms:W3CDTF">2019-06-10T11:18:27Z</dcterms:created>
  <dcterms:modified xsi:type="dcterms:W3CDTF">2019-06-11T18:08:57Z</dcterms:modified>
</cp:coreProperties>
</file>