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4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2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93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81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8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10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0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1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EA4D-A65E-4862-A6D1-9F44FF480A95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FADB-310F-40A7-AAE7-697F3A7734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9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210" r="10985" b="9095"/>
          <a:stretch/>
        </p:blipFill>
        <p:spPr>
          <a:xfrm>
            <a:off x="3487918" y="223504"/>
            <a:ext cx="626980" cy="6311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28020" y="185140"/>
            <a:ext cx="506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3272" y="936985"/>
            <a:ext cx="31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Ústav </a:t>
            </a:r>
            <a:r>
              <a:rPr lang="cs-CZ" dirty="0" err="1" smtClean="0"/>
              <a:t>technicko</a:t>
            </a:r>
            <a:r>
              <a:rPr lang="cs-CZ" dirty="0" smtClean="0"/>
              <a:t> - technologický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3753" y="1719608"/>
            <a:ext cx="114165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Provozně-organizační zabezpečení motoristické sportovní události z hlediska režimu zvláštního užívání pozemní komunikace</a:t>
            </a:r>
            <a:endParaRPr lang="cs-CZ" sz="3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0096" y="5367224"/>
            <a:ext cx="71403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Autor diplomové práce:		Tomáš Němec, </a:t>
            </a:r>
            <a:r>
              <a:rPr lang="cs-CZ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BBus</a:t>
            </a:r>
            <a:r>
              <a:rPr lang="cs-CZ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Vedoucí diplomové práce:	doc. Ing. Rudolf Kampf, Ph.D.</a:t>
            </a:r>
          </a:p>
          <a:p>
            <a:r>
              <a:rPr lang="cs-CZ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Oponent diplomové práce:	Ing. Pavla Lejsková, Ph.D.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České Budějovice, červen 2019</a:t>
            </a:r>
            <a:endParaRPr lang="cs-CZ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55" y="620486"/>
            <a:ext cx="1790216" cy="88174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98492" y="540911"/>
            <a:ext cx="90964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Závěr</a:t>
            </a:r>
          </a:p>
          <a:p>
            <a:pPr algn="just"/>
            <a:endParaRPr lang="cs-CZ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Navržena objízdná trasa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Výstupy z diplomové práce využity k tvorbě manuálu</a:t>
            </a:r>
          </a:p>
          <a:p>
            <a:pPr algn="just"/>
            <a:endParaRPr lang="cs-CZ" sz="280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125027" y="2987897"/>
            <a:ext cx="59977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Děkuji za pozornost</a:t>
            </a: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8190" y="515155"/>
            <a:ext cx="1111067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Doplňkové otázky vedoucího diplomové práce</a:t>
            </a:r>
          </a:p>
          <a:p>
            <a:pPr algn="just"/>
            <a:endParaRPr lang="cs-CZ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doc. Ing. Rudolf Kampf, Ph.D.:</a:t>
            </a:r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„Budou Vaše návrhy realizované?“</a:t>
            </a:r>
          </a:p>
          <a:p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„Jaká další opatření (zvýšení bezpečnosti motoristické akce) lze realizovat?“</a:t>
            </a:r>
          </a:p>
          <a:p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„Jaký je průběh motoristických akcí (jejich příprava a realizace) v zahraničí?“</a:t>
            </a:r>
          </a:p>
          <a:p>
            <a:pPr marL="457200" indent="-457200" algn="just">
              <a:buFontTx/>
              <a:buChar char="-"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8190" y="515155"/>
            <a:ext cx="11110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Doplňkové otázky oponenta diplomové práce</a:t>
            </a:r>
          </a:p>
          <a:p>
            <a:pPr algn="just"/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Ing. Pavla Lejsková, Ph.D.:</a:t>
            </a:r>
          </a:p>
          <a:p>
            <a:pPr algn="just"/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V kalkulaci nákladů uvádíte kauci 30 000 Kč, kauce je vratná? Skutečné náklady se pak tedy liší</a:t>
            </a:r>
            <a:r>
              <a:rPr lang="cs-CZ" sz="2800" dirty="0" smtClean="0">
                <a:solidFill>
                  <a:srgbClr val="002060"/>
                </a:solidFill>
              </a:rPr>
              <a:t>?</a:t>
            </a:r>
          </a:p>
          <a:p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Pokud bylo vše realizováno dle návrhu, jaké byly skutečné náklady?</a:t>
            </a:r>
            <a:endParaRPr lang="cs-CZ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87775"/>
              </p:ext>
            </p:extLst>
          </p:nvPr>
        </p:nvGraphicFramePr>
        <p:xfrm>
          <a:off x="918190" y="4377561"/>
          <a:ext cx="10878858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774"/>
                <a:gridCol w="1084146"/>
                <a:gridCol w="2305318"/>
                <a:gridCol w="2060620"/>
              </a:tblGrid>
              <a:tr h="520039">
                <a:tc>
                  <a:txBody>
                    <a:bodyPr/>
                    <a:lstStyle/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smtClean="0">
                          <a:effectLst/>
                        </a:rPr>
                        <a:t>Název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Počet </a:t>
                      </a:r>
                      <a:endParaRPr lang="cs-CZ" sz="1200" dirty="0" smtClean="0">
                        <a:effectLst/>
                      </a:endParaRPr>
                    </a:p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</a:rPr>
                        <a:t>(</a:t>
                      </a:r>
                      <a:r>
                        <a:rPr lang="cs-CZ" sz="1200" dirty="0">
                          <a:effectLst/>
                        </a:rPr>
                        <a:t>ks)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590" lvl="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Jednotková </a:t>
                      </a:r>
                      <a:r>
                        <a:rPr lang="cs-CZ" sz="1200" dirty="0" smtClean="0">
                          <a:effectLst/>
                        </a:rPr>
                        <a:t>cena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</a:p>
                    <a:p>
                      <a:pPr marR="21590" lvl="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</a:rPr>
                        <a:t>s </a:t>
                      </a:r>
                      <a:r>
                        <a:rPr lang="cs-CZ" sz="1200" dirty="0">
                          <a:effectLst/>
                        </a:rPr>
                        <a:t>DPH (</a:t>
                      </a:r>
                      <a:r>
                        <a:rPr lang="cs-CZ" sz="1200" dirty="0" smtClean="0">
                          <a:effectLst/>
                        </a:rPr>
                        <a:t>vč. dopravy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Celková cena</a:t>
                      </a:r>
                    </a:p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s DPH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3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Cedule dopravního značení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20,-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220,-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Cedule dopravního značení velkoplošná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60,-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120,-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Sloupek + patka dopravní značky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14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30,-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420</a:t>
                      </a:r>
                      <a:r>
                        <a:rPr lang="cs-CZ" sz="1600" dirty="0">
                          <a:effectLst/>
                        </a:rPr>
                        <a:t>,-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252850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b="1" dirty="0" smtClean="0">
                          <a:effectLst/>
                        </a:rPr>
                        <a:t>760,-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252850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případě realizace navrhované další objízdné trasy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197 500 + 760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198 260,-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34671" y="1021976"/>
            <a:ext cx="84716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Obsah prezentace</a:t>
            </a:r>
          </a:p>
          <a:p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Cíl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Metodika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Teoretická část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Praktická část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Kalkulace nákladů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Návrh alternativních opatření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Závěr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099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4250" y="968756"/>
            <a:ext cx="107887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Cíl práce</a:t>
            </a:r>
          </a:p>
          <a:p>
            <a:pPr algn="just"/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Cílem práce je rozbor problematiky využití veřejných pozemních komunikací v režimu zvláštního užívání pro motoristické sportovní účely. 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4250" y="968756"/>
            <a:ext cx="107887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Metodika práce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Analýza odborných pramenů</a:t>
            </a:r>
          </a:p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literatura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vnitřní předpisy a směrnice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Rozhovor s hlavním pořadatelem sportovní akce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Sběr dat pozorováním a využití vlastních zkušeností  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4250" y="968756"/>
            <a:ext cx="107887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Teoretická část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Historie a vývoj pozemních komunikací v ČR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Dělení a charakteristika pozemních komunikací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Vlastnictví pozemních komunikací a silniční hospodářství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Bezpečnostní prvky pozemních komunikací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Vznik a vývoj automobilových závodů</a:t>
            </a:r>
          </a:p>
        </p:txBody>
      </p:sp>
    </p:spTree>
    <p:extLst>
      <p:ext uri="{BB962C8B-B14F-4D97-AF65-F5344CB8AC3E}">
        <p14:creationId xmlns:p14="http://schemas.microsoft.com/office/powerpoint/2010/main" val="1516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4250" y="822711"/>
            <a:ext cx="71439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Aplikační část</a:t>
            </a:r>
          </a:p>
          <a:p>
            <a:pPr algn="just"/>
            <a:endParaRPr lang="cs-CZ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Rychlostní zkouška při automobilové soutěži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Administrativní řízení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Omezení veřejných služeb vlivem uzavírky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Personální zabezpečení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Materiální zabezpečení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12" y="612206"/>
            <a:ext cx="1769519" cy="8886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39" y="121921"/>
            <a:ext cx="4217183" cy="663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73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62636" y="608556"/>
            <a:ext cx="40788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Aplikační část</a:t>
            </a:r>
          </a:p>
          <a:p>
            <a:pPr algn="just"/>
            <a:endParaRPr lang="cs-CZ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Proces získání povolení</a:t>
            </a: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15" y="608556"/>
            <a:ext cx="1769519" cy="8877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96" y="460887"/>
            <a:ext cx="3640319" cy="62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493" y="423466"/>
            <a:ext cx="812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Aplikační část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Kalkulace nákladů na zajištění úseku rychlostní zkoušky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92002"/>
              </p:ext>
            </p:extLst>
          </p:nvPr>
        </p:nvGraphicFramePr>
        <p:xfrm>
          <a:off x="1223493" y="1562239"/>
          <a:ext cx="10303099" cy="509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5379"/>
                <a:gridCol w="1213905"/>
                <a:gridCol w="1957589"/>
                <a:gridCol w="1996226"/>
              </a:tblGrid>
              <a:tr h="520039">
                <a:tc>
                  <a:txBody>
                    <a:bodyPr/>
                    <a:lstStyle/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Název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Počet </a:t>
                      </a:r>
                      <a:endParaRPr lang="cs-CZ" sz="1200" dirty="0" smtClean="0">
                        <a:effectLst/>
                      </a:endParaRPr>
                    </a:p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</a:rPr>
                        <a:t>(</a:t>
                      </a:r>
                      <a:r>
                        <a:rPr lang="cs-CZ" sz="1200" dirty="0">
                          <a:effectLst/>
                        </a:rPr>
                        <a:t>ks)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590" lvl="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Jednotková </a:t>
                      </a:r>
                      <a:r>
                        <a:rPr lang="cs-CZ" sz="1200" dirty="0" smtClean="0">
                          <a:effectLst/>
                        </a:rPr>
                        <a:t>cena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</a:p>
                    <a:p>
                      <a:pPr marR="21590" lvl="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</a:rPr>
                        <a:t>s </a:t>
                      </a:r>
                      <a:r>
                        <a:rPr lang="cs-CZ" sz="1200" dirty="0">
                          <a:effectLst/>
                        </a:rPr>
                        <a:t>DPH (</a:t>
                      </a:r>
                      <a:r>
                        <a:rPr lang="cs-CZ" sz="1200" dirty="0" smtClean="0">
                          <a:effectLst/>
                        </a:rPr>
                        <a:t>vč. dopravy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Celková cena</a:t>
                      </a:r>
                    </a:p>
                    <a:p>
                      <a:pPr marR="21590"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s DPH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3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Cedule dopravního značení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20,-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1 800,-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Cedule dopravního značení velkoplošná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60,-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>
                          <a:effectLst/>
                        </a:rPr>
                        <a:t>600,-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Sloupek + patka dopravní značky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40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>
                          <a:effectLst/>
                        </a:rPr>
                        <a:t>1 200,-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Mobilní kovová zábrana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150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50,-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7 500,-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Balík slámy hranatý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50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5 000,-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Balík slámy kulatý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150,-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1 800,-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 anchor="ctr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Betonové svodidlo CITY BLOK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225,-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900,-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Ohraničovací páska červeno-bílá 1000 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420,-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4 200,-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Cedule „Zakázaný prostor“ vč. sloupku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25,-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7 500,-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Osoba pořadatele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59 osob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17 700,-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Kauce SÚS na poškozené silnice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30 000,-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30 000,-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Autoklub Sport </a:t>
                      </a:r>
                      <a:r>
                        <a:rPr lang="cs-CZ" sz="1200" dirty="0" err="1">
                          <a:effectLst/>
                        </a:rPr>
                        <a:t>Rescue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110 000,-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110 000,-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Časoměřiči + vybavení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>
                          <a:effectLst/>
                        </a:rPr>
                        <a:t>4500,-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9 000,-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>
                          <a:effectLst/>
                        </a:rPr>
                        <a:t>Administrativní poplatky za žádosti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>
                          <a:effectLst/>
                        </a:rPr>
                        <a:t>100,-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300,-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  <a:tr h="30335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Celkem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150000"/>
                        </a:lnSpc>
                        <a:tabLst>
                          <a:tab pos="540385" algn="l"/>
                        </a:tabLst>
                      </a:pPr>
                      <a:r>
                        <a:rPr lang="cs-CZ" sz="1200" dirty="0">
                          <a:effectLst/>
                        </a:rPr>
                        <a:t>197 500,-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0" marB="0"/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9" y="620486"/>
            <a:ext cx="1760984" cy="8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100000">
              <a:schemeClr val="accent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619794"/>
            <a:ext cx="1755665" cy="88243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98492" y="412121"/>
            <a:ext cx="59977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Aplikační část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Návrh alternativní objízdné trasy</a:t>
            </a:r>
          </a:p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doplnění stávající objízdné trasy</a:t>
            </a:r>
          </a:p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rozdělení počtu vozidel na dva úseky</a:t>
            </a:r>
          </a:p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zlepšení propustnosti komunikace</a:t>
            </a:r>
          </a:p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zvýšení bezpečnosti provozu</a:t>
            </a:r>
          </a:p>
          <a:p>
            <a:pPr marL="457200" indent="-457200" algn="just">
              <a:buFontTx/>
              <a:buChar char="-"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01" y="2833353"/>
            <a:ext cx="6100050" cy="38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499</Words>
  <Application>Microsoft Office PowerPoint</Application>
  <PresentationFormat>Širokoúhlá obrazovka</PresentationFormat>
  <Paragraphs>175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Tahoma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Finanční správa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Němec Tomáš DiS. (FÚ pro Jihočeský kraj)</dc:creator>
  <cp:lastModifiedBy>Němec Tomáš DiS. (FÚ pro Jihočeský kraj)</cp:lastModifiedBy>
  <cp:revision>53</cp:revision>
  <dcterms:created xsi:type="dcterms:W3CDTF">2019-05-22T07:49:48Z</dcterms:created>
  <dcterms:modified xsi:type="dcterms:W3CDTF">2019-06-04T05:52:37Z</dcterms:modified>
</cp:coreProperties>
</file>