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8" r:id="rId2"/>
    <p:sldId id="259" r:id="rId3"/>
    <p:sldId id="276" r:id="rId4"/>
    <p:sldId id="260" r:id="rId5"/>
    <p:sldId id="264" r:id="rId6"/>
    <p:sldId id="265" r:id="rId7"/>
    <p:sldId id="266" r:id="rId8"/>
    <p:sldId id="267" r:id="rId9"/>
    <p:sldId id="277" r:id="rId10"/>
    <p:sldId id="271" r:id="rId11"/>
    <p:sldId id="272" r:id="rId12"/>
    <p:sldId id="269" r:id="rId13"/>
    <p:sldId id="274" r:id="rId14"/>
    <p:sldId id="273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S-20 pracovníků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současné náklady (Kč)</c:v>
                </c:pt>
                <c:pt idx="1">
                  <c:v>očekávané náklady (Kč)</c:v>
                </c:pt>
                <c:pt idx="2">
                  <c:v>úspora nákladů (Kč)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 formatCode="#,##0">
                  <c:v>9240000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D-4990-8327-9106DBA7B21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A- 15 pracovníků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současné náklady (Kč)</c:v>
                </c:pt>
                <c:pt idx="1">
                  <c:v>očekávané náklady (Kč)</c:v>
                </c:pt>
                <c:pt idx="2">
                  <c:v>úspora nákladů (Kč)</c:v>
                </c:pt>
              </c:strCache>
            </c:strRef>
          </c:cat>
          <c:val>
            <c:numRef>
              <c:f>List1!$C$2:$C$4</c:f>
              <c:numCache>
                <c:formatCode>#,##0</c:formatCode>
                <c:ptCount val="3"/>
                <c:pt idx="0" formatCode="General">
                  <c:v>0</c:v>
                </c:pt>
                <c:pt idx="1">
                  <c:v>6930000</c:v>
                </c:pt>
                <c:pt idx="2">
                  <c:v>2310000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7D-4990-8327-9106DBA7B21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B- 13 pracovníků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současné náklady (Kč)</c:v>
                </c:pt>
                <c:pt idx="1">
                  <c:v>očekávané náklady (Kč)</c:v>
                </c:pt>
                <c:pt idx="2">
                  <c:v>úspora nákladů (Kč)</c:v>
                </c:pt>
              </c:strCache>
            </c:strRef>
          </c:cat>
          <c:val>
            <c:numRef>
              <c:f>List1!$D$2:$D$4</c:f>
              <c:numCache>
                <c:formatCode>#,##0</c:formatCode>
                <c:ptCount val="3"/>
                <c:pt idx="0" formatCode="General">
                  <c:v>0</c:v>
                </c:pt>
                <c:pt idx="1">
                  <c:v>6006000</c:v>
                </c:pt>
                <c:pt idx="2">
                  <c:v>3234000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7D-4990-8327-9106DBA7B2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07956863"/>
        <c:axId val="1407297167"/>
      </c:barChart>
      <c:catAx>
        <c:axId val="140795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07297167"/>
        <c:crosses val="autoZero"/>
        <c:auto val="1"/>
        <c:lblAlgn val="ctr"/>
        <c:lblOffset val="100"/>
        <c:noMultiLvlLbl val="0"/>
      </c:catAx>
      <c:valAx>
        <c:axId val="1407297167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07956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24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26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319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875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9487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908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997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07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14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2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0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04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40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34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86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BE91-A1C2-434B-A09A-C35582BB9055}" type="datetimeFigureOut">
              <a:rPr lang="cs-CZ" smtClean="0"/>
              <a:t>12.06.2019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CA5D50-8F78-444A-994F-66DE7E4968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79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75D90-7AC7-4BB9-AB1D-39DFF02E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778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Vysoká škola technická a ekonomická </a:t>
            </a:r>
            <a:b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Českých Budějovicích</a:t>
            </a:r>
            <a:b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Ústav technicko-technologický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E92B8E-7E3C-457E-AB9D-A52AAD6E9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265680"/>
            <a:ext cx="8596668" cy="377568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43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Inovace logistických procesů na vybrané železniční vlečce</a:t>
            </a:r>
          </a:p>
          <a:p>
            <a:endParaRPr lang="cs-CZ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Autor diplomové práce: Bc. Petr Musil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Vedoucí diplomové práce: doc Ing. Ján Ližbetin, PhD.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Oponent diplomové práce: Ing. Lumír Pečený, PhD.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České Budějovice, červen 2019</a:t>
            </a:r>
          </a:p>
        </p:txBody>
      </p:sp>
    </p:spTree>
    <p:extLst>
      <p:ext uri="{BB962C8B-B14F-4D97-AF65-F5344CB8AC3E}">
        <p14:creationId xmlns:p14="http://schemas.microsoft.com/office/powerpoint/2010/main" val="1989852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F2F82-6A57-486A-93DA-5947493CA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29921"/>
            <a:ext cx="8596668" cy="721359"/>
          </a:xfrm>
        </p:spPr>
        <p:txBody>
          <a:bodyPr/>
          <a:lstStyle/>
          <a:p>
            <a:pPr algn="ctr">
              <a:buClr>
                <a:srgbClr val="5FCBEF"/>
              </a:buClr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Ekonomické zhodnocení investice</a:t>
            </a:r>
            <a:endParaRPr lang="cs-CZ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B8BAB7-33E4-43B2-90F6-256922711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483360"/>
            <a:ext cx="8596668" cy="5008880"/>
          </a:xfrm>
        </p:spPr>
        <p:txBody>
          <a:bodyPr/>
          <a:lstStyle/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Investiční náklady varianty A činí 72 784 580 Kč.</a:t>
            </a:r>
          </a:p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Investiční náklady varianty B činí 53 684 500 Kč.</a:t>
            </a:r>
          </a:p>
          <a:p>
            <a:pPr>
              <a:buClr>
                <a:srgbClr val="5FCBEF"/>
              </a:buClr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Průměrná hodnota ročního výnosu varianty A činí 4 600 000 Kč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Průměrná hodnota ročního výnosu varianty B činí 4 000 000 Kč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Doba návratnosti investice u varianty A činí 15, 8 let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Doba návratnosti investice u varianty B činí 13,4 let</a:t>
            </a:r>
          </a:p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5FCBEF"/>
              </a:buClr>
            </a:pPr>
            <a:endParaRPr lang="cs-CZ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5FCBEF"/>
              </a:buClr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buClr>
                <a:srgbClr val="5FCBEF"/>
              </a:buClr>
            </a:pPr>
            <a:endParaRPr lang="cs-CZ" sz="3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02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F2F82-6A57-486A-93DA-5947493CA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29921"/>
            <a:ext cx="8596668" cy="1209039"/>
          </a:xfrm>
        </p:spPr>
        <p:txBody>
          <a:bodyPr>
            <a:noAutofit/>
          </a:bodyPr>
          <a:lstStyle/>
          <a:p>
            <a:pPr algn="ctr"/>
            <a:b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Zhodnocení variant pomocí  vícekriteriální metody TOPSIS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B8BAB7-33E4-43B2-90F6-256922711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838960"/>
            <a:ext cx="8596668" cy="4582160"/>
          </a:xfrm>
        </p:spPr>
        <p:txBody>
          <a:bodyPr/>
          <a:lstStyle/>
          <a:p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Aplikací vícekriteriální metody TOPSIS byla jako nejvhodnější varianta zvolena varianta A.</a:t>
            </a:r>
          </a:p>
          <a:p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Posuzované kritéria: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výše investičních nákladů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hodnota ročního výnosu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počet pracovníků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počet naložených aut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 zvýšení ročního výnosu </a:t>
            </a:r>
          </a:p>
          <a:p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5FCBEF"/>
              </a:buClr>
            </a:pPr>
            <a:endParaRPr lang="cs-CZ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5FCBEF"/>
              </a:buClr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buClr>
                <a:srgbClr val="5FCBEF"/>
              </a:buClr>
            </a:pPr>
            <a:endParaRPr lang="cs-CZ" sz="3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E524573-F85B-4AEB-B048-F9AE1CB17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848581"/>
              </p:ext>
            </p:extLst>
          </p:nvPr>
        </p:nvGraphicFramePr>
        <p:xfrm>
          <a:off x="5503333" y="3429000"/>
          <a:ext cx="2219845" cy="2477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6008">
                  <a:extLst>
                    <a:ext uri="{9D8B030D-6E8A-4147-A177-3AD203B41FA5}">
                      <a16:colId xmlns:a16="http://schemas.microsoft.com/office/drawing/2014/main" val="618559479"/>
                    </a:ext>
                  </a:extLst>
                </a:gridCol>
                <a:gridCol w="1393837">
                  <a:extLst>
                    <a:ext uri="{9D8B030D-6E8A-4147-A177-3AD203B41FA5}">
                      <a16:colId xmlns:a16="http://schemas.microsoft.com/office/drawing/2014/main" val="1784678448"/>
                    </a:ext>
                  </a:extLst>
                </a:gridCol>
              </a:tblGrid>
              <a:tr h="5368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Pořadí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355" marR="46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Varianta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355" marR="46355" marT="0" marB="0"/>
                </a:tc>
                <a:extLst>
                  <a:ext uri="{0D108BD9-81ED-4DB2-BD59-A6C34878D82A}">
                    <a16:rowId xmlns:a16="http://schemas.microsoft.com/office/drawing/2014/main" val="1159941152"/>
                  </a:ext>
                </a:extLst>
              </a:tr>
              <a:tr h="5368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355" marR="46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355" marR="46355" marT="0" marB="0"/>
                </a:tc>
                <a:extLst>
                  <a:ext uri="{0D108BD9-81ED-4DB2-BD59-A6C34878D82A}">
                    <a16:rowId xmlns:a16="http://schemas.microsoft.com/office/drawing/2014/main" val="3625834436"/>
                  </a:ext>
                </a:extLst>
              </a:tr>
              <a:tr h="5368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355" marR="46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355" marR="46355" marT="0" marB="0"/>
                </a:tc>
                <a:extLst>
                  <a:ext uri="{0D108BD9-81ED-4DB2-BD59-A6C34878D82A}">
                    <a16:rowId xmlns:a16="http://schemas.microsoft.com/office/drawing/2014/main" val="4102233585"/>
                  </a:ext>
                </a:extLst>
              </a:tr>
              <a:tr h="6746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355" marR="46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Současný stav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355" marR="46355" marT="0" marB="0"/>
                </a:tc>
                <a:extLst>
                  <a:ext uri="{0D108BD9-81ED-4DB2-BD59-A6C34878D82A}">
                    <a16:rowId xmlns:a16="http://schemas.microsoft.com/office/drawing/2014/main" val="1686683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107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F2F82-6A57-486A-93DA-5947493CA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84481"/>
            <a:ext cx="8596668" cy="741679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Závěr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B8BAB7-33E4-43B2-90F6-256922711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026160"/>
            <a:ext cx="8596668" cy="5669280"/>
          </a:xfrm>
        </p:spPr>
        <p:txBody>
          <a:bodyPr/>
          <a:lstStyle/>
          <a:p>
            <a:pPr lvl="0" algn="ctr">
              <a:buClr>
                <a:srgbClr val="5FCBEF"/>
              </a:buClr>
            </a:pPr>
            <a:r>
              <a:rPr lang="cs-CZ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Přínosy výstavby přesuvny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Zvýšení bezpečnost práce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Snížení rizika poškození aut při nakládce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Maximální využití kapacity nakládky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Snížení ekologické zátěže na region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Zvýšení objemu přepravených aut po železnici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 zavedení nepřetržitého provozu</a:t>
            </a:r>
          </a:p>
          <a:p>
            <a:pPr algn="ctr">
              <a:buClr>
                <a:srgbClr val="5FCBEF"/>
              </a:buClr>
            </a:pPr>
            <a:r>
              <a:rPr lang="cs-CZ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Nevýhody výstavby přesuvny</a:t>
            </a:r>
          </a:p>
          <a:p>
            <a:pPr marL="457200" indent="-457200">
              <a:buClr>
                <a:srgbClr val="5FCBEF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Vyšší investiční náklady </a:t>
            </a:r>
          </a:p>
          <a:p>
            <a:pPr marL="457200" indent="-457200">
              <a:buClr>
                <a:srgbClr val="5FCBEF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Konkurence silniční dopravy</a:t>
            </a:r>
          </a:p>
          <a:p>
            <a:pPr marL="457200" indent="-457200">
              <a:buClr>
                <a:srgbClr val="5FCBEF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5FCBEF"/>
              </a:buClr>
            </a:pPr>
            <a:endParaRPr lang="cs-CZ" sz="3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buClr>
                <a:srgbClr val="5FCBEF"/>
              </a:buClr>
            </a:pPr>
            <a:endParaRPr lang="cs-CZ" sz="3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19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F2F82-6A57-486A-93DA-5947493CA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84481"/>
            <a:ext cx="8596668" cy="741679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Doplňující dotazy 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B8BAB7-33E4-43B2-90F6-256922711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026160"/>
            <a:ext cx="8596668" cy="5669280"/>
          </a:xfrm>
        </p:spPr>
        <p:txBody>
          <a:bodyPr/>
          <a:lstStyle/>
          <a:p>
            <a:pPr>
              <a:buClr>
                <a:srgbClr val="5FCBEF"/>
              </a:buClr>
            </a:pPr>
            <a:endParaRPr lang="cs-CZ" sz="2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5FCBEF"/>
              </a:buClr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Vedoucí diplomové práce: doc. Ing. Ján Ližbetin, PhD.</a:t>
            </a:r>
          </a:p>
          <a:p>
            <a:pPr>
              <a:buClr>
                <a:srgbClr val="5FCBEF"/>
              </a:buClr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cs-CZ" sz="2400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Bude Váš návrh aplikován v praxi?</a:t>
            </a:r>
          </a:p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současné době je již vydáno stavební povolení na výstavbu „přesuvny Nošovice“ a proběhlo první kolo výběrového řízení na zhotovitele stavby.</a:t>
            </a:r>
          </a:p>
          <a:p>
            <a:pPr marL="342900" indent="-342900">
              <a:buClr>
                <a:srgbClr val="5FCBEF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Zatím není znám výsledek výběrového řízení, jelikož rozhodnutí závisí na managementu investora stavby společnosti Hyundai Glovis se sídlem v Soulu.</a:t>
            </a:r>
          </a:p>
          <a:p>
            <a:pPr>
              <a:buClr>
                <a:srgbClr val="5FCBEF"/>
              </a:buClr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buClr>
                <a:srgbClr val="5FCBEF"/>
              </a:buClr>
            </a:pPr>
            <a:endParaRPr lang="cs-CZ" sz="3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440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F2F82-6A57-486A-93DA-5947493CA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84481"/>
            <a:ext cx="8596668" cy="741679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Doplňující dotazy 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B8BAB7-33E4-43B2-90F6-256922711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026160"/>
            <a:ext cx="8596668" cy="5669280"/>
          </a:xfrm>
        </p:spPr>
        <p:txBody>
          <a:bodyPr/>
          <a:lstStyle/>
          <a:p>
            <a:pPr>
              <a:buClr>
                <a:srgbClr val="5FCBEF"/>
              </a:buClr>
            </a:pPr>
            <a:endParaRPr lang="cs-CZ" sz="2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5FCBEF"/>
              </a:buClr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Oponent diplomové práce: Ing. Lumír Pečený, PhD.</a:t>
            </a:r>
          </a:p>
          <a:p>
            <a:pPr>
              <a:buClr>
                <a:srgbClr val="5FCBEF"/>
              </a:buClr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dirty="0">
                <a:solidFill>
                  <a:schemeClr val="tx1"/>
                </a:solidFill>
              </a:rPr>
              <a:t>Kromě investičních nákladů máme ještě provozní náklady (na údržbu, revize a pod: ) jsou zahrnuty i tyhle náklady ve Vaší práci?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Provozní náklady nejsou zahrnuty v diplomové práci.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Provozní náklady na údržbu technických zařízení na vlečce jsou řešeny smlouvou o údržbě prostřednictvím dceřiné společnosti </a:t>
            </a:r>
            <a:r>
              <a:rPr lang="cs-CZ" sz="2400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HYUNDAI ENGINEERING CZECH s.r.o.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2. Lze implementovat Vaše návrhy v praxi?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Ano. V současné době je již vydáno stavební povolení na výstavbu „přesuvny Nošovice“ a proběhlo první kolo výběrového řízení na zhotovitele stavby.</a:t>
            </a:r>
          </a:p>
          <a:p>
            <a:pPr lvl="0" algn="ctr">
              <a:buClr>
                <a:srgbClr val="5FCBEF"/>
              </a:buClr>
            </a:pPr>
            <a:endParaRPr lang="cs-CZ" sz="3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906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FD3FD-A49E-4CE5-8859-C82D95C78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200400"/>
            <a:ext cx="8596668" cy="95504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Děkuji za pozornost  </a:t>
            </a:r>
          </a:p>
        </p:txBody>
      </p:sp>
    </p:spTree>
    <p:extLst>
      <p:ext uri="{BB962C8B-B14F-4D97-AF65-F5344CB8AC3E}">
        <p14:creationId xmlns:p14="http://schemas.microsoft.com/office/powerpoint/2010/main" val="8527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702A1-E5F7-4436-8384-BECDBBABE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16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Motivace a důvody k řešení daného problému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8CD4D3-1977-4EDB-B7BB-AB28A7740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184400"/>
            <a:ext cx="8596668" cy="397256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Denní produkce vyrobených automobilů ve výrobním závodě Hyundai Nošovice je 1500 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Počet přepravených automobilů po železnici činí maximálně 1/3 denní produkce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Zvýšení objemu železniční přepravy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Zvýšení bezpečnosti práce pracovníků nakládky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Zlepšení pracovních podmínek zaměstnanců nakládky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03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702A1-E5F7-4436-8384-BECDBBABE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16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 </a:t>
            </a:r>
            <a:r>
              <a:rPr lang="cs-CZ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diplomové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8CD4D3-1977-4EDB-B7BB-AB28A7740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625600"/>
            <a:ext cx="8596668" cy="2560320"/>
          </a:xfrm>
        </p:spPr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Cílem diplomové práce byl návrh inovace technologie nakládky automobilů na vybrané železniční vlečce, jejímž provozovatelem je společnost Raillex, a.s.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761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702A1-E5F7-4436-8384-BECDBBABE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16000"/>
          </a:xfrm>
        </p:spPr>
        <p:txBody>
          <a:bodyPr/>
          <a:lstStyle/>
          <a:p>
            <a:pPr algn="ctr"/>
            <a:r>
              <a:rPr lang="cs-CZ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Metodika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8CD4D3-1977-4EDB-B7BB-AB28A7740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767840"/>
            <a:ext cx="8596668" cy="47244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Určení výzkumného problému a sběr informací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Analýza současného stavu na základě interních dokumentů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Metoda přímého pozorování procesu nakládky automobilů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Ověření času nakládky měřením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Návrh variant inovace procesu nakládky automobilů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Komparace navržených variant se současným stavem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SWOT analýza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Výpočet doby návratnosti investice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Zhodnocení variant pomocí vícekriteriální metody TOPSIS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93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702A1-E5F7-4436-8384-BECDBBABE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17600"/>
          </a:xfrm>
        </p:spPr>
        <p:txBody>
          <a:bodyPr>
            <a:noAutofit/>
          </a:bodyPr>
          <a:lstStyle/>
          <a:p>
            <a:pPr algn="ctr"/>
            <a:r>
              <a:rPr lang="cs-CZ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Návrh inovace procesu nakládky automobilů na železniční vůz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8CD4D3-1977-4EDB-B7BB-AB28A7740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226732"/>
            <a:ext cx="8596668" cy="426550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Nahrazení stávajících nakládacích ramp stavbou přesuvny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Přesuvna je pohyblivá mostová konstrukce, která umožňuje přesun železničního vozu z jedné koleje na druhou přesunutím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86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702A1-E5F7-4436-8384-BECDBBABE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50240"/>
            <a:ext cx="8596668" cy="712894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Návrh variant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8CD4D3-1977-4EDB-B7BB-AB28A7740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473200"/>
            <a:ext cx="8596668" cy="5019039"/>
          </a:xfrm>
        </p:spPr>
        <p:txBody>
          <a:bodyPr>
            <a:normAutofit/>
          </a:bodyPr>
          <a:lstStyle/>
          <a:p>
            <a:pPr algn="ctr"/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Varianta 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Výstavba třetí nakládkové koleje v délce 475 metrů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Výstavba přesuvny pro všechny tři nakládkové koleje</a:t>
            </a:r>
          </a:p>
          <a:p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Varianta B: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Výstavba přesuvny pro stávající dvě nakládkové kole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</a:p>
          <a:p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655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702A1-E5F7-4436-8384-BECDBBABE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599"/>
            <a:ext cx="8596668" cy="736602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Orientační schéma vlečky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8CD4D3-1977-4EDB-B7BB-AB28A7740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625600"/>
            <a:ext cx="8596668" cy="4866640"/>
          </a:xfrm>
        </p:spPr>
        <p:txBody>
          <a:bodyPr>
            <a:normAutofit/>
          </a:bodyPr>
          <a:lstStyle/>
          <a:p>
            <a:pPr algn="ctr"/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FE9C13B-3EA7-4BCF-B423-AEFCF54ADF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9" t="12210" r="4912" b="11276"/>
          <a:stretch/>
        </p:blipFill>
        <p:spPr>
          <a:xfrm>
            <a:off x="508002" y="1710267"/>
            <a:ext cx="9076266" cy="46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3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F2F82-6A57-486A-93DA-5947493CA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440267"/>
            <a:ext cx="8596668" cy="1278466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Komparace kapacity nakládky</a:t>
            </a:r>
            <a:b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B8BAB7-33E4-43B2-90F6-256922711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483360"/>
            <a:ext cx="8596668" cy="4490720"/>
          </a:xfrm>
        </p:spPr>
        <p:txBody>
          <a:bodyPr/>
          <a:lstStyle/>
          <a:p>
            <a:pPr lvl="0" algn="ctr">
              <a:buClr>
                <a:srgbClr val="5FCBEF"/>
              </a:buClr>
            </a:pPr>
            <a:endParaRPr lang="cs-CZ" sz="3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8793051-DD05-48E4-B4C8-8D2A3E9D1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106951"/>
              </p:ext>
            </p:extLst>
          </p:nvPr>
        </p:nvGraphicFramePr>
        <p:xfrm>
          <a:off x="462937" y="1845734"/>
          <a:ext cx="9025464" cy="3606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3075">
                  <a:extLst>
                    <a:ext uri="{9D8B030D-6E8A-4147-A177-3AD203B41FA5}">
                      <a16:colId xmlns:a16="http://schemas.microsoft.com/office/drawing/2014/main" val="1858514648"/>
                    </a:ext>
                  </a:extLst>
                </a:gridCol>
                <a:gridCol w="1653075">
                  <a:extLst>
                    <a:ext uri="{9D8B030D-6E8A-4147-A177-3AD203B41FA5}">
                      <a16:colId xmlns:a16="http://schemas.microsoft.com/office/drawing/2014/main" val="1403442090"/>
                    </a:ext>
                  </a:extLst>
                </a:gridCol>
                <a:gridCol w="1476424">
                  <a:extLst>
                    <a:ext uri="{9D8B030D-6E8A-4147-A177-3AD203B41FA5}">
                      <a16:colId xmlns:a16="http://schemas.microsoft.com/office/drawing/2014/main" val="685009682"/>
                    </a:ext>
                  </a:extLst>
                </a:gridCol>
                <a:gridCol w="1011293">
                  <a:extLst>
                    <a:ext uri="{9D8B030D-6E8A-4147-A177-3AD203B41FA5}">
                      <a16:colId xmlns:a16="http://schemas.microsoft.com/office/drawing/2014/main" val="1503956453"/>
                    </a:ext>
                  </a:extLst>
                </a:gridCol>
                <a:gridCol w="1011293">
                  <a:extLst>
                    <a:ext uri="{9D8B030D-6E8A-4147-A177-3AD203B41FA5}">
                      <a16:colId xmlns:a16="http://schemas.microsoft.com/office/drawing/2014/main" val="3047092110"/>
                    </a:ext>
                  </a:extLst>
                </a:gridCol>
                <a:gridCol w="1110152">
                  <a:extLst>
                    <a:ext uri="{9D8B030D-6E8A-4147-A177-3AD203B41FA5}">
                      <a16:colId xmlns:a16="http://schemas.microsoft.com/office/drawing/2014/main" val="2700348337"/>
                    </a:ext>
                  </a:extLst>
                </a:gridCol>
                <a:gridCol w="1110152">
                  <a:extLst>
                    <a:ext uri="{9D8B030D-6E8A-4147-A177-3AD203B41FA5}">
                      <a16:colId xmlns:a16="http://schemas.microsoft.com/office/drawing/2014/main" val="2646223715"/>
                    </a:ext>
                  </a:extLst>
                </a:gridCol>
              </a:tblGrid>
              <a:tr h="3508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Varianta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Provozní doba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Personální obsazení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Kapacita (počet/směna)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Kapacita (aut/hod)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extLst>
                  <a:ext uri="{0D108BD9-81ED-4DB2-BD59-A6C34878D82A}">
                    <a16:rowId xmlns:a16="http://schemas.microsoft.com/office/drawing/2014/main" val="1083854284"/>
                  </a:ext>
                </a:extLst>
              </a:tr>
              <a:tr h="11505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vlak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vagon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auto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945836"/>
                  </a:ext>
                </a:extLst>
              </a:tr>
              <a:tr h="3508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stav S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6-14:20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extLst>
                  <a:ext uri="{0D108BD9-81ED-4DB2-BD59-A6C34878D82A}">
                    <a16:rowId xmlns:a16="http://schemas.microsoft.com/office/drawing/2014/main" val="3419690542"/>
                  </a:ext>
                </a:extLst>
              </a:tr>
              <a:tr h="3508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6-18:20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extLst>
                  <a:ext uri="{0D108BD9-81ED-4DB2-BD59-A6C34878D82A}">
                    <a16:rowId xmlns:a16="http://schemas.microsoft.com/office/drawing/2014/main" val="866443408"/>
                  </a:ext>
                </a:extLst>
              </a:tr>
              <a:tr h="3508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6-14:20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extLst>
                  <a:ext uri="{0D108BD9-81ED-4DB2-BD59-A6C34878D82A}">
                    <a16:rowId xmlns:a16="http://schemas.microsoft.com/office/drawing/2014/main" val="2317061835"/>
                  </a:ext>
                </a:extLst>
              </a:tr>
              <a:tr h="3508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6-18:20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extLst>
                  <a:ext uri="{0D108BD9-81ED-4DB2-BD59-A6C34878D82A}">
                    <a16:rowId xmlns:a16="http://schemas.microsoft.com/office/drawing/2014/main" val="980475084"/>
                  </a:ext>
                </a:extLst>
              </a:tr>
              <a:tr h="3508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6-14:20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1,8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extLst>
                  <a:ext uri="{0D108BD9-81ED-4DB2-BD59-A6C34878D82A}">
                    <a16:rowId xmlns:a16="http://schemas.microsoft.com/office/drawing/2014/main" val="4076142121"/>
                  </a:ext>
                </a:extLst>
              </a:tr>
              <a:tr h="3508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6-18:20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9845" marR="29845" marT="0" marB="0" anchor="ctr"/>
                </a:tc>
                <a:extLst>
                  <a:ext uri="{0D108BD9-81ED-4DB2-BD59-A6C34878D82A}">
                    <a16:rowId xmlns:a16="http://schemas.microsoft.com/office/drawing/2014/main" val="406219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42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9144EA-3394-4206-9EBF-9B839F246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16560"/>
            <a:ext cx="8596668" cy="1513840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cs-CZ" sz="4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Ekonomické zhodnocení úspory pracovních sil a mzdových nákladů společnosti Raillex, a.s.</a:t>
            </a:r>
            <a:br>
              <a:rPr lang="cs-CZ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br>
              <a:rPr lang="cs-CZ" sz="4000" dirty="0">
                <a:solidFill>
                  <a:srgbClr val="5FCBE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4A47E963-51FC-4A41-9ED5-9CCBAD14B6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56549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197034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508</TotalTime>
  <Words>599</Words>
  <Application>Microsoft Office PowerPoint</Application>
  <PresentationFormat>Širokoúhlá obrazovka</PresentationFormat>
  <Paragraphs>173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Fazeta</vt:lpstr>
      <vt:lpstr>Vysoká škola technická a ekonomická  v Českých Budějovicích Ústav technicko-technologický </vt:lpstr>
      <vt:lpstr>Motivace a důvody k řešení daného problému</vt:lpstr>
      <vt:lpstr>Cíl diplomové práce</vt:lpstr>
      <vt:lpstr>Metodika práce</vt:lpstr>
      <vt:lpstr>Návrh inovace procesu nakládky automobilů na železniční vůz </vt:lpstr>
      <vt:lpstr> Návrh variant </vt:lpstr>
      <vt:lpstr> Orientační schéma vlečky </vt:lpstr>
      <vt:lpstr>   Komparace kapacity nakládky </vt:lpstr>
      <vt:lpstr>Ekonomické zhodnocení úspory pracovních sil a mzdových nákladů společnosti Raillex, a.s.  </vt:lpstr>
      <vt:lpstr>Ekonomické zhodnocení investice</vt:lpstr>
      <vt:lpstr> Zhodnocení variant pomocí  vícekriteriální metody TOPSIS</vt:lpstr>
      <vt:lpstr>Závěr</vt:lpstr>
      <vt:lpstr>Doplňující dotazy </vt:lpstr>
      <vt:lpstr>Doplňující dotazy </vt:lpstr>
      <vt:lpstr>Děkuji za pozornost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Musil Raillex</dc:creator>
  <cp:lastModifiedBy>Petr Musil Raillex</cp:lastModifiedBy>
  <cp:revision>59</cp:revision>
  <dcterms:created xsi:type="dcterms:W3CDTF">2019-06-11T06:11:30Z</dcterms:created>
  <dcterms:modified xsi:type="dcterms:W3CDTF">2019-06-12T08:41:36Z</dcterms:modified>
</cp:coreProperties>
</file>