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9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3023"/>
  </p:normalViewPr>
  <p:slideViewPr>
    <p:cSldViewPr snapToGrid="0" snapToObjects="1">
      <p:cViewPr varScale="1">
        <p:scale>
          <a:sx n="66" d="100"/>
          <a:sy n="66" d="100"/>
        </p:scale>
        <p:origin x="2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F261-AEC8-5E4E-856E-5A1D004040EB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3B5B-6ADC-1A42-98E4-430D1DB72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44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60A-1F17-AF4D-9315-596C8A53F50D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420-D68D-264F-9BA6-20DB862DB8A0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F4C-FC6E-4F48-A1B4-94206CA530D3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0C3E-0D77-B248-95FC-0E4DF1626D71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C6E0-6CC6-1D4E-809A-BC0D0A04C74B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0D1D-7FE2-9245-A800-508B3A059881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82BE-4CD4-1F49-B5EF-2F99F884B233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8FC7-5C12-EC46-A922-2540BD18CA17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35A4-0BB6-E24E-8888-F033E51EB35B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114B-C6E0-9B47-8133-E6951AC63427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A9B7-3E7C-BF4A-A46C-44EC4676963A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27B0-AFC6-3F48-B27A-4035FF43743D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D03D-08C8-D44C-B48D-C87A842E55FC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C942-2927-4A4A-9BB5-D4DEB9548815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2CDC-BD5F-2449-BE20-B865958ACA3A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04D7-538A-AF49-B7DA-129C11D49205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BEC8-370D-784A-B5F4-7F2530ACC54A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C38CA7-90A2-E840-9749-A0C78B2041F4}" type="datetime1">
              <a:rPr lang="cs-CZ" smtClean="0"/>
              <a:t>12.06.19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AFCA3-262E-944D-9C9E-30AD4D9DE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487" y="3120092"/>
            <a:ext cx="8689976" cy="1384850"/>
          </a:xfrm>
        </p:spPr>
        <p:txBody>
          <a:bodyPr>
            <a:normAutofit fontScale="90000"/>
          </a:bodyPr>
          <a:lstStyle/>
          <a:p>
            <a:r>
              <a:rPr lang="cs-CZ" cap="none" dirty="0">
                <a:latin typeface="Trebuchet MS" panose="020B0703020202090204" pitchFamily="34" charset="0"/>
              </a:rPr>
              <a:t>Optimalizace logistických procesů ve společnosti MS s. r. 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DB4D76-8B6B-FA46-BE12-5E06995FD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655" y="5360503"/>
            <a:ext cx="8689976" cy="13715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400" cap="none" dirty="0">
                <a:solidFill>
                  <a:schemeClr val="tx1"/>
                </a:solidFill>
                <a:latin typeface="Trebuchet MS" panose="020B0703020202090204" pitchFamily="34" charset="0"/>
              </a:rPr>
              <a:t>Autor diplomové práce: Bc. Michaela Schacherlová</a:t>
            </a:r>
          </a:p>
          <a:p>
            <a:pPr algn="l"/>
            <a:r>
              <a:rPr lang="cs-CZ" sz="2400" cap="none" dirty="0">
                <a:solidFill>
                  <a:schemeClr val="tx1"/>
                </a:solidFill>
                <a:latin typeface="Trebuchet MS" panose="020B0703020202090204" pitchFamily="34" charset="0"/>
              </a:rPr>
              <a:t>Vedoucí diplomové práce: doc. Ing. Rudolf Kampf, Ph.D.</a:t>
            </a:r>
          </a:p>
          <a:p>
            <a:pPr algn="l"/>
            <a:r>
              <a:rPr lang="cs-CZ" sz="2400" cap="none" dirty="0">
                <a:solidFill>
                  <a:schemeClr val="tx1"/>
                </a:solidFill>
                <a:latin typeface="Trebuchet MS" panose="020B0703020202090204" pitchFamily="34" charset="0"/>
              </a:rPr>
              <a:t>České Budějovice, březen 2019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D3290A0-25A9-3242-BAEE-687C346048E7}"/>
              </a:ext>
            </a:extLst>
          </p:cNvPr>
          <p:cNvSpPr txBox="1">
            <a:spLocks/>
          </p:cNvSpPr>
          <p:nvPr/>
        </p:nvSpPr>
        <p:spPr>
          <a:xfrm>
            <a:off x="1984146" y="535977"/>
            <a:ext cx="7994742" cy="1193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cap="none" dirty="0">
                <a:latin typeface="Trebuchet MS" panose="020B0703020202090204" pitchFamily="34" charset="0"/>
              </a:rPr>
              <a:t>Vysoká škola technická a ekonomická </a:t>
            </a:r>
            <a:br>
              <a:rPr lang="cs-CZ" sz="2400" cap="none" dirty="0">
                <a:latin typeface="Trebuchet MS" panose="020B0703020202090204" pitchFamily="34" charset="0"/>
              </a:rPr>
            </a:br>
            <a:r>
              <a:rPr lang="cs-CZ" sz="2400" cap="none" dirty="0">
                <a:latin typeface="Trebuchet MS" panose="020B0703020202090204" pitchFamily="34" charset="0"/>
              </a:rPr>
              <a:t>v Českých Budějovicích</a:t>
            </a:r>
            <a:br>
              <a:rPr lang="cs-CZ" sz="2400" cap="none" dirty="0">
                <a:latin typeface="Trebuchet MS" panose="020B0703020202090204" pitchFamily="34" charset="0"/>
              </a:rPr>
            </a:br>
            <a:r>
              <a:rPr lang="cs-CZ" sz="2400" cap="none" dirty="0">
                <a:latin typeface="Trebuchet MS" panose="020B0703020202090204" pitchFamily="34" charset="0"/>
              </a:rPr>
              <a:t>Ústav </a:t>
            </a:r>
            <a:r>
              <a:rPr lang="cs-CZ" sz="2400" cap="none" dirty="0" err="1">
                <a:latin typeface="Trebuchet MS" panose="020B0703020202090204" pitchFamily="34" charset="0"/>
              </a:rPr>
              <a:t>technicko-technologický</a:t>
            </a:r>
            <a:endParaRPr lang="cs-CZ" sz="2400" cap="none" dirty="0">
              <a:latin typeface="Trebuchet MS" panose="020B070302020209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C7F8ACF-4CF7-0946-8640-6C0CB304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766" y="465710"/>
            <a:ext cx="1391993" cy="13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1177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Interpretace výsledků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801" y="1439693"/>
            <a:ext cx="5839493" cy="50389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Délka projektu u jednotlivých metod:</a:t>
            </a:r>
          </a:p>
          <a:p>
            <a:pPr marL="403225" indent="-4032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metoda CPM doba realizace 660 hodin, kritická cesta s 13 činnostmi bez časové rezervy</a:t>
            </a:r>
          </a:p>
          <a:p>
            <a:pPr marL="403225" indent="-4032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metoda PERT nalezena stejná kritická cesta, doba realizace 670 hodin – aplikace pravděpodobnostní analýzy, odhadnutá doba s 50 % pravděpodobností je 670 hodin, se 100 % pravděpodobností až při 709 hodinách</a:t>
            </a:r>
          </a:p>
          <a:p>
            <a:pPr marL="403225" indent="-4032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za přesnější je považován výsledek metody CPM tedy 660 hodin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8B7C74-AF47-9043-94D5-5A1C25A05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51" y="380773"/>
            <a:ext cx="1031132" cy="94644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B3F2C5-892D-8542-8087-0741174A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3892" y="62616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800" smtClean="0"/>
              <a:t>10</a:t>
            </a:fld>
            <a:endParaRPr lang="en-US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36ED27-A44D-CB43-841A-11D30B3A02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8" y="1564958"/>
            <a:ext cx="5342904" cy="23872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37B8EA-A211-A044-8570-7DCAE4EF6B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8" y="4077504"/>
            <a:ext cx="5295405" cy="25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10479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Interpretace výsledků – nákladová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019" y="2731138"/>
            <a:ext cx="10571090" cy="2443977"/>
          </a:xfrm>
        </p:spPr>
        <p:txBody>
          <a:bodyPr>
            <a:normAutofit/>
          </a:bodyPr>
          <a:lstStyle/>
          <a:p>
            <a:pPr marL="460375" indent="-4413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při dodržení požadovaného termínu by celkové náklady byly navýšeny </a:t>
            </a:r>
            <a:br>
              <a:rPr lang="cs-CZ" sz="2400" cap="none" dirty="0">
                <a:latin typeface="Trebuchet MS" panose="020B0703020202090204" pitchFamily="34" charset="0"/>
              </a:rPr>
            </a:br>
            <a:r>
              <a:rPr lang="cs-CZ" sz="2400" cap="none" dirty="0">
                <a:latin typeface="Trebuchet MS" panose="020B0703020202090204" pitchFamily="34" charset="0"/>
              </a:rPr>
              <a:t>o 48 835 nákladových jednotek</a:t>
            </a:r>
          </a:p>
          <a:p>
            <a:pPr marL="403225" indent="-4032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při nedodržení požadovaného termínu by celkové náklady byly navýšeny o pokutu z prodlení ve výši 8 823 nákladových jednotek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6F768F-A7DB-9D47-B001-F11D4557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652" y="170988"/>
            <a:ext cx="1259148" cy="12088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A35E53-07A5-B24C-BDDF-8A22B5EF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493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Závěrečné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109" y="2103120"/>
            <a:ext cx="10571090" cy="23716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Z nákladového hlediska je pro společnost výhodnější nedodržet termín.</a:t>
            </a:r>
          </a:p>
          <a:p>
            <a:pPr marL="0" indent="0" algn="just">
              <a:buNone/>
            </a:pPr>
            <a:endParaRPr lang="cs-CZ" sz="2400" cap="none" dirty="0">
              <a:latin typeface="Trebuchet MS" panose="020B0703020202090204" pitchFamily="34" charset="0"/>
            </a:endParaRPr>
          </a:p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Doporučuji z hlediska prestiže a budoucí spolupráce termín dodržet vzhledem k tomu, že se jedná o projekt v hodnotě 2,6 mil. Kč a pokuta je necelých 50 tisíc Kč.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6F768F-A7DB-9D47-B001-F11D4557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652" y="170988"/>
            <a:ext cx="1259148" cy="12088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A35E53-07A5-B24C-BDDF-8A22B5EF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632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9822"/>
            <a:ext cx="10364451" cy="1246859"/>
          </a:xfrm>
        </p:spPr>
        <p:txBody>
          <a:bodyPr>
            <a:normAutofit/>
          </a:bodyPr>
          <a:lstStyle/>
          <a:p>
            <a:r>
              <a:rPr lang="cs-CZ" sz="5400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B67DD4-352D-CF48-A3D8-4325CE3D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652" y="279443"/>
            <a:ext cx="1259148" cy="1208840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73C707-8EED-F441-AD73-3DAF062D43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B3E1BB-A2C6-D74F-B86F-E4C9DACA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222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Doplňující dotazy vedoucího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109" y="2103120"/>
            <a:ext cx="10571090" cy="4754880"/>
          </a:xfrm>
        </p:spPr>
        <p:txBody>
          <a:bodyPr>
            <a:normAutofit/>
          </a:bodyPr>
          <a:lstStyle/>
          <a:p>
            <a:pPr marL="1905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Bude Váš projekt realizován ve firmě realizovaný? </a:t>
            </a:r>
          </a:p>
          <a:p>
            <a:pPr marL="19050" indent="0" algn="just">
              <a:buNone/>
            </a:pPr>
            <a:endParaRPr lang="cs-CZ" sz="2400" cap="none" dirty="0">
              <a:latin typeface="Trebuchet MS" panose="020B0703020202090204" pitchFamily="34" charset="0"/>
            </a:endParaRPr>
          </a:p>
          <a:p>
            <a:pPr marL="1905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Prosím o vysvětlení proč byla v DP použitá metoda CPM a proč byla v DP použitá metoda PERT.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0B3A19-63CE-E64F-AD2F-D32B372C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652" y="380773"/>
            <a:ext cx="1259148" cy="12088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8F6111-B71E-674A-B95E-65F31852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14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729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Doplňující dotazy oponenta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109" y="2103120"/>
            <a:ext cx="10571090" cy="1632301"/>
          </a:xfrm>
        </p:spPr>
        <p:txBody>
          <a:bodyPr>
            <a:normAutofit/>
          </a:bodyPr>
          <a:lstStyle/>
          <a:p>
            <a:pPr marL="1905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Jaké další analytické postupy ze skupiny metod síťové analýzy by bylo vhodné využít k optimalizaci logistických činností uvedeného projektu?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B67DD4-352D-CF48-A3D8-4325CE3D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652" y="279443"/>
            <a:ext cx="1259148" cy="12088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597A6F-A15E-BD4C-A2D0-9CFA331D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221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Cíl diplomové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571090" cy="13087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Cílem diplomové práce je optimalizace vybraných logistických činnost, stavebního projektu přestavby budovy, za časového i nákladového hlediska.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F0D546-2FEE-A34A-AE02-CC8E7444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285" y="466118"/>
            <a:ext cx="1122549" cy="110962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1603E4-4DA0-154A-B4F3-E69050CD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55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53866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Představení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773" y="1563485"/>
            <a:ext cx="9526238" cy="52945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Společnost MS s. r. o. je menší společnost s obratem v roce 2018 ve výši 38 mil. Kč</a:t>
            </a:r>
          </a:p>
          <a:p>
            <a:pPr marL="0" indent="0" algn="just">
              <a:buNone/>
            </a:pPr>
            <a:endParaRPr lang="cs-CZ" sz="1800" cap="none" dirty="0">
              <a:latin typeface="Trebuchet MS" panose="020B0703020202090204" pitchFamily="34" charset="0"/>
            </a:endParaRPr>
          </a:p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Hlavní činnosti společnosti: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 komplexní rekonstrukce budov včetně zateplení,</a:t>
            </a:r>
          </a:p>
          <a:p>
            <a:pPr marL="327025" indent="-3270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výstavba novostaveb,</a:t>
            </a:r>
          </a:p>
          <a:p>
            <a:pPr marL="327025" indent="-3270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zemní práce,</a:t>
            </a:r>
          </a:p>
          <a:p>
            <a:pPr marL="327025" indent="-3270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dláždění chodníků a komunikací,</a:t>
            </a:r>
          </a:p>
          <a:p>
            <a:pPr marL="327025" indent="-3270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budování a opravy kanalizací a odvodnění,</a:t>
            </a:r>
          </a:p>
          <a:p>
            <a:pPr marL="327025" indent="-3270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dokončovací práce.</a:t>
            </a:r>
          </a:p>
          <a:p>
            <a:pPr marL="327025" indent="-327025" algn="just">
              <a:buFont typeface="Wingdings" pitchFamily="2" charset="2"/>
              <a:buChar char="Ø"/>
            </a:pPr>
            <a:endParaRPr lang="cs-CZ" sz="2400" cap="none" dirty="0">
              <a:latin typeface="Trebuchet MS" panose="020B070302020209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AA4965-3F1B-7B4A-91E1-E2FCC846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951" y="453866"/>
            <a:ext cx="1122549" cy="110962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97A46F-ECC5-D047-827C-4B7184D8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858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40056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Charakteristika současného stavu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6110" y="2429580"/>
            <a:ext cx="10571090" cy="2926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Společnost MS s. r. o. bude realizovat přestavbu budovy na Centrum pro seniory: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 požadovaná doba realizace 60 dní (600 hodin při 10 hodinové pracovní době)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 pokuta ve výši 0,1 % z celkové ceny díla, tj. 3 151 Kč za den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AA4965-3F1B-7B4A-91E1-E2FCC846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951" y="453866"/>
            <a:ext cx="1122549" cy="110962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97A46F-ECC5-D047-827C-4B7184D8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438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Návrh řešení – časová analýza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4135" y="2119845"/>
            <a:ext cx="2948295" cy="358211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2400" cap="none" dirty="0">
                <a:latin typeface="Trebuchet MS" panose="020B0703020202090204" pitchFamily="34" charset="0"/>
              </a:rPr>
              <a:t>Metoda CPM:</a:t>
            </a:r>
          </a:p>
          <a:p>
            <a:pPr marL="365125" indent="-34607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určení nejdříve možných začátků </a:t>
            </a:r>
            <a:br>
              <a:rPr lang="cs-CZ" sz="2400" cap="none" dirty="0">
                <a:latin typeface="Trebuchet MS" panose="020B0703020202090204" pitchFamily="34" charset="0"/>
              </a:rPr>
            </a:br>
            <a:r>
              <a:rPr lang="cs-CZ" sz="2400" cap="none" dirty="0">
                <a:latin typeface="Trebuchet MS" panose="020B0703020202090204" pitchFamily="34" charset="0"/>
              </a:rPr>
              <a:t>a nejpozději přípustných konců jednotlivých činností</a:t>
            </a:r>
          </a:p>
          <a:p>
            <a:pPr marL="365125" indent="-34607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zobrazena kritická cesta, celkový čas je 660 hodin (nepřetržitý provoz)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F8033D-E738-BD47-8F79-88ED5DAA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951" y="453866"/>
            <a:ext cx="1122549" cy="110962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1C67EF-6A6C-CD44-AD19-7A27B494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4135" y="615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800" smtClean="0"/>
              <a:t>5</a:t>
            </a:fld>
            <a:endParaRPr lang="en-US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49CC51-AA7E-884C-A2A8-7B4A1C3DB0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86" y="1728137"/>
            <a:ext cx="8521430" cy="49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Návrh řešení – časová analýza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919" y="2030027"/>
            <a:ext cx="3471301" cy="45065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cap="none" dirty="0">
                <a:latin typeface="Trebuchet MS" panose="020B0703020202090204" pitchFamily="34" charset="0"/>
              </a:rPr>
              <a:t>Metoda PERT:</a:t>
            </a:r>
          </a:p>
          <a:p>
            <a:pPr marL="365125" indent="-365125" algn="just">
              <a:buFont typeface="Wingdings" pitchFamily="2" charset="2"/>
              <a:buChar char="Ø"/>
            </a:pPr>
            <a:r>
              <a:rPr lang="cs-CZ" cap="none" dirty="0">
                <a:latin typeface="Trebuchet MS" panose="020B0703020202090204" pitchFamily="34" charset="0"/>
              </a:rPr>
              <a:t>určení tří časových odhadů (hodnoty optimistické, nepravděpodobnější a pesimistické), dob trvání jednotlivých činností, použit program </a:t>
            </a:r>
            <a:r>
              <a:rPr lang="cs-CZ" cap="none" dirty="0" err="1">
                <a:latin typeface="Trebuchet MS" panose="020B0703020202090204" pitchFamily="34" charset="0"/>
              </a:rPr>
              <a:t>WinQSB</a:t>
            </a:r>
            <a:endParaRPr lang="cs-CZ" cap="none" dirty="0">
              <a:latin typeface="Trebuchet MS" panose="020B0703020202090204" pitchFamily="34" charset="0"/>
            </a:endParaRPr>
          </a:p>
          <a:p>
            <a:pPr marL="365125" indent="-365125" algn="just">
              <a:buFont typeface="Wingdings" pitchFamily="2" charset="2"/>
              <a:buChar char="Ø"/>
            </a:pPr>
            <a:r>
              <a:rPr lang="cs-CZ" cap="none" dirty="0">
                <a:latin typeface="Trebuchet MS" panose="020B0703020202090204" pitchFamily="34" charset="0"/>
              </a:rPr>
              <a:t>zobrazena kritická cesta, celkový čas je 670 hodin (nepřetržitý provoz)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A24D4C-8542-2242-8425-B88E1098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951" y="453866"/>
            <a:ext cx="1122549" cy="110962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D13960-139F-D240-AEEC-DE6BA124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0005" y="6336127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800" smtClean="0"/>
              <a:t>6</a:t>
            </a:fld>
            <a:endParaRPr lang="en-US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81923C-DFAE-684F-8DF4-0E3824469D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696853"/>
            <a:ext cx="8324850" cy="48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5261"/>
            <a:ext cx="10364451" cy="875003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Návrh řešení – časová analýza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6654" y="933855"/>
            <a:ext cx="10571090" cy="5648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cap="none" dirty="0" err="1">
                <a:latin typeface="Trebuchet MS" panose="020B0703020202090204" pitchFamily="34" charset="0"/>
              </a:rPr>
              <a:t>Ganttův</a:t>
            </a:r>
            <a:r>
              <a:rPr lang="cs-CZ" sz="1800" cap="none" dirty="0">
                <a:latin typeface="Trebuchet MS" panose="020B0703020202090204" pitchFamily="34" charset="0"/>
              </a:rPr>
              <a:t> diagram (MS Projekt):</a:t>
            </a:r>
          </a:p>
          <a:p>
            <a:pPr marL="0" indent="0" algn="just">
              <a:buNone/>
            </a:pPr>
            <a:endParaRPr lang="cs-CZ" sz="2400" cap="none" dirty="0">
              <a:latin typeface="Trebuchet MS" panose="020B070302020209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78885B-C554-1E45-8773-1FC6C967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596" y="199336"/>
            <a:ext cx="1259148" cy="12088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B55C4B-9D4E-5B40-81C0-25E0ACA1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7</a:t>
            </a:fld>
            <a:endParaRPr lang="en-US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5FC666-1C53-5040-A207-DC03125F8C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1408176"/>
            <a:ext cx="11337004" cy="55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Návrh řešení – časová analýza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6654" y="1827357"/>
            <a:ext cx="10571090" cy="4754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cap="none" dirty="0" err="1">
                <a:latin typeface="Trebuchet MS" panose="020B0703020202090204" pitchFamily="34" charset="0"/>
              </a:rPr>
              <a:t>Ganttův</a:t>
            </a:r>
            <a:r>
              <a:rPr lang="cs-CZ" sz="2400" cap="none" dirty="0">
                <a:latin typeface="Trebuchet MS" panose="020B0703020202090204" pitchFamily="34" charset="0"/>
              </a:rPr>
              <a:t> diagram (MS Projekt):</a:t>
            </a:r>
          </a:p>
          <a:p>
            <a:pPr marL="365125" indent="-34607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zadány pouze činnosti a délky jejich trvání, předdefinována standardní pracovní 5 dní v týdnu doba 8 hodin denně, doba realizace vycházela na 82,5 dní (delší než požaduje investor)</a:t>
            </a:r>
          </a:p>
          <a:p>
            <a:pPr marL="365125" indent="-34607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zadána prodloužená pracovní doba na 7 dní a 10 pracovních hodin denně, doba realizace vyčíslena na 66 dní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78885B-C554-1E45-8773-1FC6C967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596" y="199336"/>
            <a:ext cx="1259148" cy="12088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B55C4B-9D4E-5B40-81C0-25E0ACA1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035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B400F-EF53-3546-A482-ED2148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46859"/>
          </a:xfrm>
        </p:spPr>
        <p:txBody>
          <a:bodyPr/>
          <a:lstStyle/>
          <a:p>
            <a:r>
              <a:rPr lang="cs-CZ" cap="none" dirty="0">
                <a:solidFill>
                  <a:srgbClr val="BE2C3A"/>
                </a:solidFill>
                <a:latin typeface="Trebuchet MS" panose="020B0703020202090204" pitchFamily="34" charset="0"/>
              </a:rPr>
              <a:t>Návrh řešení – nákladová analýza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94C39A-CE43-0046-B7B4-D4AFAA70B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0657" y="2179673"/>
            <a:ext cx="4253522" cy="4454590"/>
          </a:xfrm>
        </p:spPr>
        <p:txBody>
          <a:bodyPr>
            <a:normAutofit lnSpcReduction="10000"/>
          </a:bodyPr>
          <a:lstStyle/>
          <a:p>
            <a:pPr marL="403225" indent="-4032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hledána optimální délka trvání projektu s minimálními celkovými náklady</a:t>
            </a:r>
          </a:p>
          <a:p>
            <a:pPr marL="403225" indent="-4032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výpočet koeficientů nákladového spádu</a:t>
            </a:r>
          </a:p>
          <a:p>
            <a:pPr marL="403225" indent="-403225" algn="just">
              <a:buFont typeface="Wingdings" pitchFamily="2" charset="2"/>
              <a:buChar char="Ø"/>
            </a:pPr>
            <a:r>
              <a:rPr lang="cs-CZ" sz="2400" cap="none" dirty="0">
                <a:latin typeface="Trebuchet MS" panose="020B0703020202090204" pitchFamily="34" charset="0"/>
              </a:rPr>
              <a:t>výsledek analýzy je 626,5 hodin, při minimálních celkových nákladech ve výši 2 601 691 Kč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389F5D-060D-354A-B997-60A0D7A3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652" y="170988"/>
            <a:ext cx="1259148" cy="12088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AD231B-24D9-3743-B617-7BA73DB6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33174" y="63437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800" smtClean="0"/>
              <a:t>9</a:t>
            </a:fld>
            <a:endParaRPr lang="en-US" sz="18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CAF10B9-01D8-3642-913B-142877AC4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537932"/>
              </p:ext>
            </p:extLst>
          </p:nvPr>
        </p:nvGraphicFramePr>
        <p:xfrm>
          <a:off x="4900599" y="1939966"/>
          <a:ext cx="7007201" cy="476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803">
                  <a:extLst>
                    <a:ext uri="{9D8B030D-6E8A-4147-A177-3AD203B41FA5}">
                      <a16:colId xmlns:a16="http://schemas.microsoft.com/office/drawing/2014/main" val="2867209175"/>
                    </a:ext>
                  </a:extLst>
                </a:gridCol>
                <a:gridCol w="679069">
                  <a:extLst>
                    <a:ext uri="{9D8B030D-6E8A-4147-A177-3AD203B41FA5}">
                      <a16:colId xmlns:a16="http://schemas.microsoft.com/office/drawing/2014/main" val="686296560"/>
                    </a:ext>
                  </a:extLst>
                </a:gridCol>
                <a:gridCol w="608872">
                  <a:extLst>
                    <a:ext uri="{9D8B030D-6E8A-4147-A177-3AD203B41FA5}">
                      <a16:colId xmlns:a16="http://schemas.microsoft.com/office/drawing/2014/main" val="1813573494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13601483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87169612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2952729897"/>
                    </a:ext>
                  </a:extLst>
                </a:gridCol>
                <a:gridCol w="769257">
                  <a:extLst>
                    <a:ext uri="{9D8B030D-6E8A-4147-A177-3AD203B41FA5}">
                      <a16:colId xmlns:a16="http://schemas.microsoft.com/office/drawing/2014/main" val="3362966003"/>
                    </a:ext>
                  </a:extLst>
                </a:gridCol>
                <a:gridCol w="943429">
                  <a:extLst>
                    <a:ext uri="{9D8B030D-6E8A-4147-A177-3AD203B41FA5}">
                      <a16:colId xmlns:a16="http://schemas.microsoft.com/office/drawing/2014/main" val="3716589252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3518254504"/>
                    </a:ext>
                  </a:extLst>
                </a:gridCol>
              </a:tblGrid>
              <a:tr h="1041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Pořadové číslo činnosti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Změny zkracování dob (hod.)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Požadovaná doba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Koeficient nákladového spádu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Přímé náklady  zvýšení (Kč)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Přímé náklady celkové po zvýšení (Kč)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Nepřímé náklady  snížení (Kč)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Nepřímé náklady celkové po snížení (Kč)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Celkové náklady (Kč)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ctr"/>
                </a:tc>
                <a:extLst>
                  <a:ext uri="{0D108BD9-81ED-4DB2-BD59-A6C34878D82A}">
                    <a16:rowId xmlns:a16="http://schemas.microsoft.com/office/drawing/2014/main" val="1030931339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1 920 113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684 391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2 604 504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3251767167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1 920 290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891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683 500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2 603 790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1170894471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43.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650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125,54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879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1 921 169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2 079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681 421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2 602 590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3300020313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158,00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316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1 921 485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680 827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2 602 312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2046010670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48.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173,56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1 922 005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891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679 936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2 601 941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816050602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185,00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555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1 922 560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891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679 045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2 601 605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564713088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265,00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530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1 923 090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678 451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2 601 541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1989657613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266,56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1 333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1 924 423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1 485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676 966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2 601 389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1962563383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634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305,00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305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1 924 728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676 669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2 601 397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246092667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45.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330,00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2 310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1 927 038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2 079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674 590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2 601 628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2915635597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20.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>
                          <a:solidFill>
                            <a:srgbClr val="FF0000"/>
                          </a:solidFill>
                          <a:effectLst/>
                        </a:rPr>
                        <a:t>0,5</a:t>
                      </a:r>
                      <a:endParaRPr lang="cs-CZ" sz="1100" u="non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626,5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422,00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211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1 927 249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149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674 442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u="none" dirty="0">
                          <a:solidFill>
                            <a:srgbClr val="FF0000"/>
                          </a:solidFill>
                          <a:effectLst/>
                        </a:rPr>
                        <a:t>2 601 691</a:t>
                      </a:r>
                      <a:endParaRPr lang="cs-CZ" sz="1100" u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3565920449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623,5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1634,45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4 903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1 932 153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891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673 551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2 605 703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3323047614"/>
                  </a:ext>
                </a:extLst>
              </a:tr>
              <a:tr h="265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37.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611,5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2048,65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24 584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1 956 736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3 564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669 987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2 626 723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676101502"/>
                  </a:ext>
                </a:extLst>
              </a:tr>
              <a:tr h="2816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40.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598,5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2128,00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27 664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1 984 400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3 861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666 126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2 650 526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4" marR="41634" marT="0" marB="0" anchor="b"/>
                </a:tc>
                <a:extLst>
                  <a:ext uri="{0D108BD9-81ED-4DB2-BD59-A6C34878D82A}">
                    <a16:rowId xmlns:a16="http://schemas.microsoft.com/office/drawing/2014/main" val="9932557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3AAF5FD-BCC7-CD4D-9BC3-E8B2200F3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2" y="2366963"/>
            <a:ext cx="182357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1931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4135</TotalTime>
  <Words>720</Words>
  <Application>Microsoft Macintosh PowerPoint</Application>
  <PresentationFormat>Širokoúhlá obrazovka</PresentationFormat>
  <Paragraphs>207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Tw Cen MT</vt:lpstr>
      <vt:lpstr>Wingdings</vt:lpstr>
      <vt:lpstr>Kapka</vt:lpstr>
      <vt:lpstr>Optimalizace logistických procesů ve společnosti MS s. r. o.</vt:lpstr>
      <vt:lpstr>Cíl diplomové práce</vt:lpstr>
      <vt:lpstr>Představení společnosti</vt:lpstr>
      <vt:lpstr>Charakteristika současného stavu</vt:lpstr>
      <vt:lpstr>Návrh řešení – časová analýza projektu</vt:lpstr>
      <vt:lpstr>Návrh řešení – časová analýza projektu</vt:lpstr>
      <vt:lpstr>Návrh řešení – časová analýza projektu</vt:lpstr>
      <vt:lpstr>Návrh řešení – časová analýza projektu</vt:lpstr>
      <vt:lpstr>Návrh řešení – nákladová analýza projektu</vt:lpstr>
      <vt:lpstr>Interpretace výsledků</vt:lpstr>
      <vt:lpstr>Interpretace výsledků – nákladová analýza</vt:lpstr>
      <vt:lpstr>Závěrečné shrnutí</vt:lpstr>
      <vt:lpstr>Děkuji za pozornost</vt:lpstr>
      <vt:lpstr>Doplňující dotazy vedoucího práce</vt:lpstr>
      <vt:lpstr>Doplňující dotazy oponenta práce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logistických procesů ve společnosti MS s. r. o.</dc:title>
  <dc:creator>Michaela Schacherlová</dc:creator>
  <cp:lastModifiedBy>Michaela Schacherlová</cp:lastModifiedBy>
  <cp:revision>23</cp:revision>
  <cp:lastPrinted>2019-06-12T13:21:59Z</cp:lastPrinted>
  <dcterms:created xsi:type="dcterms:W3CDTF">2019-06-03T19:08:55Z</dcterms:created>
  <dcterms:modified xsi:type="dcterms:W3CDTF">2019-06-12T19:15:20Z</dcterms:modified>
</cp:coreProperties>
</file>