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adlo\Documents\Data%20-%20sou&#345;adni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Oprava%20DP\Data%20D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'Nákladová analýza'!$C$2</c:f>
              <c:strCache>
                <c:ptCount val="1"/>
                <c:pt idx="0">
                  <c:v>Ujeté km/den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8.3333333333333228E-3"/>
                  <c:y val="-2.7777777777777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31481481481481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9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931756189626403E-3"/>
                  <c:y val="-7.806825932062792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'Nákladová analýza'!$B$3:$B$6</c:f>
              <c:strCache>
                <c:ptCount val="4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Celkem</c:v>
                </c:pt>
              </c:strCache>
            </c:strRef>
          </c:cat>
          <c:val>
            <c:numRef>
              <c:f>'Nákladová analýza'!$C$3:$C$6</c:f>
              <c:numCache>
                <c:formatCode>General</c:formatCode>
                <c:ptCount val="4"/>
                <c:pt idx="0">
                  <c:v>330</c:v>
                </c:pt>
                <c:pt idx="1">
                  <c:v>335</c:v>
                </c:pt>
                <c:pt idx="2">
                  <c:v>270</c:v>
                </c:pt>
                <c:pt idx="3">
                  <c:v>935</c:v>
                </c:pt>
              </c:numCache>
            </c:numRef>
          </c:val>
        </c:ser>
        <c:ser>
          <c:idx val="1"/>
          <c:order val="1"/>
          <c:tx>
            <c:strRef>
              <c:f>'Nákladová analýza'!$D$2</c:f>
              <c:strCache>
                <c:ptCount val="1"/>
                <c:pt idx="0">
                  <c:v>Cena v Kč/den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1559832653393878E-2"/>
                  <c:y val="-1.606761571852151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121852016884186E-2"/>
                  <c:y val="-1.38887736306320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01099384865E-2"/>
                  <c:y val="-6.8082283945324106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666657034431223E-2"/>
                  <c:y val="-2.26941971002252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'Nákladová analýza'!$B$3:$B$6</c:f>
              <c:strCache>
                <c:ptCount val="4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Celkem</c:v>
                </c:pt>
              </c:strCache>
            </c:strRef>
          </c:cat>
          <c:val>
            <c:numRef>
              <c:f>'Nákladová analýza'!$D$3:$D$6</c:f>
              <c:numCache>
                <c:formatCode>#,##0\ "Kč"</c:formatCode>
                <c:ptCount val="4"/>
                <c:pt idx="0">
                  <c:v>6280</c:v>
                </c:pt>
                <c:pt idx="1">
                  <c:v>6360</c:v>
                </c:pt>
                <c:pt idx="2">
                  <c:v>5320</c:v>
                </c:pt>
                <c:pt idx="3">
                  <c:v>17960</c:v>
                </c:pt>
              </c:numCache>
            </c:numRef>
          </c:val>
        </c:ser>
        <c:dLbls>
          <c:showVal val="1"/>
        </c:dLbls>
        <c:shape val="cylinder"/>
        <c:axId val="130206336"/>
        <c:axId val="132125440"/>
        <c:axId val="0"/>
      </c:bar3DChart>
      <c:catAx>
        <c:axId val="130206336"/>
        <c:scaling>
          <c:orientation val="minMax"/>
        </c:scaling>
        <c:axPos val="b"/>
        <c:numFmt formatCode="General" sourceLinked="0"/>
        <c:tickLblPos val="nextTo"/>
        <c:crossAx val="132125440"/>
        <c:crosses val="autoZero"/>
        <c:auto val="1"/>
        <c:lblAlgn val="ctr"/>
        <c:lblOffset val="100"/>
      </c:catAx>
      <c:valAx>
        <c:axId val="132125440"/>
        <c:scaling>
          <c:orientation val="minMax"/>
        </c:scaling>
        <c:axPos val="l"/>
        <c:majorGridlines/>
        <c:numFmt formatCode="General" sourceLinked="1"/>
        <c:tickLblPos val="nextTo"/>
        <c:crossAx val="130206336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effectLst>
      <a:innerShdw blurRad="114300">
        <a:srgbClr val="00B0F0"/>
      </a:inn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'Nákladová analýza II'!$C$3</c:f>
              <c:strCache>
                <c:ptCount val="1"/>
                <c:pt idx="0">
                  <c:v>Ujeté km/den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Lbls>
            <c:dLbl>
              <c:idx val="0"/>
              <c:layout>
                <c:manualLayout>
                  <c:x val="8.3333333333333228E-3"/>
                  <c:y val="-2.77777777777779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314814814814814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77777777777779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653248610439384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'Nákladová analýza II'!$B$4:$B$7</c:f>
              <c:strCache>
                <c:ptCount val="4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Celkem</c:v>
                </c:pt>
              </c:strCache>
            </c:strRef>
          </c:cat>
          <c:val>
            <c:numRef>
              <c:f>'Nákladová analýza II'!$C$4:$C$7</c:f>
              <c:numCache>
                <c:formatCode>General</c:formatCode>
                <c:ptCount val="4"/>
                <c:pt idx="0">
                  <c:v>410.3</c:v>
                </c:pt>
                <c:pt idx="1">
                  <c:v>247.4</c:v>
                </c:pt>
                <c:pt idx="2">
                  <c:v>357.5</c:v>
                </c:pt>
                <c:pt idx="3">
                  <c:v>1015.2</c:v>
                </c:pt>
              </c:numCache>
            </c:numRef>
          </c:val>
        </c:ser>
        <c:ser>
          <c:idx val="1"/>
          <c:order val="1"/>
          <c:tx>
            <c:strRef>
              <c:f>'Nákladová analýza II'!$D$3</c:f>
              <c:strCache>
                <c:ptCount val="1"/>
                <c:pt idx="0">
                  <c:v>Cena v Kč/den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6666666666666701E-2"/>
                  <c:y val="-2.777777777777792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888888888888935E-2"/>
                  <c:y val="-1.38888888888889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1.851851851851855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2908346996497933E-3"/>
                  <c:y val="-2.387923749395445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'Nákladová analýza II'!$B$4:$B$7</c:f>
              <c:strCache>
                <c:ptCount val="4"/>
                <c:pt idx="0">
                  <c:v>Pondělí</c:v>
                </c:pt>
                <c:pt idx="1">
                  <c:v>Úterý</c:v>
                </c:pt>
                <c:pt idx="2">
                  <c:v>Středa</c:v>
                </c:pt>
                <c:pt idx="3">
                  <c:v>Celkem</c:v>
                </c:pt>
              </c:strCache>
            </c:strRef>
          </c:cat>
          <c:val>
            <c:numRef>
              <c:f>'Nákladová analýza II'!$D$4:$D$7</c:f>
              <c:numCache>
                <c:formatCode>#,##0\ "Kč"</c:formatCode>
                <c:ptCount val="4"/>
                <c:pt idx="0">
                  <c:v>7564.8</c:v>
                </c:pt>
                <c:pt idx="1">
                  <c:v>4958.4000000000005</c:v>
                </c:pt>
                <c:pt idx="2">
                  <c:v>6720</c:v>
                </c:pt>
                <c:pt idx="3">
                  <c:v>19243.2</c:v>
                </c:pt>
              </c:numCache>
            </c:numRef>
          </c:val>
        </c:ser>
        <c:dLbls>
          <c:showVal val="1"/>
        </c:dLbls>
        <c:shape val="cylinder"/>
        <c:axId val="149099648"/>
        <c:axId val="149101184"/>
        <c:axId val="0"/>
      </c:bar3DChart>
      <c:catAx>
        <c:axId val="149099648"/>
        <c:scaling>
          <c:orientation val="minMax"/>
        </c:scaling>
        <c:axPos val="b"/>
        <c:numFmt formatCode="General" sourceLinked="0"/>
        <c:tickLblPos val="nextTo"/>
        <c:crossAx val="149101184"/>
        <c:crosses val="autoZero"/>
        <c:auto val="1"/>
        <c:lblAlgn val="ctr"/>
        <c:lblOffset val="100"/>
      </c:catAx>
      <c:valAx>
        <c:axId val="149101184"/>
        <c:scaling>
          <c:orientation val="minMax"/>
        </c:scaling>
        <c:axPos val="l"/>
        <c:majorGridlines/>
        <c:numFmt formatCode="General" sourceLinked="1"/>
        <c:tickLblPos val="nextTo"/>
        <c:crossAx val="149099648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effectLst>
      <a:innerShdw blurRad="114300">
        <a:srgbClr val="00B0F0"/>
      </a:innerShdw>
    </a:effectLst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8788D7B-9F07-40EC-8911-FDA31E8CCB3A}" type="datetimeFigureOut">
              <a:rPr lang="cs-CZ" smtClean="0"/>
              <a:t>12.06.2019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9D59F39-EF25-4C5F-9659-7F84A0643E2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1152127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>Vysoká škola technická a ekonomická </a:t>
            </a:r>
            <a:br>
              <a:rPr lang="cs-CZ" sz="3100" dirty="0" smtClean="0"/>
            </a:br>
            <a:r>
              <a:rPr lang="cs-CZ" sz="3100" dirty="0" smtClean="0"/>
              <a:t>v Českých Budějovicích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200" dirty="0" smtClean="0"/>
              <a:t>Ústav technicko-technologický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Picture 9" descr="VŠTE podepsala s Českými drahami smlouvu o spoluprác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 l="33493" t="9850" r="34210" b="29994"/>
          <a:stretch>
            <a:fillRect/>
          </a:stretch>
        </p:blipFill>
        <p:spPr bwMode="auto">
          <a:xfrm>
            <a:off x="179512" y="188640"/>
            <a:ext cx="1368152" cy="1237852"/>
          </a:xfrm>
          <a:prstGeom prst="rect">
            <a:avLst/>
          </a:prstGeom>
          <a:noFill/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539552" y="5229200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práce: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Bc. Jitka Matoušová</a:t>
            </a:r>
          </a:p>
          <a:p>
            <a:pPr lvl="0" algn="just">
              <a:spcBef>
                <a:spcPct val="20000"/>
              </a:spcBef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Vedoucí práce: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000" dirty="0" smtClean="0">
                <a:effectLst/>
              </a:rPr>
              <a:t>doc</a:t>
            </a:r>
            <a:r>
              <a:rPr lang="cs-CZ" sz="2000" dirty="0">
                <a:effectLst/>
              </a:rPr>
              <a:t>. Ing. Rudolf </a:t>
            </a:r>
            <a:r>
              <a:rPr lang="cs-CZ" sz="2000" dirty="0" err="1">
                <a:effectLst/>
              </a:rPr>
              <a:t>Kampf</a:t>
            </a:r>
            <a:r>
              <a:rPr lang="cs-CZ" sz="2000" dirty="0">
                <a:effectLst/>
              </a:rPr>
              <a:t>, </a:t>
            </a:r>
            <a:r>
              <a:rPr lang="cs-CZ" sz="2000" dirty="0" err="1">
                <a:effectLst/>
              </a:rPr>
              <a:t>Ph.D</a:t>
            </a:r>
            <a:r>
              <a:rPr lang="cs-CZ" sz="2000" dirty="0" smtClean="0">
                <a:effectLst/>
              </a:rPr>
              <a:t>.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06084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Návrh organizace </a:t>
            </a:r>
            <a:r>
              <a:rPr lang="cs-CZ" sz="4000" dirty="0" smtClean="0"/>
              <a:t>dopravně – logistických procesů v obchodní </a:t>
            </a:r>
            <a:r>
              <a:rPr lang="cs-CZ" sz="4000" dirty="0"/>
              <a:t>společnosti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Mayerova metoda okruh A, trasa č. I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763688" y="1412773"/>
          <a:ext cx="5616624" cy="5445219"/>
        </p:xfrm>
        <a:graphic>
          <a:graphicData uri="http://schemas.openxmlformats.org/drawingml/2006/table">
            <a:tbl>
              <a:tblPr/>
              <a:tblGrid>
                <a:gridCol w="1354587"/>
                <a:gridCol w="955608"/>
                <a:gridCol w="1164799"/>
                <a:gridCol w="1081123"/>
                <a:gridCol w="1060507"/>
              </a:tblGrid>
              <a:tr h="1043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Město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Vzdálenost od distribučního centra (km)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Množství objednaného zboží (kg)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Závozová okna (hod)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Časová náročnost vykládky (min)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Veselí nad Lužnicí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72,9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Soběslav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71,6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Tábor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64,5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90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Volary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57,9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330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8 – 16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Klatovy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52,6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160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Milevsko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50,8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 – 17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Týn nad Vltavou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48,5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170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Netolice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43,5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Temelín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41,1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Prachatice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38,4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160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Sušice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37,6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220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17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Strunkovice nad Blanicí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31,4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240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Vodňany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29,4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220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Vlachovo Březí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26,3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Písek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25,6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Blatná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22,7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70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8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Čkyně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22,3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30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Horažďovice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18,7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80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5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08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Strakonice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0,650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150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6 – 18 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10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Celkem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 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2480 kg</a:t>
                      </a: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000" b="1" dirty="0">
                          <a:solidFill>
                            <a:srgbClr val="000000"/>
                          </a:solidFill>
                          <a:latin typeface="Ttt"/>
                          <a:ea typeface="Calibri"/>
                          <a:cs typeface="Calibri"/>
                        </a:rPr>
                        <a:t>190 min</a:t>
                      </a:r>
                      <a:endParaRPr lang="cs-CZ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2336" marR="623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Metoda nejbližšího souseda</a:t>
            </a:r>
          </a:p>
          <a:p>
            <a:pPr lvl="1"/>
            <a:r>
              <a:rPr lang="cs-CZ" sz="2400" dirty="0" smtClean="0"/>
              <a:t>Seřazení odběratelských míst ve vzdálenostně – nejkratším pořadí. </a:t>
            </a:r>
            <a:endParaRPr lang="cs-CZ" sz="2400" dirty="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Vytvoření nových rozvozových tras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47664" y="3356992"/>
          <a:ext cx="6912768" cy="987168"/>
        </p:xfrm>
        <a:graphic>
          <a:graphicData uri="http://schemas.openxmlformats.org/drawingml/2006/table">
            <a:tbl>
              <a:tblPr/>
              <a:tblGrid>
                <a:gridCol w="5549573"/>
                <a:gridCol w="1363195"/>
              </a:tblGrid>
              <a:tr h="987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Strakonice – Horažďovice – Sušice – Klatovy – Blatná –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Čkyně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– Vlachovo Březí –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Strunkovice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nad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Blanicí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– Prachatice –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Volary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Netolice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cs-CZ" sz="1400" b="1" dirty="0" err="1">
                          <a:latin typeface="Times New Roman"/>
                          <a:ea typeface="Calibri"/>
                          <a:cs typeface="Times New Roman"/>
                        </a:rPr>
                        <a:t>Vodňany</a:t>
                      </a:r>
                      <a:r>
                        <a:rPr lang="cs-CZ" sz="1400" b="1" dirty="0">
                          <a:latin typeface="Times New Roman"/>
                          <a:ea typeface="Calibri"/>
                          <a:cs typeface="Times New Roman"/>
                        </a:rPr>
                        <a:t> – Temelín – Týn nad Vltavou – Veselí nad Lužnicí – Soběslav – Tábor – Milevsko – Písek - Strakonice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410,3 km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9:50 hod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47663" y="4365104"/>
          <a:ext cx="6912769" cy="864096"/>
        </p:xfrm>
        <a:graphic>
          <a:graphicData uri="http://schemas.openxmlformats.org/drawingml/2006/table">
            <a:tbl>
              <a:tblPr/>
              <a:tblGrid>
                <a:gridCol w="5558118"/>
                <a:gridCol w="1354651"/>
              </a:tblGrid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Lišov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Pacov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Arneštovice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Pelhřimov,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Pelhřimov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II, Pelhřimov III, Počátky, Telč,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Telč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II, Telč III, Jindřichův Hradec, Jindřichův Hradec II,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Lišov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247,4 km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7:40 hod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547664" y="5229200"/>
          <a:ext cx="6912768" cy="936104"/>
        </p:xfrm>
        <a:graphic>
          <a:graphicData uri="http://schemas.openxmlformats.org/drawingml/2006/table">
            <a:tbl>
              <a:tblPr/>
              <a:tblGrid>
                <a:gridCol w="5544616"/>
                <a:gridCol w="1368152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Lišov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Dačice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Dačice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II, Studená,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Rodvínov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Mladá Vožice, České Budějovice III, České Budějovice II, České Budějovice, Trhové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Sviny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Kaplice,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Kaplice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II,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Přísečná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Kájov</a:t>
                      </a:r>
                      <a:r>
                        <a:rPr lang="cs-CZ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4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Lišov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357,5 km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10:25 hod</a:t>
                      </a:r>
                      <a:endParaRPr lang="cs-CZ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Nákladová analýza nově vytvořených tras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11560" y="1882774"/>
          <a:ext cx="8075240" cy="478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Závěrečné shrnutí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Umístění nového distribučního skladu</a:t>
            </a:r>
          </a:p>
          <a:p>
            <a:r>
              <a:rPr lang="cs-CZ" dirty="0" smtClean="0"/>
              <a:t>Oslovení nových potencionálních zákazníků</a:t>
            </a:r>
          </a:p>
          <a:p>
            <a:r>
              <a:rPr lang="cs-CZ" dirty="0" smtClean="0"/>
              <a:t>Rozšíření působnosti do další oblasti ČR</a:t>
            </a:r>
          </a:p>
          <a:p>
            <a:endParaRPr lang="cs-CZ" dirty="0" smtClean="0"/>
          </a:p>
          <a:p>
            <a:r>
              <a:rPr lang="cs-CZ" dirty="0" smtClean="0"/>
              <a:t>Návrh byl prezentován firmě a uvažuje o realizaci.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sz="4800" dirty="0" smtClean="0">
                <a:solidFill>
                  <a:schemeClr val="bg2">
                    <a:lumMod val="25000"/>
                  </a:schemeClr>
                </a:solidFill>
              </a:rPr>
              <a:t>Děkuji za pozornost. </a:t>
            </a:r>
            <a:endParaRPr lang="cs-CZ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Cíl práce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170080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Cílem práce je zpracovat komplexní návrh organizace dopravně-logistických procesů ve vybrané obchodní společnosti. V rámci řešení budou návrhy opatření a změn na zlepšení organizace rozvozu zboží včetně obnovy techniky a redislokace skladů.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Použité metody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066472"/>
          </a:xfrm>
        </p:spPr>
        <p:txBody>
          <a:bodyPr/>
          <a:lstStyle/>
          <a:p>
            <a:r>
              <a:rPr lang="cs-CZ" dirty="0" smtClean="0"/>
              <a:t>Optimální umístění nového objektu</a:t>
            </a:r>
          </a:p>
          <a:p>
            <a:pPr lvl="1"/>
            <a:r>
              <a:rPr lang="cs-CZ" dirty="0" smtClean="0"/>
              <a:t>Umístění jediného bodového objektu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Metody řešení okružního dopravního problému</a:t>
            </a:r>
          </a:p>
          <a:p>
            <a:pPr lvl="1"/>
            <a:r>
              <a:rPr lang="cs-CZ" dirty="0" smtClean="0"/>
              <a:t>Mayerova metoda</a:t>
            </a:r>
          </a:p>
          <a:p>
            <a:pPr lvl="1"/>
            <a:r>
              <a:rPr lang="cs-CZ" dirty="0" smtClean="0"/>
              <a:t>Metoda nejbližšího souseda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Charakteristika současného stavu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Společnost PVC, s. r. o., disponuje jedním velkoobchodním skladem</a:t>
            </a:r>
          </a:p>
          <a:p>
            <a:r>
              <a:rPr lang="cs-CZ" dirty="0" smtClean="0"/>
              <a:t>Rozvážení zboží pravidelně ve třech dnech k 60 odběratelům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145282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Nákladová analýza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Graf 3"/>
          <p:cNvGraphicFramePr/>
          <p:nvPr/>
        </p:nvGraphicFramePr>
        <p:xfrm>
          <a:off x="755576" y="1745432"/>
          <a:ext cx="7848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2627784" y="1556792"/>
            <a:ext cx="4338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Náklady pro řidiče za pracovní týden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Optimální umístění nového skladu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942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Rozdělení sítě na dva okruhy</a:t>
            </a:r>
          </a:p>
          <a:p>
            <a:r>
              <a:rPr lang="cs-CZ" sz="2400" dirty="0" smtClean="0"/>
              <a:t>Zjištění souřadnic všech obsluhovaných měst v okruhu A. </a:t>
            </a:r>
          </a:p>
        </p:txBody>
      </p:sp>
      <p:pic>
        <p:nvPicPr>
          <p:cNvPr id="6" name="Obrázek 5" descr="C:\Users\Divadlo\Documents\rozdělení okruhů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449606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Vypočtené souřadnice vložíme do mapy </a:t>
            </a:r>
            <a:r>
              <a:rPr lang="cs-CZ" sz="2400" dirty="0" smtClean="0"/>
              <a:t>a nalezneme umístění skladu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 descr="C:\Users\Divadlo\Documents\umístění původní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4105275" cy="3247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ázek 4" descr="C:\Users\Divadlo\Documents\Strakonice skladové prosto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480" y="3284984"/>
            <a:ext cx="4680520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Optimální umístění nového skladu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Vytvoření nových rozvozových tras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72000"/>
          </a:xfrm>
        </p:spPr>
        <p:txBody>
          <a:bodyPr/>
          <a:lstStyle/>
          <a:p>
            <a:r>
              <a:rPr lang="cs-CZ" dirty="0" smtClean="0"/>
              <a:t>Matice vzdáleností pro okruh A i B</a:t>
            </a:r>
          </a:p>
          <a:p>
            <a:pPr lvl="1"/>
            <a:r>
              <a:rPr lang="cs-CZ" dirty="0" smtClean="0"/>
              <a:t>Symetrická matice</a:t>
            </a:r>
          </a:p>
          <a:p>
            <a:pPr lvl="1"/>
            <a:r>
              <a:rPr lang="cs-CZ" dirty="0" smtClean="0"/>
              <a:t>Počet kilometrů jednotlivých odběratelských míst od skladu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331640" y="3573016"/>
          <a:ext cx="6264696" cy="3096343"/>
        </p:xfrm>
        <a:graphic>
          <a:graphicData uri="http://schemas.openxmlformats.org/drawingml/2006/table">
            <a:tbl>
              <a:tblPr/>
              <a:tblGrid>
                <a:gridCol w="1046499"/>
                <a:gridCol w="846322"/>
                <a:gridCol w="564442"/>
                <a:gridCol w="563761"/>
                <a:gridCol w="940283"/>
                <a:gridCol w="658403"/>
                <a:gridCol w="753044"/>
                <a:gridCol w="658403"/>
                <a:gridCol w="233539"/>
              </a:tblGrid>
              <a:tr h="470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Město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Strakonice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Čkyně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Horažďovice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Klatovy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Milevsko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Netolice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Strakonice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Blatná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Čkyně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Horažďovice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Klatovy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52,4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Milevsko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26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Netolice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61,8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33,2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61,3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62,6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3366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cs-CZ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cs-CZ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Mayerova metoda</a:t>
            </a:r>
          </a:p>
          <a:p>
            <a:pPr lvl="1"/>
            <a:r>
              <a:rPr lang="cs-CZ" dirty="0" smtClean="0"/>
              <a:t>Kritéria: </a:t>
            </a:r>
          </a:p>
          <a:p>
            <a:pPr lvl="2"/>
            <a:r>
              <a:rPr lang="cs-CZ" dirty="0" smtClean="0"/>
              <a:t>kapacita vozidla – 3,5 t</a:t>
            </a:r>
          </a:p>
          <a:p>
            <a:pPr lvl="2"/>
            <a:r>
              <a:rPr lang="cs-CZ" dirty="0" err="1" smtClean="0"/>
              <a:t>závozová</a:t>
            </a:r>
            <a:r>
              <a:rPr lang="cs-CZ" dirty="0" smtClean="0"/>
              <a:t> okna</a:t>
            </a:r>
          </a:p>
          <a:p>
            <a:pPr lvl="2"/>
            <a:r>
              <a:rPr lang="cs-CZ" dirty="0" smtClean="0"/>
              <a:t>časová náročnost vykládky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Vytvoření nových rozvozových tras</a:t>
            </a:r>
            <a:endParaRPr lang="cs-CZ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661</Words>
  <Application>Microsoft Office PowerPoint</Application>
  <PresentationFormat>Předvádění na obrazovce (4:3)</PresentationFormat>
  <Paragraphs>255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Talent</vt:lpstr>
      <vt:lpstr>Vysoká škola technická a ekonomická  v Českých Budějovicích Ústav technicko-technologický </vt:lpstr>
      <vt:lpstr>Cíl práce</vt:lpstr>
      <vt:lpstr>Použité metody</vt:lpstr>
      <vt:lpstr>Charakteristika současného stavu</vt:lpstr>
      <vt:lpstr>Nákladová analýza</vt:lpstr>
      <vt:lpstr>Optimální umístění nového skladu</vt:lpstr>
      <vt:lpstr>Optimální umístění nového skladu</vt:lpstr>
      <vt:lpstr>Vytvoření nových rozvozových tras</vt:lpstr>
      <vt:lpstr>Vytvoření nových rozvozových tras</vt:lpstr>
      <vt:lpstr>Mayerova metoda okruh A, trasa č. I</vt:lpstr>
      <vt:lpstr>Vytvoření nových rozvozových tras</vt:lpstr>
      <vt:lpstr>Nákladová analýza nově vytvořených tras</vt:lpstr>
      <vt:lpstr>Závěrečné shrnutí</vt:lpstr>
      <vt:lpstr>Děkuji za pozornost.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 Ústav technicko-technologický</dc:title>
  <dc:creator>Uživatel systému Windows</dc:creator>
  <cp:lastModifiedBy>Uživatel systému Windows</cp:lastModifiedBy>
  <cp:revision>11</cp:revision>
  <dcterms:created xsi:type="dcterms:W3CDTF">2019-06-12T17:25:48Z</dcterms:created>
  <dcterms:modified xsi:type="dcterms:W3CDTF">2019-06-12T19:14:33Z</dcterms:modified>
</cp:coreProperties>
</file>