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6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4" r:id="rId18"/>
    <p:sldId id="271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6" autoAdjust="0"/>
    <p:restoredTop sz="94660" autoAdjust="0"/>
  </p:normalViewPr>
  <p:slideViewPr>
    <p:cSldViewPr snapToGrid="0">
      <p:cViewPr>
        <p:scale>
          <a:sx n="75" d="100"/>
          <a:sy n="75" d="100"/>
        </p:scale>
        <p:origin x="-498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403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FE996-C4B0-4904-B567-C0B9A6EC83C4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1B8E8-67A3-4EC0-866C-0320DB81A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988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FE996-C4B0-4904-B567-C0B9A6EC83C4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1B8E8-67A3-4EC0-866C-0320DB81A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4094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FE996-C4B0-4904-B567-C0B9A6EC83C4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1B8E8-67A3-4EC0-866C-0320DB81A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4128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FE996-C4B0-4904-B567-C0B9A6EC83C4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1B8E8-67A3-4EC0-866C-0320DB81A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1274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FE996-C4B0-4904-B567-C0B9A6EC83C4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1B8E8-67A3-4EC0-866C-0320DB81A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146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FE996-C4B0-4904-B567-C0B9A6EC83C4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1B8E8-67A3-4EC0-866C-0320DB81A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9002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FE996-C4B0-4904-B567-C0B9A6EC83C4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1B8E8-67A3-4EC0-866C-0320DB81A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5399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FE996-C4B0-4904-B567-C0B9A6EC83C4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1B8E8-67A3-4EC0-866C-0320DB81A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349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FE996-C4B0-4904-B567-C0B9A6EC83C4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1B8E8-67A3-4EC0-866C-0320DB81A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0718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FE996-C4B0-4904-B567-C0B9A6EC83C4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1B8E8-67A3-4EC0-866C-0320DB81A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2875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FE996-C4B0-4904-B567-C0B9A6EC83C4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1B8E8-67A3-4EC0-866C-0320DB81A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9695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FE996-C4B0-4904-B567-C0B9A6EC83C4}" type="datetimeFigureOut">
              <a:rPr lang="cs-CZ" smtClean="0"/>
              <a:t>12.6.2019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1B8E8-67A3-4EC0-866C-0320DB81A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2777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2036619"/>
            <a:ext cx="9144000" cy="1654232"/>
          </a:xfrm>
        </p:spPr>
        <p:txBody>
          <a:bodyPr>
            <a:noAutofit/>
          </a:bodyPr>
          <a:lstStyle/>
          <a:p>
            <a:r>
              <a:rPr lang="cs-CZ" sz="4000" b="1" dirty="0"/>
              <a:t>Optimalizace výběru automobilu s ohledem na bezpečnostní prvky jednotlivých vozidel 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713316"/>
            <a:ext cx="9144000" cy="1886989"/>
          </a:xfrm>
        </p:spPr>
        <p:txBody>
          <a:bodyPr>
            <a:normAutofit/>
          </a:bodyPr>
          <a:lstStyle/>
          <a:p>
            <a:pPr algn="l"/>
            <a:r>
              <a:rPr lang="cs-CZ" b="1" dirty="0"/>
              <a:t>Autor diplomové práce: </a:t>
            </a:r>
            <a:r>
              <a:rPr lang="cs-CZ" b="1" dirty="0" smtClean="0"/>
              <a:t>		</a:t>
            </a:r>
            <a:r>
              <a:rPr lang="cs-CZ" dirty="0" smtClean="0"/>
              <a:t>Bc</a:t>
            </a:r>
            <a:r>
              <a:rPr lang="cs-CZ" dirty="0"/>
              <a:t>. Martin Koklar </a:t>
            </a:r>
            <a:endParaRPr lang="cs-CZ" dirty="0" smtClean="0"/>
          </a:p>
          <a:p>
            <a:pPr algn="l"/>
            <a:r>
              <a:rPr lang="cs-CZ" b="1" dirty="0" smtClean="0"/>
              <a:t>Vedoucí diplomové práce: 		</a:t>
            </a:r>
            <a:r>
              <a:rPr lang="cs-CZ" dirty="0" smtClean="0"/>
              <a:t>Ing. Jiří Čejka, </a:t>
            </a:r>
            <a:r>
              <a:rPr lang="cs-CZ" dirty="0" err="1" smtClean="0"/>
              <a:t>Ph</a:t>
            </a:r>
            <a:r>
              <a:rPr lang="cs-CZ" dirty="0" smtClean="0"/>
              <a:t>. D. </a:t>
            </a:r>
            <a:endParaRPr lang="cs-CZ" b="1" dirty="0"/>
          </a:p>
          <a:p>
            <a:pPr algn="l"/>
            <a:r>
              <a:rPr lang="cs-CZ" b="1" dirty="0" smtClean="0"/>
              <a:t>Oponent </a:t>
            </a:r>
            <a:r>
              <a:rPr lang="cs-CZ" b="1" dirty="0"/>
              <a:t>diplomové práce: </a:t>
            </a:r>
            <a:r>
              <a:rPr lang="cs-CZ" b="1" dirty="0" smtClean="0"/>
              <a:t>		</a:t>
            </a:r>
            <a:r>
              <a:rPr lang="cs-CZ" dirty="0" smtClean="0"/>
              <a:t>Ing</a:t>
            </a:r>
            <a:r>
              <a:rPr lang="cs-CZ" dirty="0"/>
              <a:t>. </a:t>
            </a:r>
            <a:r>
              <a:rPr lang="cs-CZ" dirty="0" smtClean="0"/>
              <a:t>Vladimír Faltus, </a:t>
            </a:r>
            <a:r>
              <a:rPr lang="cs-CZ" dirty="0" err="1"/>
              <a:t>Ph</a:t>
            </a:r>
            <a:r>
              <a:rPr lang="cs-CZ" dirty="0"/>
              <a:t>. D. </a:t>
            </a:r>
          </a:p>
          <a:p>
            <a:pPr algn="l"/>
            <a:r>
              <a:rPr lang="cs-CZ" b="1" dirty="0"/>
              <a:t>České Budějovice, </a:t>
            </a:r>
            <a:r>
              <a:rPr lang="cs-CZ" b="1" dirty="0" smtClean="0"/>
              <a:t>červen </a:t>
            </a:r>
            <a:r>
              <a:rPr lang="cs-CZ" b="1" dirty="0"/>
              <a:t>2019 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524000" y="306326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pPr algn="ctr"/>
            <a:r>
              <a:rPr lang="pl-PL" sz="2000" dirty="0"/>
              <a:t> </a:t>
            </a:r>
            <a:r>
              <a:rPr lang="pl-PL" sz="2400" b="1" dirty="0"/>
              <a:t>Vysoká škola technická a </a:t>
            </a:r>
            <a:r>
              <a:rPr lang="pl-PL" sz="2400" b="1" dirty="0" smtClean="0"/>
              <a:t>ekonomická</a:t>
            </a:r>
            <a:endParaRPr lang="cs-CZ" sz="2400" b="1" dirty="0" smtClean="0"/>
          </a:p>
          <a:p>
            <a:pPr algn="ctr"/>
            <a:r>
              <a:rPr lang="cs-CZ" sz="2400" b="1" dirty="0" smtClean="0"/>
              <a:t>Katedra dopravy a logistiky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81630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 smtClean="0"/>
              <a:t>Kriteriální matice</a:t>
            </a:r>
            <a:endParaRPr lang="cs-CZ" sz="4800" b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8028" y="2477193"/>
            <a:ext cx="10875943" cy="1937373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58028" y="4538749"/>
            <a:ext cx="15448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Vlastní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649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800" b="1" dirty="0" smtClean="0"/>
              <a:t>Aplikace metod vícekriteriálního rozhodování</a:t>
            </a:r>
            <a:endParaRPr lang="cs-CZ" sz="4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Metoda TOPSIS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38200" y="4688378"/>
            <a:ext cx="1979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Vlastní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348330"/>
            <a:ext cx="10058400" cy="2205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101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Aplikace metod vícekriteriálního rozhodování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Metoda WSA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332280"/>
            <a:ext cx="10058400" cy="2212848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838200" y="4680065"/>
            <a:ext cx="1514302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Vlastní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4501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800" b="1" dirty="0"/>
              <a:t>Aplikace metod vícekriteriálního rozhodování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Metoda </a:t>
            </a:r>
            <a:r>
              <a:rPr lang="cs-CZ" dirty="0" smtClean="0"/>
              <a:t>ORESTE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383140"/>
            <a:ext cx="10058400" cy="2218878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838200" y="4779818"/>
            <a:ext cx="1489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Vlastní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641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Aplikace metod vícekriteriálního rozhodování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Porovnání jednotlivých metod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374754"/>
            <a:ext cx="10058400" cy="2694076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838200" y="5203767"/>
            <a:ext cx="1672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Vlastní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1735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 smtClean="0"/>
              <a:t>Ekonomické zhodnocení projektu</a:t>
            </a:r>
            <a:endParaRPr lang="cs-CZ" sz="4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algn="just">
              <a:lnSpc>
                <a:spcPct val="150000"/>
              </a:lnSpc>
            </a:pPr>
            <a:r>
              <a:rPr lang="cs-CZ" dirty="0" smtClean="0"/>
              <a:t>Jako nejvhodnější vozidlo bylo vybráno vozidlo </a:t>
            </a:r>
            <a:r>
              <a:rPr lang="cs-CZ" b="1" dirty="0" smtClean="0"/>
              <a:t>Volkswagen Crafter</a:t>
            </a:r>
            <a:endParaRPr lang="cs-CZ" b="1" dirty="0"/>
          </a:p>
          <a:p>
            <a:pPr algn="just">
              <a:lnSpc>
                <a:spcPct val="150000"/>
              </a:lnSpc>
            </a:pPr>
            <a:r>
              <a:rPr lang="cs-CZ" dirty="0" smtClean="0"/>
              <a:t>Základní </a:t>
            </a:r>
            <a:r>
              <a:rPr lang="cs-CZ" dirty="0"/>
              <a:t>cena uvedeného modelu bez volitelné výbavy je </a:t>
            </a:r>
            <a:r>
              <a:rPr lang="cs-CZ" b="1" dirty="0">
                <a:solidFill>
                  <a:srgbClr val="00B050"/>
                </a:solidFill>
              </a:rPr>
              <a:t>697 672 Kč</a:t>
            </a:r>
            <a:r>
              <a:rPr lang="cs-CZ" dirty="0" smtClean="0">
                <a:solidFill>
                  <a:srgbClr val="00B050"/>
                </a:solidFill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cs-CZ" dirty="0"/>
              <a:t>Volitelná výbava, která byla k vozu při konfiguraci přidána, je zaměřena zejména na bezpečností a asistenční systémy motorového vozidla v celkové hodnotě </a:t>
            </a:r>
            <a:r>
              <a:rPr lang="cs-CZ" b="1" dirty="0">
                <a:solidFill>
                  <a:srgbClr val="00B050"/>
                </a:solidFill>
              </a:rPr>
              <a:t>109 201 Kč</a:t>
            </a:r>
            <a:r>
              <a:rPr lang="cs-CZ" dirty="0">
                <a:solidFill>
                  <a:srgbClr val="00B05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14679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/>
              <a:t>Doplňující </a:t>
            </a:r>
            <a:r>
              <a:rPr lang="cs-CZ" sz="4800" b="1" dirty="0" smtClean="0"/>
              <a:t>dotazy Oponenta </a:t>
            </a:r>
            <a:r>
              <a:rPr lang="cs-CZ" sz="4800" b="1" dirty="0"/>
              <a:t>práce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 algn="just">
              <a:lnSpc>
                <a:spcPct val="160000"/>
              </a:lnSpc>
              <a:buAutoNum type="arabicParenR"/>
            </a:pPr>
            <a:r>
              <a:rPr lang="cs-CZ" dirty="0" smtClean="0"/>
              <a:t>V </a:t>
            </a:r>
            <a:r>
              <a:rPr lang="cs-CZ" dirty="0"/>
              <a:t>úvodu práce, v kapitole 2 i v závěru práce je opakovaně uveden cíl diplomové práce jako maximální bezpečnost vybíraného vozidla. Mezi kritéria hodnocení je ale následně zahrnuta i cena, výkon, preference zadavatele projektu a preference odborníků. Není špatně definován cíl práce</a:t>
            </a:r>
            <a:r>
              <a:rPr lang="cs-CZ" dirty="0" smtClean="0"/>
              <a:t>? </a:t>
            </a:r>
          </a:p>
          <a:p>
            <a:pPr marL="514350" indent="-514350" algn="just">
              <a:lnSpc>
                <a:spcPct val="160000"/>
              </a:lnSpc>
              <a:buAutoNum type="arabicParenR"/>
            </a:pPr>
            <a:r>
              <a:rPr lang="cs-CZ" dirty="0" smtClean="0"/>
              <a:t>Je </a:t>
            </a:r>
            <a:r>
              <a:rPr lang="cs-CZ" dirty="0"/>
              <a:t>jisté, že </a:t>
            </a:r>
            <a:r>
              <a:rPr lang="cs-CZ" dirty="0" err="1"/>
              <a:t>konfigurátory</a:t>
            </a:r>
            <a:r>
              <a:rPr lang="cs-CZ" dirty="0"/>
              <a:t> jednotlivých výrobců vozidel vyberou vhodnou výslednou nabídku z pohledu této práce? Tato nabídka v podobě </a:t>
            </a:r>
            <a:r>
              <a:rPr lang="cs-CZ" dirty="0" err="1"/>
              <a:t>suboptimálního</a:t>
            </a:r>
            <a:r>
              <a:rPr lang="cs-CZ" dirty="0"/>
              <a:t> řešení následně vstupuje do optimalizace přes všechny výrobce a ovlivňuje rozhodování.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96074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/>
              <a:t>Doplňující dotazy Oponenta práce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arenR" startAt="4"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3)    Proč </a:t>
            </a:r>
            <a:r>
              <a:rPr lang="cs-CZ" dirty="0"/>
              <a:t>se práce zabývá zrovna firmou Telecom 21 CB? Nepodařilo se v práci najít důvod výběru této firmy. 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4)   Vstupem </a:t>
            </a:r>
            <a:r>
              <a:rPr lang="cs-CZ" dirty="0"/>
              <a:t>do hodnocení je i průzkum mezi odborníky. Jací </a:t>
            </a:r>
            <a:r>
              <a:rPr lang="cs-CZ" dirty="0" smtClean="0"/>
              <a:t>odborníci </a:t>
            </a:r>
            <a:r>
              <a:rPr lang="cs-CZ" dirty="0"/>
              <a:t>se na tomto průzkumu podíleli? </a:t>
            </a:r>
            <a:endParaRPr lang="cs-CZ" dirty="0" smtClean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5)   Je </a:t>
            </a:r>
            <a:r>
              <a:rPr lang="cs-CZ" dirty="0"/>
              <a:t>si autor práce vědom, že zvolené bodování při hodnocení jen podle pořadí nemusí být objektivní? Stejná bodová ztráta může označovat malý, ale i velký rozdíl parametrů vozidel. </a:t>
            </a:r>
          </a:p>
        </p:txBody>
      </p:sp>
    </p:spTree>
    <p:extLst>
      <p:ext uri="{BB962C8B-B14F-4D97-AF65-F5344CB8AC3E}">
        <p14:creationId xmlns:p14="http://schemas.microsoft.com/office/powerpoint/2010/main" val="3389015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71451" y="236018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 smtClean="0"/>
              <a:t>Děkuji za pozornost</a:t>
            </a:r>
            <a:endParaRPr lang="cs-CZ" sz="4800" b="1" dirty="0"/>
          </a:p>
        </p:txBody>
      </p:sp>
    </p:spTree>
    <p:extLst>
      <p:ext uri="{BB962C8B-B14F-4D97-AF65-F5344CB8AC3E}">
        <p14:creationId xmlns:p14="http://schemas.microsoft.com/office/powerpoint/2010/main" val="601136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Obsah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cs-CZ" dirty="0" smtClean="0"/>
              <a:t>Motivace a důvody řešení zvoleného tématu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 smtClean="0"/>
              <a:t>Cíl diplomové práce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 smtClean="0"/>
              <a:t>Metodika diplomové práce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 smtClean="0"/>
              <a:t>Teoretická část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 smtClean="0"/>
              <a:t>Aplikační část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 smtClean="0"/>
              <a:t>Závěrečné shrnutí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dirty="0" smtClean="0"/>
              <a:t>Doplňující otázky Oponenta</a:t>
            </a:r>
          </a:p>
        </p:txBody>
      </p:sp>
    </p:spTree>
    <p:extLst>
      <p:ext uri="{BB962C8B-B14F-4D97-AF65-F5344CB8AC3E}">
        <p14:creationId xmlns:p14="http://schemas.microsoft.com/office/powerpoint/2010/main" val="4109131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Motivace a důvody řešení zvoleného tématu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Stále aktuální problematika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Využitelnost </a:t>
            </a:r>
            <a:r>
              <a:rPr lang="cs-CZ" dirty="0"/>
              <a:t>ve firemní </a:t>
            </a:r>
            <a:r>
              <a:rPr lang="cs-CZ" dirty="0" smtClean="0"/>
              <a:t>praxi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Vlastní zájem o danou problematiku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2197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Cíl diplomové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dirty="0"/>
              <a:t>Cílem práce je maximální bezpečnost vytypovaných typů vozidel, včetně vyhodnocení ekonomické náročnosti. Využity budou vhodné metody vícekriteriálního hodnocení variant. </a:t>
            </a:r>
          </a:p>
        </p:txBody>
      </p:sp>
    </p:spTree>
    <p:extLst>
      <p:ext uri="{BB962C8B-B14F-4D97-AF65-F5344CB8AC3E}">
        <p14:creationId xmlns:p14="http://schemas.microsoft.com/office/powerpoint/2010/main" val="2763203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3633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/>
              <a:t>Metodika diplomové </a:t>
            </a:r>
            <a:r>
              <a:rPr lang="cs-CZ" sz="4800" b="1" dirty="0" smtClean="0"/>
              <a:t>práce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2442" y="1587145"/>
            <a:ext cx="10515600" cy="4963305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dirty="0" smtClean="0"/>
              <a:t>1. </a:t>
            </a:r>
            <a:r>
              <a:rPr lang="cs-CZ" b="1" dirty="0" smtClean="0"/>
              <a:t>Sběr a analýza dat</a:t>
            </a:r>
          </a:p>
          <a:p>
            <a:pPr algn="just">
              <a:lnSpc>
                <a:spcPct val="150000"/>
              </a:lnSpc>
            </a:pPr>
            <a:r>
              <a:rPr lang="cs-CZ" dirty="0"/>
              <a:t>Teoretická část</a:t>
            </a:r>
          </a:p>
          <a:p>
            <a:pPr algn="just">
              <a:lnSpc>
                <a:spcPct val="150000"/>
              </a:lnSpc>
            </a:pPr>
            <a:r>
              <a:rPr lang="cs-CZ" dirty="0"/>
              <a:t>Aplikační </a:t>
            </a:r>
            <a:r>
              <a:rPr lang="cs-CZ" dirty="0" smtClean="0"/>
              <a:t>část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dirty="0" smtClean="0"/>
              <a:t>2. </a:t>
            </a:r>
            <a:r>
              <a:rPr lang="cs-CZ" b="1" dirty="0" smtClean="0"/>
              <a:t>Zpracování dat</a:t>
            </a:r>
          </a:p>
          <a:p>
            <a:pPr algn="just">
              <a:lnSpc>
                <a:spcPct val="150000"/>
              </a:lnSpc>
            </a:pPr>
            <a:r>
              <a:rPr lang="cs-CZ" dirty="0" smtClean="0"/>
              <a:t>Vícekriteriální rozhodování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dirty="0" smtClean="0"/>
              <a:t>Výběr rozhodovacích kritérií a stanovení jejich vah za pomoci </a:t>
            </a:r>
            <a:r>
              <a:rPr lang="cs-CZ" b="1" dirty="0" err="1" smtClean="0"/>
              <a:t>Fullerova</a:t>
            </a:r>
            <a:r>
              <a:rPr lang="cs-CZ" b="1" dirty="0" smtClean="0"/>
              <a:t> trojúhelníku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dirty="0" smtClean="0"/>
              <a:t>Aplikace metod vícekriteriálního rozhodování </a:t>
            </a:r>
            <a:r>
              <a:rPr lang="cs-CZ" b="1" dirty="0" smtClean="0"/>
              <a:t>TOPSIS, WSA, ORESTE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54233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Teoretická část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71353"/>
            <a:ext cx="10515600" cy="4705610"/>
          </a:xfrm>
        </p:spPr>
        <p:txBody>
          <a:bodyPr/>
          <a:lstStyle/>
          <a:p>
            <a:pPr algn="just"/>
            <a:r>
              <a:rPr lang="cs-CZ" dirty="0" smtClean="0"/>
              <a:t>Analýza </a:t>
            </a:r>
            <a:r>
              <a:rPr lang="cs-CZ" dirty="0" smtClean="0"/>
              <a:t>odborné literatury a sestavení teoretického </a:t>
            </a:r>
            <a:r>
              <a:rPr lang="cs-CZ" dirty="0" smtClean="0"/>
              <a:t>základu </a:t>
            </a:r>
            <a:r>
              <a:rPr lang="cs-CZ" dirty="0" smtClean="0"/>
              <a:t>zaměřený na:</a:t>
            </a:r>
          </a:p>
          <a:p>
            <a:pPr marL="0" indent="0" algn="just">
              <a:buNone/>
            </a:pPr>
            <a:r>
              <a:rPr lang="cs-CZ" dirty="0" smtClean="0"/>
              <a:t>1. </a:t>
            </a:r>
            <a:r>
              <a:rPr lang="cs-CZ" b="1" dirty="0" smtClean="0"/>
              <a:t>Provozní bezpečnost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dirty="0" smtClean="0"/>
              <a:t>Aktivní bezpečnost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dirty="0" smtClean="0"/>
              <a:t>Pasivní bezpečnost</a:t>
            </a:r>
          </a:p>
          <a:p>
            <a:pPr marL="457200" lvl="1" indent="0" algn="just">
              <a:buNone/>
            </a:pPr>
            <a:r>
              <a:rPr lang="cs-CZ" dirty="0" smtClean="0"/>
              <a:t>	</a:t>
            </a:r>
          </a:p>
          <a:p>
            <a:pPr marL="0" indent="0" algn="just">
              <a:buNone/>
            </a:pPr>
            <a:r>
              <a:rPr lang="cs-CZ" dirty="0" smtClean="0"/>
              <a:t>2. </a:t>
            </a:r>
            <a:r>
              <a:rPr lang="cs-CZ" b="1" dirty="0" smtClean="0"/>
              <a:t>Vícekriteriální rozhodování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cs-CZ" dirty="0" smtClean="0"/>
              <a:t>Základní pojmy vícekriteriálního rozhodování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cs-CZ" b="1" dirty="0" smtClean="0"/>
              <a:t>Rozdělení vícekriteriálních úloh</a:t>
            </a:r>
          </a:p>
          <a:p>
            <a:pPr marL="0" indent="0">
              <a:buNone/>
            </a:pPr>
            <a:r>
              <a:rPr lang="cs-CZ" dirty="0" smtClean="0"/>
              <a:t>					</a:t>
            </a:r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73686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 smtClean="0"/>
              <a:t>Aplikační část</a:t>
            </a:r>
            <a:endParaRPr lang="cs-CZ" sz="4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cs-CZ" dirty="0" smtClean="0"/>
              <a:t>Představení společnosti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cs-CZ" dirty="0" smtClean="0"/>
              <a:t>Analýza současného stavu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cs-CZ" dirty="0" smtClean="0"/>
              <a:t>Analýza trhu včetně stanovení možných variant řešení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cs-CZ" dirty="0" smtClean="0"/>
              <a:t>Stanovení rozhodovacích kritérií a jejich vah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cs-CZ" dirty="0"/>
              <a:t>Stanovení pořadí jednotlivých variant a analýza výsledků včetně ekonomickému zhodnocení projektu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51435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2660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 smtClean="0"/>
              <a:t>Vozidla splňující technickou specifikaci</a:t>
            </a:r>
            <a:endParaRPr lang="cs-CZ" sz="4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cs-CZ" b="1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cs-CZ" b="1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b="1" dirty="0" smtClean="0"/>
              <a:t>Fiat Ducato 	 		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b="1" dirty="0" smtClean="0"/>
              <a:t>Citroën Jumper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b="1" dirty="0" smtClean="0"/>
              <a:t> </a:t>
            </a:r>
            <a:r>
              <a:rPr lang="cs-CZ" b="1" dirty="0"/>
              <a:t>Ford Transit	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cs-CZ" b="1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cs-CZ" b="1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b="1" dirty="0" smtClean="0"/>
              <a:t>Renault </a:t>
            </a:r>
            <a:r>
              <a:rPr lang="cs-CZ" b="1" dirty="0"/>
              <a:t>Master 	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b="1" dirty="0"/>
              <a:t> Volkswagen Crafter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b="1" dirty="0"/>
              <a:t>Hyundai H350 Ford Transit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11369" y="1901915"/>
            <a:ext cx="1116169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Technické specifikaci vyhovují následující vozidla:</a:t>
            </a:r>
            <a:r>
              <a:rPr lang="cs-CZ" sz="2400" dirty="0"/>
              <a:t>	</a:t>
            </a:r>
            <a:endParaRPr lang="cs-CZ" sz="24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7700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800" b="1" dirty="0" smtClean="0"/>
              <a:t>Stanovená rozhodovací kritéria a jejich váhy</a:t>
            </a:r>
            <a:endParaRPr lang="cs-CZ" sz="4800" b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38" y="1690688"/>
            <a:ext cx="10478962" cy="3743847"/>
          </a:xfrm>
        </p:spPr>
      </p:pic>
      <p:sp>
        <p:nvSpPr>
          <p:cNvPr id="5" name="TextovéPole 4"/>
          <p:cNvSpPr txBox="1"/>
          <p:nvPr/>
        </p:nvSpPr>
        <p:spPr>
          <a:xfrm>
            <a:off x="874838" y="5527964"/>
            <a:ext cx="1776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Vlastní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5053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1370</TotalTime>
  <Words>463</Words>
  <Application>Microsoft Office PowerPoint</Application>
  <PresentationFormat>Vlastní</PresentationFormat>
  <Paragraphs>99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Office Theme</vt:lpstr>
      <vt:lpstr>Optimalizace výběru automobilu s ohledem na bezpečnostní prvky jednotlivých vozidel </vt:lpstr>
      <vt:lpstr>Obsah</vt:lpstr>
      <vt:lpstr>Motivace a důvody řešení zvoleného tématu </vt:lpstr>
      <vt:lpstr>Cíl diplomové práce</vt:lpstr>
      <vt:lpstr>Metodika diplomové práce</vt:lpstr>
      <vt:lpstr>Teoretická část</vt:lpstr>
      <vt:lpstr>Aplikační část</vt:lpstr>
      <vt:lpstr>Vozidla splňující technickou specifikaci</vt:lpstr>
      <vt:lpstr>Stanovená rozhodovací kritéria a jejich váhy</vt:lpstr>
      <vt:lpstr>Kriteriální matice</vt:lpstr>
      <vt:lpstr>Aplikace metod vícekriteriálního rozhodování</vt:lpstr>
      <vt:lpstr>Aplikace metod vícekriteriálního rozhodování</vt:lpstr>
      <vt:lpstr>Aplikace metod vícekriteriálního rozhodování</vt:lpstr>
      <vt:lpstr>Aplikace metod vícekriteriálního rozhodování</vt:lpstr>
      <vt:lpstr>Ekonomické zhodnocení projektu</vt:lpstr>
      <vt:lpstr>Doplňující dotazy Oponenta práce</vt:lpstr>
      <vt:lpstr>Doplňující dotazy Oponenta práce</vt:lpstr>
      <vt:lpstr>Děkuji za pozornost</vt:lpstr>
    </vt:vector>
  </TitlesOfParts>
  <Company>Policie ČR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Optimalizace výběru automobilu s ohledem na bezpečnostní prvky jednotlivých vozidel</dc:title>
  <dc:creator>KOKLAR Martin</dc:creator>
  <cp:lastModifiedBy>Administrator</cp:lastModifiedBy>
  <cp:revision>21</cp:revision>
  <dcterms:created xsi:type="dcterms:W3CDTF">2019-06-06T10:19:57Z</dcterms:created>
  <dcterms:modified xsi:type="dcterms:W3CDTF">2019-06-12T18:09:13Z</dcterms:modified>
</cp:coreProperties>
</file>