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73" r:id="rId4"/>
    <p:sldId id="260" r:id="rId5"/>
    <p:sldId id="274" r:id="rId6"/>
    <p:sldId id="275" r:id="rId7"/>
    <p:sldId id="276" r:id="rId8"/>
    <p:sldId id="278" r:id="rId9"/>
    <p:sldId id="277" r:id="rId10"/>
    <p:sldId id="279" r:id="rId11"/>
    <p:sldId id="280" r:id="rId12"/>
    <p:sldId id="281" r:id="rId13"/>
    <p:sldId id="284" r:id="rId14"/>
    <p:sldId id="285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64" r:id="rId24"/>
    <p:sldId id="263" r:id="rId25"/>
    <p:sldId id="27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Počet dní bez defektu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PE sáček</c:v>
                </c:pt>
              </c:strCache>
            </c:strRef>
          </c:tx>
          <c:invertIfNegative val="0"/>
          <c:cat>
            <c:strRef>
              <c:f>List1!$A$3:$A$12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List1!$B$3:$B$12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17</c:v>
                </c:pt>
                <c:pt idx="3">
                  <c:v>17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1-4DC6-A6C5-FF2488C08AC0}"/>
            </c:ext>
          </c:extLst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VCI sáček</c:v>
                </c:pt>
              </c:strCache>
            </c:strRef>
          </c:tx>
          <c:invertIfNegative val="0"/>
          <c:cat>
            <c:strRef>
              <c:f>List1!$A$3:$A$12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List1!$C$3:$C$12</c:f>
              <c:numCache>
                <c:formatCode>General</c:formatCode>
                <c:ptCount val="10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11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C1-4DC6-A6C5-FF2488C08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945216"/>
        <c:axId val="89946752"/>
      </c:barChart>
      <c:catAx>
        <c:axId val="899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89946752"/>
        <c:crosses val="autoZero"/>
        <c:auto val="1"/>
        <c:lblAlgn val="ctr"/>
        <c:lblOffset val="100"/>
        <c:noMultiLvlLbl val="0"/>
      </c:catAx>
      <c:valAx>
        <c:axId val="8994675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89945216"/>
        <c:crosses val="autoZero"/>
        <c:crossBetween val="between"/>
        <c:majorUnit val="5"/>
      </c:valAx>
    </c:plotArea>
    <c:legend>
      <c:legendPos val="r"/>
      <c:overlay val="0"/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Hustota defektu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List1!$H$2</c:f>
              <c:strCache>
                <c:ptCount val="1"/>
                <c:pt idx="0">
                  <c:v>PE sáček</c:v>
                </c:pt>
              </c:strCache>
            </c:strRef>
          </c:tx>
          <c:invertIfNegative val="0"/>
          <c:cat>
            <c:strRef>
              <c:f>List1!$G$3:$G$12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List1!$H$3:$H$12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B-4211-B8C4-6D19DFACE01D}"/>
            </c:ext>
          </c:extLst>
        </c:ser>
        <c:ser>
          <c:idx val="1"/>
          <c:order val="1"/>
          <c:tx>
            <c:strRef>
              <c:f>List1!$I$2</c:f>
              <c:strCache>
                <c:ptCount val="1"/>
                <c:pt idx="0">
                  <c:v>VCI sáček</c:v>
                </c:pt>
              </c:strCache>
            </c:strRef>
          </c:tx>
          <c:invertIfNegative val="0"/>
          <c:cat>
            <c:strRef>
              <c:f>List1!$G$3:$G$12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List1!$I$3:$I$12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B-4211-B8C4-6D19DFACE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35072"/>
        <c:axId val="91236608"/>
      </c:barChart>
      <c:catAx>
        <c:axId val="9123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91236608"/>
        <c:crosses val="autoZero"/>
        <c:auto val="1"/>
        <c:lblAlgn val="ctr"/>
        <c:lblOffset val="100"/>
        <c:noMultiLvlLbl val="0"/>
      </c:catAx>
      <c:valAx>
        <c:axId val="91236608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91235072"/>
        <c:crosses val="autoZero"/>
        <c:crossBetween val="between"/>
        <c:majorUnit val="1"/>
      </c:valAx>
    </c:plotArea>
    <c:legend>
      <c:legendPos val="r"/>
      <c:overlay val="0"/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Velikost defektu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2247594050744134E-2"/>
          <c:y val="0.17171296296296504"/>
          <c:w val="0.75913692038495151"/>
          <c:h val="0.72088764946049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List1!$E$2</c:f>
              <c:strCache>
                <c:ptCount val="1"/>
                <c:pt idx="0">
                  <c:v>PE sáček</c:v>
                </c:pt>
              </c:strCache>
            </c:strRef>
          </c:tx>
          <c:invertIfNegative val="0"/>
          <c:cat>
            <c:strRef>
              <c:f>List1!$D$3:$D$12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List1!$E$3:$E$12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C-4A93-9722-D30DB698D567}"/>
            </c:ext>
          </c:extLst>
        </c:ser>
        <c:ser>
          <c:idx val="1"/>
          <c:order val="1"/>
          <c:tx>
            <c:strRef>
              <c:f>List1!$F$2</c:f>
              <c:strCache>
                <c:ptCount val="1"/>
                <c:pt idx="0">
                  <c:v>VCI sáček</c:v>
                </c:pt>
              </c:strCache>
            </c:strRef>
          </c:tx>
          <c:invertIfNegative val="0"/>
          <c:cat>
            <c:strRef>
              <c:f>List1!$D$3:$D$12</c:f>
              <c:strCache>
                <c:ptCount val="10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</c:strCache>
            </c:strRef>
          </c:cat>
          <c:val>
            <c:numRef>
              <c:f>List1!$F$3:$F$12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AC-4A93-9722-D30DB698D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79744"/>
        <c:axId val="91281280"/>
      </c:barChart>
      <c:catAx>
        <c:axId val="9127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91281280"/>
        <c:crosses val="autoZero"/>
        <c:auto val="1"/>
        <c:lblAlgn val="ctr"/>
        <c:lblOffset val="100"/>
        <c:noMultiLvlLbl val="0"/>
      </c:catAx>
      <c:valAx>
        <c:axId val="91281280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91279744"/>
        <c:crosses val="autoZero"/>
        <c:crossBetween val="between"/>
        <c:majorUnit val="1"/>
      </c:valAx>
    </c:plotArea>
    <c:legend>
      <c:legendPos val="r"/>
      <c:overlay val="0"/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B4051B-A32E-48F2-B07F-50E5DCC62C9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E362B-C803-4BC1-824F-3F31F9888C8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146AF-434F-4473-86E9-A9ADFD0326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DBF9-FA0D-4F00-B160-5659412128E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2F04-D6CA-4656-B16D-518F79C8825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E70C-2609-424D-875C-90FB24EB0E8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14FD-55AF-4045-8D4E-17FE499E65D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0710-447C-433E-8249-8BD1E4CAB8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0698-4A9E-4F16-9269-72A2F966F0B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9A28-38E7-46EB-AF55-CC729AE3D5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EE15-A60A-482D-B883-D84D1CE620A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0F4C-0454-4653-B350-6A962B7C8F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692662D-5B0F-43AB-BF76-026B47F06AC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780929"/>
            <a:ext cx="6985000" cy="2088231"/>
          </a:xfrm>
        </p:spPr>
        <p:txBody>
          <a:bodyPr/>
          <a:lstStyle/>
          <a:p>
            <a:pPr algn="ctr" eaLnBrk="1" hangingPunct="1"/>
            <a:r>
              <a:rPr lang="cs-CZ" sz="3500" dirty="0"/>
              <a:t>Problematika balení </a:t>
            </a:r>
            <a:br>
              <a:rPr lang="cs-CZ" sz="3500" dirty="0"/>
            </a:br>
            <a:r>
              <a:rPr lang="cs-CZ" sz="3500" dirty="0"/>
              <a:t>a skladování ve společnosti Kern-Liebers CR spol. s.r.o.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797151"/>
            <a:ext cx="8820472" cy="2060849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cs-CZ" sz="2100" dirty="0"/>
          </a:p>
          <a:p>
            <a:pPr algn="l" eaLnBrk="1" hangingPunct="1">
              <a:lnSpc>
                <a:spcPct val="90000"/>
              </a:lnSpc>
            </a:pPr>
            <a:r>
              <a:rPr lang="cs-CZ" sz="1800" dirty="0"/>
              <a:t>Autor diplomové práce: 		Bc. Barbora Klimešová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1800" dirty="0"/>
              <a:t>Vedoucí diplomové  práce: 	doc. Ing. Rudolf Kampf, Ph.D. 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1800" dirty="0"/>
              <a:t>Oponent diplomové práce: 	 Ing. Eva Brumerčíková, PhD.</a:t>
            </a:r>
          </a:p>
          <a:p>
            <a:pPr algn="l" eaLnBrk="1" hangingPunct="1">
              <a:lnSpc>
                <a:spcPct val="90000"/>
              </a:lnSpc>
            </a:pPr>
            <a:endParaRPr lang="cs-CZ" sz="1800" dirty="0"/>
          </a:p>
          <a:p>
            <a:pPr algn="ctr" eaLnBrk="1" hangingPunct="1">
              <a:lnSpc>
                <a:spcPct val="90000"/>
              </a:lnSpc>
            </a:pPr>
            <a:r>
              <a:rPr lang="cs-CZ" sz="1800" dirty="0"/>
              <a:t>České Budějovice, Červen 2019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70580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/>
              <a:t>Vysoká škola technická a ekonomická </a:t>
            </a:r>
          </a:p>
          <a:p>
            <a:pPr algn="ctr">
              <a:spcBef>
                <a:spcPct val="50000"/>
              </a:spcBef>
            </a:pPr>
            <a:r>
              <a:rPr lang="cs-CZ" sz="2000" b="1" dirty="0"/>
              <a:t>Ústav technicko-technologický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Klimatická komora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916831"/>
            <a:ext cx="3888432" cy="4214093"/>
          </a:xfrm>
        </p:spPr>
        <p:txBody>
          <a:bodyPr/>
          <a:lstStyle/>
          <a:p>
            <a:r>
              <a:rPr lang="cs-CZ" dirty="0"/>
              <a:t>Memmert CTC</a:t>
            </a:r>
          </a:p>
          <a:p>
            <a:endParaRPr lang="cs-CZ" dirty="0"/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Teplotní rozmezí:	</a:t>
            </a:r>
          </a:p>
          <a:p>
            <a:pPr lvl="2">
              <a:buSzPct val="120000"/>
              <a:buNone/>
            </a:pPr>
            <a:r>
              <a:rPr lang="cs-CZ" dirty="0"/>
              <a:t>	-42°C až 190°C</a:t>
            </a:r>
          </a:p>
          <a:p>
            <a:pPr lvl="2">
              <a:buSzPct val="120000"/>
              <a:buNone/>
            </a:pPr>
            <a:endParaRPr lang="cs-CZ" dirty="0"/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Rozmezí vlhkosti:</a:t>
            </a:r>
          </a:p>
          <a:p>
            <a:pPr lvl="2">
              <a:buSzPct val="120000"/>
              <a:buNone/>
            </a:pPr>
            <a:r>
              <a:rPr lang="cs-CZ" dirty="0"/>
              <a:t>	10%rh až 98%rh</a:t>
            </a:r>
          </a:p>
          <a:p>
            <a:pPr lvl="2">
              <a:buSzPct val="120000"/>
              <a:buNone/>
            </a:pPr>
            <a:endParaRPr lang="cs-CZ" dirty="0"/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Vnitřní rozměry komory:</a:t>
            </a:r>
          </a:p>
          <a:p>
            <a:pPr lvl="2">
              <a:buSzPct val="120000"/>
              <a:buNone/>
            </a:pPr>
            <a:r>
              <a:rPr lang="cs-CZ" dirty="0"/>
              <a:t>	640x670x597 mm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Content Placeholder 4" descr="E:\Photos\IMG_3327~photo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t="11675" b="18444"/>
          <a:stretch>
            <a:fillRect/>
          </a:stretch>
        </p:blipFill>
        <p:spPr bwMode="auto">
          <a:xfrm>
            <a:off x="4139952" y="2034845"/>
            <a:ext cx="4714025" cy="45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klimatického testování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Nastavení komory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27 °C a 45 % rh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Doba trvání: 25 dní</a:t>
            </a:r>
          </a:p>
          <a:p>
            <a:pPr lvl="2">
              <a:buSzPct val="120000"/>
              <a:buFont typeface="Wingdings" pitchFamily="2" charset="2"/>
              <a:buChar char="Ø"/>
            </a:pPr>
            <a:endParaRPr lang="cs-CZ" sz="1500" dirty="0"/>
          </a:p>
          <a:p>
            <a:r>
              <a:rPr lang="cs-CZ" dirty="0"/>
              <a:t>Hodnocení korozního napadení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Počet dní bez defektu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Hustota (četnost) defektu - viz str.54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Velikost defektu - viz str. 54</a:t>
            </a:r>
          </a:p>
          <a:p>
            <a:pPr lvl="2">
              <a:buSzPct val="120000"/>
              <a:buFont typeface="Wingdings" pitchFamily="2" charset="2"/>
              <a:buChar char="Ø"/>
            </a:pPr>
            <a:endParaRPr lang="cs-CZ" sz="1500" dirty="0"/>
          </a:p>
          <a:p>
            <a:r>
              <a:rPr lang="cs-CZ" dirty="0"/>
              <a:t>6.prosince 2018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 klimatického testování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cs-CZ" b="1" dirty="0"/>
              <a:t>Příloha č.4: Protokol o korozní zkoušce v klimatické komoře Memmesrt CTC </a:t>
            </a:r>
            <a:r>
              <a:rPr lang="cs-CZ" sz="2000" dirty="0"/>
              <a:t>(str.80)</a:t>
            </a:r>
          </a:p>
          <a:p>
            <a:endParaRPr lang="cs-CZ" b="1" dirty="0"/>
          </a:p>
          <a:p>
            <a:r>
              <a:rPr lang="cs-CZ" b="1" dirty="0"/>
              <a:t>Žádný vzorek bez defektu</a:t>
            </a:r>
          </a:p>
          <a:p>
            <a:endParaRPr lang="cs-CZ" dirty="0"/>
          </a:p>
          <a:p>
            <a:r>
              <a:rPr lang="cs-CZ" dirty="0"/>
              <a:t>Podle počtu dní </a:t>
            </a:r>
            <a:r>
              <a:rPr lang="cs-CZ" sz="2000" dirty="0"/>
              <a:t>(str. 55)</a:t>
            </a:r>
            <a:endParaRPr lang="cs-CZ" dirty="0"/>
          </a:p>
          <a:p>
            <a:r>
              <a:rPr lang="cs-CZ" dirty="0"/>
              <a:t>Podle hustoty</a:t>
            </a:r>
            <a:r>
              <a:rPr lang="cs-CZ" sz="2000" dirty="0"/>
              <a:t> (str. 55)</a:t>
            </a:r>
            <a:endParaRPr lang="cs-CZ" dirty="0"/>
          </a:p>
          <a:p>
            <a:r>
              <a:rPr lang="cs-CZ" dirty="0"/>
              <a:t>Podle velikosti</a:t>
            </a:r>
            <a:r>
              <a:rPr lang="cs-CZ" sz="2000" dirty="0"/>
              <a:t> (str. 56)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Vyhodnocení klimatického testování a návrh řešení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 s člověkem</a:t>
            </a:r>
          </a:p>
          <a:p>
            <a:r>
              <a:rPr lang="cs-CZ" dirty="0"/>
              <a:t>Otevřený PE sáček</a:t>
            </a:r>
          </a:p>
          <a:p>
            <a:r>
              <a:rPr lang="cs-CZ" dirty="0"/>
              <a:t>Zavřený PE sáček</a:t>
            </a:r>
          </a:p>
          <a:p>
            <a:r>
              <a:rPr lang="cs-CZ" dirty="0"/>
              <a:t>Počet kusů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Nevhodné balení a skladování</a:t>
            </a:r>
          </a:p>
          <a:p>
            <a:pPr lvl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dirty="0"/>
              <a:t>Skladování nelze ovlivnit</a:t>
            </a:r>
          </a:p>
          <a:p>
            <a:pPr lvl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dirty="0"/>
              <a:t>Nový způsob balení → zkouška VCI sáčků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Klimatické testování </a:t>
            </a:r>
            <a:br>
              <a:rPr lang="cs-CZ" dirty="0"/>
            </a:br>
            <a:r>
              <a:rPr lang="cs-CZ" dirty="0"/>
              <a:t>ve VCI sáčcích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/>
          <a:lstStyle/>
          <a:p>
            <a:r>
              <a:rPr lang="cs-CZ" dirty="0"/>
              <a:t>VCI sáček</a:t>
            </a:r>
          </a:p>
          <a:p>
            <a:endParaRPr lang="cs-CZ" dirty="0"/>
          </a:p>
          <a:p>
            <a:r>
              <a:rPr lang="cs-CZ" dirty="0"/>
              <a:t>22.01.2019</a:t>
            </a:r>
          </a:p>
          <a:p>
            <a:endParaRPr lang="cs-CZ" dirty="0"/>
          </a:p>
          <a:p>
            <a:r>
              <a:rPr lang="cs-CZ" dirty="0"/>
              <a:t>Nastavení komory</a:t>
            </a:r>
          </a:p>
          <a:p>
            <a:pPr marL="1150937" lvl="2" indent="-457200">
              <a:buSzPct val="120000"/>
              <a:buFont typeface="Wingdings" pitchFamily="2" charset="2"/>
              <a:buChar char="Ø"/>
            </a:pPr>
            <a:r>
              <a:rPr lang="cs-CZ" dirty="0"/>
              <a:t>27 °C a 45 % rh</a:t>
            </a:r>
          </a:p>
          <a:p>
            <a:pPr marL="1150937" lvl="2" indent="-457200">
              <a:buSzPct val="120000"/>
              <a:buFont typeface="Wingdings" pitchFamily="2" charset="2"/>
              <a:buChar char="Ø"/>
            </a:pPr>
            <a:r>
              <a:rPr lang="cs-CZ" dirty="0"/>
              <a:t>Doba trvání: 50 dní</a:t>
            </a:r>
          </a:p>
          <a:p>
            <a:pPr lvl="2"/>
            <a:endParaRPr lang="cs-CZ" dirty="0"/>
          </a:p>
          <a:p>
            <a:r>
              <a:rPr lang="cs-CZ" dirty="0"/>
              <a:t>Hodnocení provedeno stejným způsobem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 klimatického testování ve VCI sáčcích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Příloha č.5: Protokol o korozní zkoušce v klimatické komoře Memmert CTC II. </a:t>
            </a:r>
            <a:r>
              <a:rPr lang="cs-CZ" sz="2000" dirty="0"/>
              <a:t>(str. 93)</a:t>
            </a:r>
          </a:p>
          <a:p>
            <a:endParaRPr lang="cs-CZ" b="1" dirty="0"/>
          </a:p>
          <a:p>
            <a:r>
              <a:rPr lang="cs-CZ" b="1" dirty="0"/>
              <a:t>Bez defektu pouze v uzavřených VCI sáčcích</a:t>
            </a:r>
          </a:p>
          <a:p>
            <a:endParaRPr lang="cs-CZ" dirty="0"/>
          </a:p>
          <a:p>
            <a:r>
              <a:rPr lang="cs-CZ" dirty="0"/>
              <a:t>Podle počtu dní</a:t>
            </a:r>
            <a:r>
              <a:rPr lang="cs-CZ" sz="2000" dirty="0"/>
              <a:t> (str.58)</a:t>
            </a:r>
            <a:endParaRPr lang="cs-CZ" dirty="0"/>
          </a:p>
          <a:p>
            <a:r>
              <a:rPr lang="cs-CZ" dirty="0"/>
              <a:t>Podle hustoty</a:t>
            </a:r>
            <a:r>
              <a:rPr lang="cs-CZ" sz="2000" dirty="0"/>
              <a:t> (str. 59)</a:t>
            </a:r>
            <a:endParaRPr lang="cs-CZ" dirty="0"/>
          </a:p>
          <a:p>
            <a:r>
              <a:rPr lang="cs-CZ" dirty="0"/>
              <a:t>Podle velikosti</a:t>
            </a:r>
            <a:r>
              <a:rPr lang="cs-CZ" sz="2000" dirty="0"/>
              <a:t> (str. 59)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Vyhodnocení klimatického testování ve VCI sáčcích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 s člověkem</a:t>
            </a:r>
          </a:p>
          <a:p>
            <a:r>
              <a:rPr lang="cs-CZ" dirty="0"/>
              <a:t>Otevřený VCI sáček</a:t>
            </a:r>
          </a:p>
          <a:p>
            <a:r>
              <a:rPr lang="cs-CZ" dirty="0"/>
              <a:t>Zavřený VCI sáček</a:t>
            </a:r>
          </a:p>
          <a:p>
            <a:r>
              <a:rPr lang="cs-CZ" dirty="0"/>
              <a:t>Počet kusů</a:t>
            </a:r>
          </a:p>
          <a:p>
            <a:endParaRPr lang="cs-CZ" dirty="0"/>
          </a:p>
          <a:p>
            <a:pPr>
              <a:buSzPct val="120000"/>
              <a:buFont typeface="Wingdings" pitchFamily="2" charset="2"/>
              <a:buChar char="Ø"/>
            </a:pPr>
            <a:r>
              <a:rPr lang="cs-CZ" dirty="0"/>
              <a:t>Použití VCI sáčků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Technické zhodnocení klimatických testování</a:t>
            </a:r>
          </a:p>
        </p:txBody>
      </p:sp>
      <p:graphicFrame>
        <p:nvGraphicFramePr>
          <p:cNvPr id="4" name="Graf 51">
            <a:extLst>
              <a:ext uri="{FF2B5EF4-FFF2-40B4-BE49-F238E27FC236}">
                <a16:creationId xmlns:a16="http://schemas.microsoft.com/office/drawing/2014/main" id="{8A6D7665-57E1-4B67-B1CF-DAC9F74C03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Technické zhodnocení klimatických testování</a:t>
            </a:r>
          </a:p>
        </p:txBody>
      </p:sp>
      <p:graphicFrame>
        <p:nvGraphicFramePr>
          <p:cNvPr id="4" name="Graf 57">
            <a:extLst>
              <a:ext uri="{FF2B5EF4-FFF2-40B4-BE49-F238E27FC236}">
                <a16:creationId xmlns:a16="http://schemas.microsoft.com/office/drawing/2014/main" id="{C398EAB5-9A58-41FB-81DF-34B0187FC6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Technické zhodnocení klimatických testování</a:t>
            </a:r>
          </a:p>
        </p:txBody>
      </p:sp>
      <p:graphicFrame>
        <p:nvGraphicFramePr>
          <p:cNvPr id="4" name="Graf 53">
            <a:extLst>
              <a:ext uri="{FF2B5EF4-FFF2-40B4-BE49-F238E27FC236}">
                <a16:creationId xmlns:a16="http://schemas.microsoft.com/office/drawing/2014/main" id="{82A23C96-39A1-4543-845D-07835E0949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dirty="0"/>
              <a:t>Cíl diplomové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8229600" cy="3710036"/>
          </a:xfrm>
        </p:spPr>
        <p:txBody>
          <a:bodyPr/>
          <a:lstStyle/>
          <a:p>
            <a:pPr algn="just" eaLnBrk="1" hangingPunct="1"/>
            <a:r>
              <a:rPr lang="cs-CZ" dirty="0"/>
              <a:t>Cílem diplomové práce je návrh nového způsobu balení a skladování výrobků ve společnosti Kern-Liebers CR spol. s.r.o.</a:t>
            </a:r>
          </a:p>
          <a:p>
            <a:pPr algn="just" eaLnBrk="1" hangingPunct="1">
              <a:buNone/>
            </a:pPr>
            <a:endParaRPr lang="cs-CZ" dirty="0"/>
          </a:p>
          <a:p>
            <a:pPr algn="just" eaLnBrk="1" hangingPunct="1"/>
            <a:r>
              <a:rPr lang="cs-CZ" dirty="0"/>
              <a:t> V rámci řešení bude provedeno testování v klimatické komoře Memmert CTC.</a:t>
            </a:r>
          </a:p>
          <a:p>
            <a:pPr algn="just" eaLnBrk="1" hangingPunct="1">
              <a:buNone/>
            </a:pPr>
            <a:endParaRPr lang="cs-CZ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zhodnocení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95536" y="2996955"/>
          <a:ext cx="8424934" cy="360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0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Materiál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Množství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PE SÁČEK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>
                          <a:latin typeface="Times New Roman"/>
                          <a:ea typeface="Calibri"/>
                        </a:rPr>
                        <a:t>VCI SÁČEK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5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Cena za množství  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Náklady na jeden díl 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Cena za množství 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Náklady na jeden díl 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Surový materiál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13,374 kg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109,3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0,003643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109,3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0,003643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Sáček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60 ks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2,22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0,000074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4,81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0,000160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Kartonová krabice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3 ks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1,23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0,000041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1,23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0,000041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Etikety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60 ks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7,46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0,000249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7,46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latin typeface="Times New Roman"/>
                          <a:ea typeface="Calibri"/>
                        </a:rPr>
                        <a:t>0,000249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>
                          <a:latin typeface="Times New Roman"/>
                          <a:ea typeface="Calibri"/>
                        </a:rPr>
                        <a:t>Celkem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120,21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0,004007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latin typeface="Times New Roman"/>
                          <a:ea typeface="Calibri"/>
                        </a:rPr>
                        <a:t>122,8</a:t>
                      </a: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0,004093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3568" y="1916832"/>
            <a:ext cx="8064896" cy="1008112"/>
          </a:xfrm>
        </p:spPr>
        <p:txBody>
          <a:bodyPr/>
          <a:lstStyle/>
          <a:p>
            <a:r>
              <a:rPr lang="cs-CZ" dirty="0"/>
              <a:t>Porovnání nákladů na výrobu jednoho dílu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Pořizovací náklady: PE sáček </a:t>
            </a:r>
            <a:r>
              <a:rPr lang="cs-CZ" dirty="0">
                <a:sym typeface="Symbol"/>
              </a:rPr>
              <a:t> VC</a:t>
            </a:r>
            <a:r>
              <a:rPr lang="cs-CZ" dirty="0"/>
              <a:t>I sáček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zhodnocení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11560" y="2924944"/>
          <a:ext cx="778437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1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5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Měsíc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Vyrobeno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OK dílů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[ks]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Počet reklamací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[ks]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Náklady na reklamace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>
                          <a:latin typeface="Times New Roman"/>
                          <a:ea typeface="Calibri"/>
                        </a:rPr>
                        <a:t>Celkové náklady (PE)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>
                          <a:latin typeface="Times New Roman"/>
                          <a:ea typeface="Calibri"/>
                        </a:rPr>
                        <a:t>[€]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Celkové náklady (VCI)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[€]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latin typeface="Times New Roman"/>
                          <a:ea typeface="Calibri"/>
                        </a:rPr>
                        <a:t>Celkem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406632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29959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3975,89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5605,27</a:t>
                      </a:r>
                      <a:endParaRPr lang="cs-CZ" sz="185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1664,34</a:t>
                      </a:r>
                      <a:endParaRPr lang="cs-CZ" sz="185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19263"/>
            <a:ext cx="8219256" cy="1349697"/>
          </a:xfrm>
        </p:spPr>
        <p:txBody>
          <a:bodyPr/>
          <a:lstStyle/>
          <a:p>
            <a:r>
              <a:rPr lang="cs-CZ" dirty="0"/>
              <a:t>Porovnání celkových nákladů</a:t>
            </a:r>
          </a:p>
          <a:p>
            <a:pPr lvl="2">
              <a:buSzPct val="120000"/>
              <a:buFont typeface="Wingdings" pitchFamily="2" charset="2"/>
              <a:buChar char="Ø"/>
            </a:pPr>
            <a:r>
              <a:rPr lang="cs-CZ" dirty="0"/>
              <a:t>Z dlouhodobého hlediska → VCI sáček (str. 64-65)</a:t>
            </a:r>
          </a:p>
          <a:p>
            <a:endParaRPr lang="cs-CZ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39552" y="5301208"/>
            <a:ext cx="8219256" cy="134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cs-CZ" sz="2800" kern="0" dirty="0">
                <a:latin typeface="+mn-lt"/>
                <a:cs typeface="+mn-cs"/>
              </a:rPr>
              <a:t>Úspora 3941€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– vysoký počet reklamací</a:t>
            </a:r>
          </a:p>
          <a:p>
            <a:r>
              <a:rPr lang="cs-CZ" dirty="0"/>
              <a:t>Testováno balení dílů (PE sáček a VCI sáček)</a:t>
            </a:r>
          </a:p>
          <a:p>
            <a:r>
              <a:rPr lang="cs-CZ" dirty="0"/>
              <a:t>Návrh nového způsobu skladování a balení</a:t>
            </a:r>
          </a:p>
          <a:p>
            <a:pPr marL="638175" lvl="2" indent="-342900">
              <a:buSzPct val="120000"/>
              <a:buFont typeface="Wingdings" pitchFamily="2" charset="2"/>
              <a:buChar char="Ø"/>
            </a:pPr>
            <a:r>
              <a:rPr lang="cs-CZ" dirty="0"/>
              <a:t>VCI sáček</a:t>
            </a:r>
          </a:p>
          <a:p>
            <a:r>
              <a:rPr lang="cs-CZ" dirty="0"/>
              <a:t>Úspora 3941€</a:t>
            </a:r>
          </a:p>
          <a:p>
            <a:r>
              <a:rPr lang="cs-CZ" dirty="0"/>
              <a:t>Lze aplikovat na podobné lisované ohnuté díly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0575"/>
            <a:ext cx="9144000" cy="1728788"/>
          </a:xfrm>
        </p:spPr>
        <p:txBody>
          <a:bodyPr/>
          <a:lstStyle/>
          <a:p>
            <a:pPr algn="ctr" eaLnBrk="1" hangingPunct="1"/>
            <a:r>
              <a:rPr lang="cs-CZ" sz="5000" dirty="0"/>
              <a:t>Děkuji za Vaši pozornost.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550" cy="1412776"/>
          </a:xfrm>
        </p:spPr>
        <p:txBody>
          <a:bodyPr/>
          <a:lstStyle/>
          <a:p>
            <a:pPr algn="ctr" eaLnBrk="1" hangingPunct="1"/>
            <a:r>
              <a:rPr lang="cs-CZ" sz="4000" dirty="0"/>
              <a:t>Doplňující otázky</a:t>
            </a:r>
            <a:br>
              <a:rPr lang="cs-CZ" sz="4000" dirty="0"/>
            </a:br>
            <a:r>
              <a:rPr lang="cs-CZ" sz="4000" dirty="0"/>
              <a:t>vedoucího diplomové 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eaLnBrk="1" hangingPunct="1"/>
            <a:r>
              <a:rPr lang="cs-CZ" sz="2900" b="1" dirty="0"/>
              <a:t>Budou Vaše opatření (návrhy) realizované?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Ano</a:t>
            </a:r>
          </a:p>
          <a:p>
            <a:pPr eaLnBrk="1" hangingPunct="1"/>
            <a:r>
              <a:rPr lang="cs-CZ" sz="2900" b="1" dirty="0"/>
              <a:t>V čem spatřujete další uplatnění klimatické komory v rámci výzkumné činnosti.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Široké uplatnění</a:t>
            </a:r>
          </a:p>
          <a:p>
            <a:pPr lvl="2" eaLnBrk="1" hangingPunct="1">
              <a:buSzPct val="120000"/>
              <a:buFont typeface="Wingdings" pitchFamily="2" charset="2"/>
              <a:buChar char="Ø"/>
            </a:pPr>
            <a:r>
              <a:rPr lang="cs-CZ" sz="2200" dirty="0"/>
              <a:t>Výrobky a materiály – podmínkou zkouška za různých teplot a klimatických podmínek</a:t>
            </a:r>
          </a:p>
          <a:p>
            <a:pPr lvl="2" eaLnBrk="1" hangingPunct="1">
              <a:buSzPct val="120000"/>
              <a:buFont typeface="Wingdings" pitchFamily="2" charset="2"/>
              <a:buChar char="Ø"/>
            </a:pPr>
            <a:r>
              <a:rPr lang="cs-CZ" sz="2200" dirty="0"/>
              <a:t>Lepidla a pojivové materiály</a:t>
            </a:r>
          </a:p>
          <a:p>
            <a:pPr lvl="2" eaLnBrk="1" hangingPunct="1">
              <a:buSzPct val="120000"/>
              <a:buFont typeface="Wingdings" pitchFamily="2" charset="2"/>
              <a:buChar char="Ø"/>
            </a:pPr>
            <a:r>
              <a:rPr lang="cs-CZ" sz="2200" dirty="0"/>
              <a:t>Rostilny, drobní živočichové/bakterie</a:t>
            </a:r>
          </a:p>
          <a:p>
            <a:pPr lvl="2" eaLnBrk="1" hangingPunct="1">
              <a:buSzPct val="120000"/>
              <a:buFont typeface="Wingdings" pitchFamily="2" charset="2"/>
              <a:buChar char="Ø"/>
            </a:pPr>
            <a:r>
              <a:rPr lang="cs-CZ" sz="2200" dirty="0"/>
              <a:t>Potraviny</a:t>
            </a:r>
          </a:p>
          <a:p>
            <a:pPr eaLnBrk="1" hangingPunct="1">
              <a:buNone/>
            </a:pPr>
            <a:endParaRPr lang="cs-CZ" sz="29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376" cy="1412776"/>
          </a:xfrm>
        </p:spPr>
        <p:txBody>
          <a:bodyPr/>
          <a:lstStyle/>
          <a:p>
            <a:pPr algn="ctr" eaLnBrk="1" hangingPunct="1"/>
            <a:r>
              <a:rPr lang="cs-CZ" sz="4000" dirty="0"/>
              <a:t>Doplňující otázka</a:t>
            </a:r>
            <a:br>
              <a:rPr lang="cs-CZ" sz="4000" dirty="0"/>
            </a:br>
            <a:r>
              <a:rPr lang="cs-CZ" sz="4000" dirty="0"/>
              <a:t>oponenta diplomové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157192"/>
          </a:xfrm>
        </p:spPr>
        <p:txBody>
          <a:bodyPr/>
          <a:lstStyle/>
          <a:p>
            <a:pPr eaLnBrk="1" hangingPunct="1"/>
            <a:r>
              <a:rPr lang="cs-CZ" sz="2700" b="1" dirty="0"/>
              <a:t>V práci na straně 33 máte uvedené množství dílů při prvním praní 10000 ks a při druhém praní už jen 6000 ks. Kde je ostatních 4000 ks? Ty jsou již kazové?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Nejsou kazové → počet ks = jedna </a:t>
            </a:r>
            <a:r>
              <a:rPr lang="cs-CZ" sz="2500" dirty="0" err="1"/>
              <a:t>zálož</a:t>
            </a:r>
            <a:r>
              <a:rPr lang="cs-CZ" sz="2500" dirty="0"/>
              <a:t> do pračky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První praní po 10000 ks → pere se na 3x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Druhé praní po 6000 ks →pere se na 5x</a:t>
            </a:r>
          </a:p>
          <a:p>
            <a:pPr lvl="2" eaLnBrk="1" hangingPunct="1">
              <a:buSzPct val="120000"/>
              <a:buFont typeface="Wingdings" pitchFamily="2" charset="2"/>
              <a:buChar char="Ø"/>
            </a:pPr>
            <a:r>
              <a:rPr lang="cs-CZ" sz="2200" dirty="0"/>
              <a:t>Důvod snížení – počet kusů, kt. je pracovník schopen za 1 směnu ohnout</a:t>
            </a:r>
          </a:p>
          <a:p>
            <a:pPr eaLnBrk="1" hangingPunct="1"/>
            <a:r>
              <a:rPr lang="cs-CZ" sz="2700" b="1" dirty="0"/>
              <a:t>Využije Vaše zjištění společnost Kern-Liebers?</a:t>
            </a:r>
          </a:p>
          <a:p>
            <a:pPr lvl="1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sz="2500" dirty="0"/>
              <a:t>Ano</a:t>
            </a:r>
          </a:p>
          <a:p>
            <a:pPr eaLnBrk="1" hangingPunct="1"/>
            <a:endParaRPr lang="cs-CZ" sz="1000" b="1" dirty="0"/>
          </a:p>
          <a:p>
            <a:pPr eaLnBrk="1" hangingPunct="1">
              <a:buNone/>
            </a:pPr>
            <a:r>
              <a:rPr lang="cs-CZ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8052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Kern-Liebers CR spol. s.r.o.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Vznik 14.10.1994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dirty="0"/>
              <a:t>Součástí Kern-Liebers Gruppe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dirty="0"/>
              <a:t>Lehká strojírenská výroba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2016 investice do nové haly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dirty="0"/>
              <a:t>Metodika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3"/>
            <a:ext cx="8229600" cy="4286101"/>
          </a:xfrm>
        </p:spPr>
        <p:txBody>
          <a:bodyPr/>
          <a:lstStyle/>
          <a:p>
            <a:pPr algn="just" eaLnBrk="1" hangingPunct="1"/>
            <a:r>
              <a:rPr lang="cs-CZ" dirty="0"/>
              <a:t>Metoda sběru dat</a:t>
            </a:r>
          </a:p>
          <a:p>
            <a:pPr algn="just" eaLnBrk="1" hangingPunct="1"/>
            <a:r>
              <a:rPr lang="cs-CZ" dirty="0"/>
              <a:t>Metoda pozorování</a:t>
            </a:r>
          </a:p>
          <a:p>
            <a:pPr algn="just" eaLnBrk="1" hangingPunct="1"/>
            <a:r>
              <a:rPr lang="cs-CZ" dirty="0"/>
              <a:t>Analýza – dokumentů, současného stavu</a:t>
            </a:r>
          </a:p>
          <a:p>
            <a:pPr algn="just" eaLnBrk="1" hangingPunct="1"/>
            <a:r>
              <a:rPr lang="cs-CZ" dirty="0"/>
              <a:t>Syntéza</a:t>
            </a:r>
          </a:p>
          <a:p>
            <a:pPr algn="just" eaLnBrk="1" hangingPunct="1"/>
            <a:r>
              <a:rPr lang="cs-CZ" dirty="0"/>
              <a:t>Vývojový diagram</a:t>
            </a:r>
          </a:p>
          <a:p>
            <a:pPr algn="just" eaLnBrk="1" hangingPunct="1"/>
            <a:r>
              <a:rPr lang="cs-CZ" dirty="0"/>
              <a:t>Experiment</a:t>
            </a:r>
          </a:p>
          <a:p>
            <a:pPr algn="just" eaLnBrk="1" hangingPunct="1"/>
            <a:r>
              <a:rPr lang="cs-CZ" dirty="0"/>
              <a:t>Komparace</a:t>
            </a:r>
          </a:p>
          <a:p>
            <a:pPr algn="just" eaLnBrk="1" hangingPunct="1"/>
            <a:r>
              <a:rPr lang="cs-CZ" dirty="0"/>
              <a:t>Dedukce</a:t>
            </a:r>
          </a:p>
          <a:p>
            <a:pPr lvl="3" eaLnBrk="1" hangingPunct="1"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Analýza současného stavu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než 400 zaměstnanců</a:t>
            </a:r>
          </a:p>
          <a:p>
            <a:r>
              <a:rPr lang="cs-CZ" dirty="0"/>
              <a:t>Více než 200 zákazníků</a:t>
            </a:r>
          </a:p>
          <a:p>
            <a:r>
              <a:rPr lang="cs-CZ" dirty="0"/>
              <a:t>Výroba přibližně 4500 druhů dílů</a:t>
            </a:r>
          </a:p>
          <a:p>
            <a:r>
              <a:rPr lang="cs-CZ" dirty="0"/>
              <a:t>Rozdělení společnosti</a:t>
            </a:r>
          </a:p>
          <a:p>
            <a:pPr lvl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dirty="0"/>
              <a:t>Divize S </a:t>
            </a:r>
            <a:r>
              <a:rPr lang="cs-CZ" sz="2000" dirty="0"/>
              <a:t>(Příloha č.1: Organizační struktura divize S)   </a:t>
            </a:r>
          </a:p>
          <a:p>
            <a:pPr lvl="1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cs-CZ" dirty="0"/>
              <a:t>Divize F</a:t>
            </a:r>
          </a:p>
          <a:p>
            <a:r>
              <a:rPr lang="cs-CZ" dirty="0"/>
              <a:t>Warehouse management system</a:t>
            </a:r>
          </a:p>
          <a:p>
            <a:r>
              <a:rPr lang="cs-CZ" dirty="0"/>
              <a:t>Infromační systém SAP</a:t>
            </a:r>
          </a:p>
          <a:p>
            <a:r>
              <a:rPr lang="cs-CZ" dirty="0"/>
              <a:t>Skladovací plocha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Federsegment 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Lisovaný ohnutý díl</a:t>
            </a:r>
          </a:p>
          <a:p>
            <a:pPr algn="just"/>
            <a:r>
              <a:rPr lang="cs-CZ" dirty="0"/>
              <a:t>Detailní výkres s rozměry </a:t>
            </a:r>
            <a:r>
              <a:rPr lang="cs-CZ" sz="2000" dirty="0"/>
              <a:t>(str.39)</a:t>
            </a:r>
            <a:r>
              <a:rPr lang="cs-CZ" dirty="0"/>
              <a:t>, váha 0,25 g</a:t>
            </a:r>
          </a:p>
          <a:p>
            <a:pPr algn="just"/>
            <a:r>
              <a:rPr lang="cs-CZ" dirty="0"/>
              <a:t>Použití: elektromagnetické spojky</a:t>
            </a:r>
          </a:p>
          <a:p>
            <a:pPr algn="just"/>
            <a:r>
              <a:rPr lang="cs-CZ" dirty="0"/>
              <a:t>Díl pro firmu </a:t>
            </a:r>
            <a:r>
              <a:rPr lang="cs-CZ" dirty="0" err="1"/>
              <a:t>Kendrion</a:t>
            </a:r>
            <a:endParaRPr lang="cs-CZ" dirty="0"/>
          </a:p>
          <a:p>
            <a:pPr algn="just"/>
            <a:r>
              <a:rPr lang="cs-CZ" dirty="0"/>
              <a:t>Nejvyšší počet reklamovaných dílů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69160"/>
            <a:ext cx="4874501" cy="1545021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Federsegment 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19262"/>
            <a:ext cx="8496944" cy="4734073"/>
          </a:xfrm>
        </p:spPr>
        <p:txBody>
          <a:bodyPr/>
          <a:lstStyle/>
          <a:p>
            <a:pPr algn="just"/>
            <a:r>
              <a:rPr lang="cs-CZ" dirty="0"/>
              <a:t>Poměrně složitá výroba dílu </a:t>
            </a:r>
          </a:p>
          <a:p>
            <a:pPr algn="just">
              <a:buNone/>
            </a:pPr>
            <a:r>
              <a:rPr lang="cs-CZ" sz="2000" dirty="0"/>
              <a:t>		(viz příoha č.2: Výrobní diagram)</a:t>
            </a:r>
          </a:p>
          <a:p>
            <a:pPr algn="just"/>
            <a:r>
              <a:rPr lang="cs-CZ" dirty="0"/>
              <a:t>Balení dílu </a:t>
            </a:r>
          </a:p>
          <a:p>
            <a:pPr algn="just"/>
            <a:endParaRPr lang="cs-CZ" sz="1500" dirty="0"/>
          </a:p>
          <a:p>
            <a:pPr algn="just"/>
            <a:r>
              <a:rPr lang="cs-CZ" dirty="0"/>
              <a:t>Náklady na výrobu 1 dílu – 0,004007 € </a:t>
            </a:r>
            <a:r>
              <a:rPr lang="cs-CZ" sz="2000" dirty="0"/>
              <a:t>(viz str.44)</a:t>
            </a:r>
          </a:p>
          <a:p>
            <a:pPr algn="just"/>
            <a:endParaRPr lang="cs-CZ" sz="1500" dirty="0"/>
          </a:p>
          <a:p>
            <a:pPr algn="just"/>
            <a:r>
              <a:rPr lang="cs-CZ" dirty="0"/>
              <a:t>Rok 2017 a 2018 </a:t>
            </a:r>
            <a:r>
              <a:rPr lang="cs-CZ" sz="2000" dirty="0"/>
              <a:t>(viz str.45)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Vyrobeno 406632 OK kusů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Vyrobeno 46218 NOK kusů	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Odebráno 379500 kusů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Reklamováno 29959 kusů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7"/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Reklamace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pPr algn="just"/>
            <a:r>
              <a:rPr lang="cs-CZ" dirty="0"/>
              <a:t>Proces externí reklamace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8D report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Viz str. 48</a:t>
            </a:r>
          </a:p>
          <a:p>
            <a:pPr lvl="2" algn="just"/>
            <a:endParaRPr lang="cs-CZ" sz="1000" dirty="0"/>
          </a:p>
          <a:p>
            <a:pPr algn="just"/>
            <a:r>
              <a:rPr lang="cs-CZ" dirty="0"/>
              <a:t>Důvod: rez</a:t>
            </a:r>
          </a:p>
          <a:p>
            <a:pPr algn="just"/>
            <a:r>
              <a:rPr lang="cs-CZ" dirty="0"/>
              <a:t>Pouze letní měsíce</a:t>
            </a:r>
          </a:p>
          <a:p>
            <a:pPr algn="just"/>
            <a:r>
              <a:rPr lang="cs-CZ" dirty="0"/>
              <a:t>Náklady na reklamace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Šotace + výroba ND + doprava </a:t>
            </a:r>
          </a:p>
          <a:p>
            <a:pPr lvl="2" algn="just">
              <a:buSzPct val="120000"/>
              <a:buFont typeface="Wingdings" pitchFamily="2" charset="2"/>
              <a:buChar char="Ø"/>
            </a:pPr>
            <a:r>
              <a:rPr lang="cs-CZ" dirty="0"/>
              <a:t>Viz str.49</a:t>
            </a:r>
            <a:endParaRPr lang="cs-CZ" sz="1500" dirty="0"/>
          </a:p>
          <a:p>
            <a:pPr algn="just">
              <a:buSzPct val="140000"/>
              <a:buFont typeface="Wingdings" pitchFamily="2" charset="2"/>
              <a:buChar char="Ø"/>
            </a:pPr>
            <a:r>
              <a:rPr lang="cs-CZ" dirty="0"/>
              <a:t> Klimatické testování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Klimatické testování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719267"/>
          <a:ext cx="8390579" cy="466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Číslo vzorku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Počet kusů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Baleno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Kontakt s čl.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Sáček v komoře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 tepla (těsně po vyprání)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2.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tepla (těsně po vyprání)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4.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otevřený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6.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otevřený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7.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ano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8.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ano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9.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ano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otevřený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10.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ano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otevřený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Krabice č.1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Krabice č.2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1000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Za studena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ne</a:t>
                      </a:r>
                    </a:p>
                  </a:txBody>
                  <a:tcPr marL="103288" marR="103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103288" marR="10328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856</Words>
  <Application>Microsoft Office PowerPoint</Application>
  <PresentationFormat>Předvádění na obrazovce (4:3)</PresentationFormat>
  <Paragraphs>302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Síť</vt:lpstr>
      <vt:lpstr>Problematika balení  a skladování ve společnosti Kern-Liebers CR spol. s.r.o. </vt:lpstr>
      <vt:lpstr>Cíl diplomové práce</vt:lpstr>
      <vt:lpstr>Kern-Liebers CR spol. s.r.o.</vt:lpstr>
      <vt:lpstr>Metodika práce</vt:lpstr>
      <vt:lpstr>Analýza současného stavu</vt:lpstr>
      <vt:lpstr>Federsegment 86</vt:lpstr>
      <vt:lpstr>Federsegment 86</vt:lpstr>
      <vt:lpstr>Reklamace</vt:lpstr>
      <vt:lpstr>Klimatické testování</vt:lpstr>
      <vt:lpstr>Klimatická komora</vt:lpstr>
      <vt:lpstr>Průběh klimatického testování</vt:lpstr>
      <vt:lpstr>Výsledky klimatického testování</vt:lpstr>
      <vt:lpstr>Vyhodnocení klimatického testování a návrh řešení</vt:lpstr>
      <vt:lpstr>Klimatické testování  ve VCI sáčcích</vt:lpstr>
      <vt:lpstr>Výsledky klimatického testování ve VCI sáčcích</vt:lpstr>
      <vt:lpstr>Vyhodnocení klimatického testování ve VCI sáčcích</vt:lpstr>
      <vt:lpstr>Technické zhodnocení klimatických testování</vt:lpstr>
      <vt:lpstr>Technické zhodnocení klimatických testování</vt:lpstr>
      <vt:lpstr>Technické zhodnocení klimatických testování</vt:lpstr>
      <vt:lpstr>Ekonomické zhodnocení </vt:lpstr>
      <vt:lpstr>Ekonomické zhodnocení </vt:lpstr>
      <vt:lpstr>Závěr</vt:lpstr>
      <vt:lpstr>Děkuji za Vaši pozornost.</vt:lpstr>
      <vt:lpstr>Doplňující otázky vedoucího diplomové práce</vt:lpstr>
      <vt:lpstr>Doplňující otázka oponenta diplomové práce</vt:lpstr>
    </vt:vector>
  </TitlesOfParts>
  <Company>Pohřební služba Memory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Obnova vozového parku firmy Memory s.r.o.</dc:title>
  <dc:creator>Pavel Lavička</dc:creator>
  <cp:lastModifiedBy>Klimesova, Barbora</cp:lastModifiedBy>
  <cp:revision>91</cp:revision>
  <dcterms:created xsi:type="dcterms:W3CDTF">2016-06-06T10:48:27Z</dcterms:created>
  <dcterms:modified xsi:type="dcterms:W3CDTF">2019-06-10T09:43:51Z</dcterms:modified>
</cp:coreProperties>
</file>