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8" r:id="rId3"/>
    <p:sldId id="273" r:id="rId4"/>
    <p:sldId id="260" r:id="rId5"/>
    <p:sldId id="274" r:id="rId6"/>
    <p:sldId id="275" r:id="rId7"/>
    <p:sldId id="276" r:id="rId8"/>
    <p:sldId id="278" r:id="rId9"/>
    <p:sldId id="277" r:id="rId10"/>
    <p:sldId id="279" r:id="rId11"/>
    <p:sldId id="280" r:id="rId12"/>
    <p:sldId id="281" r:id="rId13"/>
    <p:sldId id="284" r:id="rId14"/>
    <p:sldId id="285" r:id="rId15"/>
    <p:sldId id="286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64" r:id="rId24"/>
    <p:sldId id="263" r:id="rId25"/>
    <p:sldId id="272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1E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24" autoAdjust="0"/>
  </p:normalViewPr>
  <p:slideViewPr>
    <p:cSldViewPr>
      <p:cViewPr varScale="1">
        <p:scale>
          <a:sx n="108" d="100"/>
          <a:sy n="108" d="100"/>
        </p:scale>
        <p:origin x="169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3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3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Se&#353;it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cs-CZ"/>
              <a:t>Počet dní bez defektu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List1!$B$2</c:f>
              <c:strCache>
                <c:ptCount val="1"/>
                <c:pt idx="0">
                  <c:v>PE sáček</c:v>
                </c:pt>
              </c:strCache>
            </c:strRef>
          </c:tx>
          <c:invertIfNegative val="0"/>
          <c:cat>
            <c:strRef>
              <c:f>List1!$A$3:$A$12</c:f>
              <c:strCache>
                <c:ptCount val="10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  <c:pt idx="9">
                  <c:v>10.</c:v>
                </c:pt>
              </c:strCache>
            </c:strRef>
          </c:cat>
          <c:val>
            <c:numRef>
              <c:f>List1!$B$3:$B$12</c:f>
              <c:numCache>
                <c:formatCode>General</c:formatCode>
                <c:ptCount val="10"/>
                <c:pt idx="0">
                  <c:v>15</c:v>
                </c:pt>
                <c:pt idx="1">
                  <c:v>15</c:v>
                </c:pt>
                <c:pt idx="2">
                  <c:v>17</c:v>
                </c:pt>
                <c:pt idx="3">
                  <c:v>17</c:v>
                </c:pt>
                <c:pt idx="4">
                  <c:v>9</c:v>
                </c:pt>
                <c:pt idx="5">
                  <c:v>9</c:v>
                </c:pt>
                <c:pt idx="6">
                  <c:v>7</c:v>
                </c:pt>
                <c:pt idx="7">
                  <c:v>7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C1-4DC6-A6C5-FF2488C08AC0}"/>
            </c:ext>
          </c:extLst>
        </c:ser>
        <c:ser>
          <c:idx val="1"/>
          <c:order val="1"/>
          <c:tx>
            <c:strRef>
              <c:f>List1!$C$2</c:f>
              <c:strCache>
                <c:ptCount val="1"/>
                <c:pt idx="0">
                  <c:v>VCI sáček</c:v>
                </c:pt>
              </c:strCache>
            </c:strRef>
          </c:tx>
          <c:invertIfNegative val="0"/>
          <c:cat>
            <c:strRef>
              <c:f>List1!$A$3:$A$12</c:f>
              <c:strCache>
                <c:ptCount val="10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  <c:pt idx="9">
                  <c:v>10.</c:v>
                </c:pt>
              </c:strCache>
            </c:strRef>
          </c:cat>
          <c:val>
            <c:numRef>
              <c:f>List1!$C$3:$C$12</c:f>
              <c:numCache>
                <c:formatCode>General</c:formatCode>
                <c:ptCount val="10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11</c:v>
                </c:pt>
                <c:pt idx="5">
                  <c:v>11</c:v>
                </c:pt>
                <c:pt idx="6">
                  <c:v>9</c:v>
                </c:pt>
                <c:pt idx="7">
                  <c:v>9</c:v>
                </c:pt>
                <c:pt idx="8">
                  <c:v>7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C1-4DC6-A6C5-FF2488C08A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945216"/>
        <c:axId val="89946752"/>
      </c:barChart>
      <c:catAx>
        <c:axId val="8994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cs-CZ"/>
          </a:p>
        </c:txPr>
        <c:crossAx val="89946752"/>
        <c:crosses val="autoZero"/>
        <c:auto val="1"/>
        <c:lblAlgn val="ctr"/>
        <c:lblOffset val="100"/>
        <c:noMultiLvlLbl val="0"/>
      </c:catAx>
      <c:valAx>
        <c:axId val="89946752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cs-CZ"/>
          </a:p>
        </c:txPr>
        <c:crossAx val="89945216"/>
        <c:crosses val="autoZero"/>
        <c:crossBetween val="between"/>
        <c:majorUnit val="5"/>
      </c:valAx>
    </c:plotArea>
    <c:legend>
      <c:legendPos val="r"/>
      <c:overlay val="0"/>
      <c:txPr>
        <a:bodyPr rot="0" vert="horz"/>
        <a:lstStyle/>
        <a:p>
          <a:pPr>
            <a:defRPr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cs-CZ"/>
              <a:t>Hustota defektu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List1!$H$2</c:f>
              <c:strCache>
                <c:ptCount val="1"/>
                <c:pt idx="0">
                  <c:v>PE sáček</c:v>
                </c:pt>
              </c:strCache>
            </c:strRef>
          </c:tx>
          <c:invertIfNegative val="0"/>
          <c:cat>
            <c:strRef>
              <c:f>List1!$G$3:$G$12</c:f>
              <c:strCache>
                <c:ptCount val="10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  <c:pt idx="9">
                  <c:v>10.</c:v>
                </c:pt>
              </c:strCache>
            </c:strRef>
          </c:cat>
          <c:val>
            <c:numRef>
              <c:f>List1!$H$3:$H$12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EB-4211-B8C4-6D19DFACE01D}"/>
            </c:ext>
          </c:extLst>
        </c:ser>
        <c:ser>
          <c:idx val="1"/>
          <c:order val="1"/>
          <c:tx>
            <c:strRef>
              <c:f>List1!$I$2</c:f>
              <c:strCache>
                <c:ptCount val="1"/>
                <c:pt idx="0">
                  <c:v>VCI sáček</c:v>
                </c:pt>
              </c:strCache>
            </c:strRef>
          </c:tx>
          <c:invertIfNegative val="0"/>
          <c:cat>
            <c:strRef>
              <c:f>List1!$G$3:$G$12</c:f>
              <c:strCache>
                <c:ptCount val="10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  <c:pt idx="9">
                  <c:v>10.</c:v>
                </c:pt>
              </c:strCache>
            </c:strRef>
          </c:cat>
          <c:val>
            <c:numRef>
              <c:f>List1!$I$3:$I$12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EB-4211-B8C4-6D19DFACE0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235072"/>
        <c:axId val="91236608"/>
      </c:barChart>
      <c:catAx>
        <c:axId val="9123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cs-CZ"/>
          </a:p>
        </c:txPr>
        <c:crossAx val="91236608"/>
        <c:crosses val="autoZero"/>
        <c:auto val="1"/>
        <c:lblAlgn val="ctr"/>
        <c:lblOffset val="100"/>
        <c:noMultiLvlLbl val="0"/>
      </c:catAx>
      <c:valAx>
        <c:axId val="91236608"/>
        <c:scaling>
          <c:orientation val="minMax"/>
          <c:max val="5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cs-CZ"/>
          </a:p>
        </c:txPr>
        <c:crossAx val="91235072"/>
        <c:crosses val="autoZero"/>
        <c:crossBetween val="between"/>
        <c:majorUnit val="1"/>
      </c:valAx>
    </c:plotArea>
    <c:legend>
      <c:legendPos val="r"/>
      <c:overlay val="0"/>
      <c:txPr>
        <a:bodyPr rot="0" vert="horz"/>
        <a:lstStyle/>
        <a:p>
          <a:pPr>
            <a:defRPr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cs-CZ"/>
              <a:t>Velikost defektu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2247594050744134E-2"/>
          <c:y val="0.17171296296296504"/>
          <c:w val="0.75913692038495151"/>
          <c:h val="0.720887649460490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List1!$E$2</c:f>
              <c:strCache>
                <c:ptCount val="1"/>
                <c:pt idx="0">
                  <c:v>PE sáček</c:v>
                </c:pt>
              </c:strCache>
            </c:strRef>
          </c:tx>
          <c:invertIfNegative val="0"/>
          <c:cat>
            <c:strRef>
              <c:f>List1!$D$3:$D$12</c:f>
              <c:strCache>
                <c:ptCount val="10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  <c:pt idx="9">
                  <c:v>10.</c:v>
                </c:pt>
              </c:strCache>
            </c:strRef>
          </c:cat>
          <c:val>
            <c:numRef>
              <c:f>List1!$E$3:$E$12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AC-4A93-9722-D30DB698D567}"/>
            </c:ext>
          </c:extLst>
        </c:ser>
        <c:ser>
          <c:idx val="1"/>
          <c:order val="1"/>
          <c:tx>
            <c:strRef>
              <c:f>List1!$F$2</c:f>
              <c:strCache>
                <c:ptCount val="1"/>
                <c:pt idx="0">
                  <c:v>VCI sáček</c:v>
                </c:pt>
              </c:strCache>
            </c:strRef>
          </c:tx>
          <c:invertIfNegative val="0"/>
          <c:cat>
            <c:strRef>
              <c:f>List1!$D$3:$D$12</c:f>
              <c:strCache>
                <c:ptCount val="10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  <c:pt idx="9">
                  <c:v>10.</c:v>
                </c:pt>
              </c:strCache>
            </c:strRef>
          </c:cat>
          <c:val>
            <c:numRef>
              <c:f>List1!$F$3:$F$12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AC-4A93-9722-D30DB698D5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279744"/>
        <c:axId val="91281280"/>
      </c:barChart>
      <c:catAx>
        <c:axId val="9127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cs-CZ"/>
          </a:p>
        </c:txPr>
        <c:crossAx val="91281280"/>
        <c:crosses val="autoZero"/>
        <c:auto val="1"/>
        <c:lblAlgn val="ctr"/>
        <c:lblOffset val="100"/>
        <c:noMultiLvlLbl val="0"/>
      </c:catAx>
      <c:valAx>
        <c:axId val="91281280"/>
        <c:scaling>
          <c:orientation val="minMax"/>
          <c:max val="5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cs-CZ"/>
          </a:p>
        </c:txPr>
        <c:crossAx val="91279744"/>
        <c:crosses val="autoZero"/>
        <c:crossBetween val="between"/>
        <c:majorUnit val="1"/>
      </c:valAx>
    </c:plotArea>
    <c:legend>
      <c:legendPos val="r"/>
      <c:overlay val="0"/>
      <c:txPr>
        <a:bodyPr rot="0" vert="horz"/>
        <a:lstStyle/>
        <a:p>
          <a:pPr>
            <a:defRPr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B4051B-A32E-48F2-B07F-50E5DCC62C9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E362B-C803-4BC1-824F-3F31F9888C8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146AF-434F-4473-86E9-A9ADFD03267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FDBF9-FA0D-4F00-B160-5659412128E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2F04-D6CA-4656-B16D-518F79C8825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4E70C-2609-424D-875C-90FB24EB0E8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214FD-55AF-4045-8D4E-17FE499E65D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B0710-447C-433E-8249-8BD1E4CAB87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C0698-4A9E-4F16-9269-72A2F966F0B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39A28-38E7-46EB-AF55-CC729AE3D54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EE15-A60A-482D-B883-D84D1CE620A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00F4C-0454-4653-B350-6A962B7C8FB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2692662D-5B0F-43AB-BF76-026B47F06AC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17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780929"/>
            <a:ext cx="6985000" cy="2088231"/>
          </a:xfrm>
        </p:spPr>
        <p:txBody>
          <a:bodyPr/>
          <a:lstStyle/>
          <a:p>
            <a:pPr algn="ctr" eaLnBrk="1" hangingPunct="1"/>
            <a:r>
              <a:rPr lang="cs-CZ" sz="3500" dirty="0"/>
              <a:t>Problematika balení </a:t>
            </a:r>
            <a:br>
              <a:rPr lang="cs-CZ" sz="3500" dirty="0"/>
            </a:br>
            <a:r>
              <a:rPr lang="cs-CZ" sz="3500" dirty="0"/>
              <a:t>a skladování ve společnosti Kern-Liebers CR spol. s.r.o.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4797151"/>
            <a:ext cx="8820472" cy="2060849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endParaRPr lang="cs-CZ" sz="2100" dirty="0"/>
          </a:p>
          <a:p>
            <a:pPr algn="l" eaLnBrk="1" hangingPunct="1">
              <a:lnSpc>
                <a:spcPct val="90000"/>
              </a:lnSpc>
            </a:pPr>
            <a:r>
              <a:rPr lang="cs-CZ" sz="1800" dirty="0"/>
              <a:t>Autor diplomové práce: 		Bc. Barbora Klimešová</a:t>
            </a:r>
          </a:p>
          <a:p>
            <a:pPr algn="l" eaLnBrk="1" hangingPunct="1">
              <a:lnSpc>
                <a:spcPct val="90000"/>
              </a:lnSpc>
            </a:pPr>
            <a:r>
              <a:rPr lang="cs-CZ" sz="1800" dirty="0"/>
              <a:t>Vedoucí diplomové  práce: 	doc. Ing. Rudolf Kampf, Ph.D. </a:t>
            </a:r>
          </a:p>
          <a:p>
            <a:pPr algn="l" eaLnBrk="1" hangingPunct="1">
              <a:lnSpc>
                <a:spcPct val="90000"/>
              </a:lnSpc>
            </a:pPr>
            <a:r>
              <a:rPr lang="cs-CZ" sz="1800" dirty="0"/>
              <a:t>Oponent diplomové práce: 	 Ing. Eva Brumerčíková, PhD.</a:t>
            </a:r>
          </a:p>
          <a:p>
            <a:pPr algn="l" eaLnBrk="1" hangingPunct="1">
              <a:lnSpc>
                <a:spcPct val="90000"/>
              </a:lnSpc>
            </a:pPr>
            <a:endParaRPr lang="cs-CZ" sz="1800" dirty="0"/>
          </a:p>
          <a:p>
            <a:pPr algn="ctr" eaLnBrk="1" hangingPunct="1">
              <a:lnSpc>
                <a:spcPct val="90000"/>
              </a:lnSpc>
            </a:pPr>
            <a:r>
              <a:rPr lang="cs-CZ" sz="1800" dirty="0"/>
              <a:t>České Budějovice, Červen 2019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23528" y="1268760"/>
            <a:ext cx="705802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 dirty="0"/>
              <a:t>Vysoká škola technická a ekonomická </a:t>
            </a:r>
          </a:p>
          <a:p>
            <a:pPr algn="ctr">
              <a:spcBef>
                <a:spcPct val="50000"/>
              </a:spcBef>
            </a:pPr>
            <a:r>
              <a:rPr lang="cs-CZ" sz="2000" b="1" dirty="0"/>
              <a:t>Ústav technicko-technologický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Klimatická komora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916831"/>
            <a:ext cx="3888432" cy="4214093"/>
          </a:xfrm>
        </p:spPr>
        <p:txBody>
          <a:bodyPr/>
          <a:lstStyle/>
          <a:p>
            <a:r>
              <a:rPr lang="cs-CZ" dirty="0"/>
              <a:t>Memmert CTC</a:t>
            </a:r>
          </a:p>
          <a:p>
            <a:endParaRPr lang="cs-CZ" dirty="0"/>
          </a:p>
          <a:p>
            <a:pPr lvl="2">
              <a:buSzPct val="120000"/>
              <a:buFont typeface="Wingdings" pitchFamily="2" charset="2"/>
              <a:buChar char="Ø"/>
            </a:pPr>
            <a:r>
              <a:rPr lang="cs-CZ" dirty="0"/>
              <a:t>Teplotní rozmezí:	</a:t>
            </a:r>
          </a:p>
          <a:p>
            <a:pPr lvl="2">
              <a:buSzPct val="120000"/>
              <a:buNone/>
            </a:pPr>
            <a:r>
              <a:rPr lang="cs-CZ" dirty="0"/>
              <a:t>	-42°C až 190°C</a:t>
            </a:r>
          </a:p>
          <a:p>
            <a:pPr lvl="2">
              <a:buSzPct val="120000"/>
              <a:buNone/>
            </a:pPr>
            <a:endParaRPr lang="cs-CZ" dirty="0"/>
          </a:p>
          <a:p>
            <a:pPr lvl="2">
              <a:buSzPct val="120000"/>
              <a:buFont typeface="Wingdings" pitchFamily="2" charset="2"/>
              <a:buChar char="Ø"/>
            </a:pPr>
            <a:r>
              <a:rPr lang="cs-CZ" dirty="0"/>
              <a:t>Rozmezí vlhkosti:</a:t>
            </a:r>
          </a:p>
          <a:p>
            <a:pPr lvl="2">
              <a:buSzPct val="120000"/>
              <a:buNone/>
            </a:pPr>
            <a:r>
              <a:rPr lang="cs-CZ" dirty="0"/>
              <a:t>	10%rh až 98%rh</a:t>
            </a:r>
          </a:p>
          <a:p>
            <a:pPr lvl="2">
              <a:buSzPct val="120000"/>
              <a:buNone/>
            </a:pPr>
            <a:endParaRPr lang="cs-CZ" dirty="0"/>
          </a:p>
          <a:p>
            <a:pPr lvl="2">
              <a:buSzPct val="120000"/>
              <a:buFont typeface="Wingdings" pitchFamily="2" charset="2"/>
              <a:buChar char="Ø"/>
            </a:pPr>
            <a:r>
              <a:rPr lang="cs-CZ" dirty="0"/>
              <a:t>Vnitřní rozměry komory:</a:t>
            </a:r>
          </a:p>
          <a:p>
            <a:pPr lvl="2">
              <a:buSzPct val="120000"/>
              <a:buNone/>
            </a:pPr>
            <a:r>
              <a:rPr lang="cs-CZ" dirty="0"/>
              <a:t>	640x670x597 mm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Content Placeholder 4" descr="E:\Photos\IMG_3327~photo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 t="11675" b="18444"/>
          <a:stretch>
            <a:fillRect/>
          </a:stretch>
        </p:blipFill>
        <p:spPr bwMode="auto">
          <a:xfrm>
            <a:off x="4139952" y="2034845"/>
            <a:ext cx="4714025" cy="4562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klimatického testování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Nastavení komory</a:t>
            </a:r>
          </a:p>
          <a:p>
            <a:pPr lvl="2">
              <a:buSzPct val="120000"/>
              <a:buFont typeface="Wingdings" pitchFamily="2" charset="2"/>
              <a:buChar char="Ø"/>
            </a:pPr>
            <a:r>
              <a:rPr lang="cs-CZ" dirty="0"/>
              <a:t>27 °C a 45 % rh</a:t>
            </a:r>
          </a:p>
          <a:p>
            <a:pPr lvl="2">
              <a:buSzPct val="120000"/>
              <a:buFont typeface="Wingdings" pitchFamily="2" charset="2"/>
              <a:buChar char="Ø"/>
            </a:pPr>
            <a:r>
              <a:rPr lang="cs-CZ" dirty="0"/>
              <a:t>Doba trvání: 25 dní</a:t>
            </a:r>
          </a:p>
          <a:p>
            <a:pPr lvl="2">
              <a:buSzPct val="120000"/>
              <a:buFont typeface="Wingdings" pitchFamily="2" charset="2"/>
              <a:buChar char="Ø"/>
            </a:pPr>
            <a:endParaRPr lang="cs-CZ" sz="1500" dirty="0"/>
          </a:p>
          <a:p>
            <a:r>
              <a:rPr lang="cs-CZ" dirty="0"/>
              <a:t>Hodnocení korozního napadení</a:t>
            </a:r>
          </a:p>
          <a:p>
            <a:pPr lvl="2">
              <a:buSzPct val="120000"/>
              <a:buFont typeface="Wingdings" pitchFamily="2" charset="2"/>
              <a:buChar char="Ø"/>
            </a:pPr>
            <a:r>
              <a:rPr lang="cs-CZ" dirty="0"/>
              <a:t>Počet dní bez defektu</a:t>
            </a:r>
          </a:p>
          <a:p>
            <a:pPr lvl="2">
              <a:buSzPct val="120000"/>
              <a:buFont typeface="Wingdings" pitchFamily="2" charset="2"/>
              <a:buChar char="Ø"/>
            </a:pPr>
            <a:r>
              <a:rPr lang="cs-CZ" dirty="0"/>
              <a:t>Hustota (četnost) defektu - viz str.54</a:t>
            </a:r>
          </a:p>
          <a:p>
            <a:pPr lvl="2">
              <a:buSzPct val="120000"/>
              <a:buFont typeface="Wingdings" pitchFamily="2" charset="2"/>
              <a:buChar char="Ø"/>
            </a:pPr>
            <a:r>
              <a:rPr lang="cs-CZ" dirty="0"/>
              <a:t>Velikost defektu - viz str. 54</a:t>
            </a:r>
          </a:p>
          <a:p>
            <a:pPr lvl="2">
              <a:buSzPct val="120000"/>
              <a:buFont typeface="Wingdings" pitchFamily="2" charset="2"/>
              <a:buChar char="Ø"/>
            </a:pPr>
            <a:endParaRPr lang="cs-CZ" sz="1500" dirty="0"/>
          </a:p>
          <a:p>
            <a:r>
              <a:rPr lang="cs-CZ" dirty="0"/>
              <a:t>6.prosince 2018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Výsledky klimatického testování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5138737"/>
          </a:xfrm>
        </p:spPr>
        <p:txBody>
          <a:bodyPr/>
          <a:lstStyle/>
          <a:p>
            <a:r>
              <a:rPr lang="cs-CZ" b="1" dirty="0"/>
              <a:t>Příloha č.4: Protokol o korozní zkoušce v klimatické komoře Memmesrt CTC </a:t>
            </a:r>
            <a:r>
              <a:rPr lang="cs-CZ" sz="2000" dirty="0"/>
              <a:t>(str.80)</a:t>
            </a:r>
          </a:p>
          <a:p>
            <a:endParaRPr lang="cs-CZ" b="1" dirty="0"/>
          </a:p>
          <a:p>
            <a:r>
              <a:rPr lang="cs-CZ" b="1" dirty="0"/>
              <a:t>Žádný vzorek bez defektu</a:t>
            </a:r>
          </a:p>
          <a:p>
            <a:endParaRPr lang="cs-CZ" dirty="0"/>
          </a:p>
          <a:p>
            <a:r>
              <a:rPr lang="cs-CZ" dirty="0"/>
              <a:t>Podle počtu dní </a:t>
            </a:r>
            <a:r>
              <a:rPr lang="cs-CZ" sz="2000" dirty="0"/>
              <a:t>(str. 55)</a:t>
            </a:r>
            <a:endParaRPr lang="cs-CZ" dirty="0"/>
          </a:p>
          <a:p>
            <a:r>
              <a:rPr lang="cs-CZ" dirty="0"/>
              <a:t>Podle hustoty</a:t>
            </a:r>
            <a:r>
              <a:rPr lang="cs-CZ" sz="2000" dirty="0"/>
              <a:t> (str. 55)</a:t>
            </a:r>
            <a:endParaRPr lang="cs-CZ" dirty="0"/>
          </a:p>
          <a:p>
            <a:r>
              <a:rPr lang="cs-CZ" dirty="0"/>
              <a:t>Podle velikosti</a:t>
            </a:r>
            <a:r>
              <a:rPr lang="cs-CZ" sz="2000" dirty="0"/>
              <a:t> (str. 56)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Vyhodnocení klimatického testování a návrh řešení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Kontakt s člověkem</a:t>
            </a:r>
          </a:p>
          <a:p>
            <a:r>
              <a:rPr lang="cs-CZ" dirty="0"/>
              <a:t>Otevřený PE sáček</a:t>
            </a:r>
          </a:p>
          <a:p>
            <a:r>
              <a:rPr lang="cs-CZ" dirty="0"/>
              <a:t>Zavřený PE sáček</a:t>
            </a:r>
          </a:p>
          <a:p>
            <a:r>
              <a:rPr lang="cs-CZ" dirty="0"/>
              <a:t>Počet kusů</a:t>
            </a:r>
          </a:p>
          <a:p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/>
              <a:t>Nevhodné balení a skladování</a:t>
            </a:r>
          </a:p>
          <a:p>
            <a:pPr lvl="1">
              <a:buClr>
                <a:schemeClr val="accent1"/>
              </a:buClr>
              <a:buSzPct val="120000"/>
              <a:buFont typeface="Wingdings" pitchFamily="2" charset="2"/>
              <a:buChar char="Ø"/>
            </a:pPr>
            <a:r>
              <a:rPr lang="cs-CZ" dirty="0"/>
              <a:t>Skladování nelze ovlivnit</a:t>
            </a:r>
          </a:p>
          <a:p>
            <a:pPr lvl="1">
              <a:buClr>
                <a:schemeClr val="accent1"/>
              </a:buClr>
              <a:buSzPct val="120000"/>
              <a:buFont typeface="Wingdings" pitchFamily="2" charset="2"/>
              <a:buChar char="Ø"/>
            </a:pPr>
            <a:r>
              <a:rPr lang="cs-CZ" dirty="0"/>
              <a:t>Nový způsob balení → zkouška VCI sáčků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Klimatické testování </a:t>
            </a:r>
            <a:br>
              <a:rPr lang="cs-CZ" dirty="0"/>
            </a:br>
            <a:r>
              <a:rPr lang="cs-CZ" dirty="0"/>
              <a:t>ve VCI sáčcích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1"/>
          </a:xfrm>
        </p:spPr>
        <p:txBody>
          <a:bodyPr/>
          <a:lstStyle/>
          <a:p>
            <a:r>
              <a:rPr lang="cs-CZ" dirty="0"/>
              <a:t>VCI sáček</a:t>
            </a:r>
          </a:p>
          <a:p>
            <a:endParaRPr lang="cs-CZ" dirty="0"/>
          </a:p>
          <a:p>
            <a:r>
              <a:rPr lang="cs-CZ" dirty="0"/>
              <a:t>22.01.2019</a:t>
            </a:r>
          </a:p>
          <a:p>
            <a:endParaRPr lang="cs-CZ" dirty="0"/>
          </a:p>
          <a:p>
            <a:r>
              <a:rPr lang="cs-CZ" dirty="0"/>
              <a:t>Nastavení komory</a:t>
            </a:r>
          </a:p>
          <a:p>
            <a:pPr marL="1150937" lvl="2" indent="-457200">
              <a:buSzPct val="120000"/>
              <a:buFont typeface="Wingdings" pitchFamily="2" charset="2"/>
              <a:buChar char="Ø"/>
            </a:pPr>
            <a:r>
              <a:rPr lang="cs-CZ" dirty="0"/>
              <a:t>27 °C a 45 % rh</a:t>
            </a:r>
          </a:p>
          <a:p>
            <a:pPr marL="1150937" lvl="2" indent="-457200">
              <a:buSzPct val="120000"/>
              <a:buFont typeface="Wingdings" pitchFamily="2" charset="2"/>
              <a:buChar char="Ø"/>
            </a:pPr>
            <a:r>
              <a:rPr lang="cs-CZ" dirty="0"/>
              <a:t>Doba trvání: 50 dní</a:t>
            </a:r>
          </a:p>
          <a:p>
            <a:pPr lvl="2"/>
            <a:endParaRPr lang="cs-CZ" dirty="0"/>
          </a:p>
          <a:p>
            <a:r>
              <a:rPr lang="cs-CZ" dirty="0"/>
              <a:t>Hodnocení provedeno stejným způsobem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Výsledky klimatického testování ve VCI sáčcích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Příloha č.5: Protokol o korozní zkoušce v klimatické komoře Memmert CTC II. </a:t>
            </a:r>
            <a:r>
              <a:rPr lang="cs-CZ" sz="2000" dirty="0"/>
              <a:t>(str. 93)</a:t>
            </a:r>
          </a:p>
          <a:p>
            <a:endParaRPr lang="cs-CZ" b="1" dirty="0"/>
          </a:p>
          <a:p>
            <a:r>
              <a:rPr lang="cs-CZ" b="1" dirty="0"/>
              <a:t>Bez defektu pouze v uzavřených VCI sáčcích</a:t>
            </a:r>
          </a:p>
          <a:p>
            <a:endParaRPr lang="cs-CZ" dirty="0"/>
          </a:p>
          <a:p>
            <a:r>
              <a:rPr lang="cs-CZ" dirty="0"/>
              <a:t>Podle počtu dní</a:t>
            </a:r>
            <a:r>
              <a:rPr lang="cs-CZ" sz="2000" dirty="0"/>
              <a:t> (str.58)</a:t>
            </a:r>
            <a:endParaRPr lang="cs-CZ" dirty="0"/>
          </a:p>
          <a:p>
            <a:r>
              <a:rPr lang="cs-CZ" dirty="0"/>
              <a:t>Podle hustoty</a:t>
            </a:r>
            <a:r>
              <a:rPr lang="cs-CZ" sz="2000" dirty="0"/>
              <a:t> (str. 59)</a:t>
            </a:r>
            <a:endParaRPr lang="cs-CZ" dirty="0"/>
          </a:p>
          <a:p>
            <a:r>
              <a:rPr lang="cs-CZ" dirty="0"/>
              <a:t>Podle velikosti</a:t>
            </a:r>
            <a:r>
              <a:rPr lang="cs-CZ" sz="2000" dirty="0"/>
              <a:t> (str. 59)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Vyhodnocení klimatického testování ve VCI sáčcích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Kontakt s člověkem</a:t>
            </a:r>
          </a:p>
          <a:p>
            <a:r>
              <a:rPr lang="cs-CZ" dirty="0"/>
              <a:t>Otevřený VCI sáček</a:t>
            </a:r>
          </a:p>
          <a:p>
            <a:r>
              <a:rPr lang="cs-CZ" dirty="0"/>
              <a:t>Zavřený VCI sáček</a:t>
            </a:r>
          </a:p>
          <a:p>
            <a:r>
              <a:rPr lang="cs-CZ" dirty="0"/>
              <a:t>Počet kusů</a:t>
            </a:r>
          </a:p>
          <a:p>
            <a:endParaRPr lang="cs-CZ" dirty="0"/>
          </a:p>
          <a:p>
            <a:pPr>
              <a:buSzPct val="120000"/>
              <a:buFont typeface="Wingdings" pitchFamily="2" charset="2"/>
              <a:buChar char="Ø"/>
            </a:pPr>
            <a:r>
              <a:rPr lang="cs-CZ" dirty="0"/>
              <a:t>Použití VCI sáčků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Technické zhodnocení klimatických testování</a:t>
            </a:r>
          </a:p>
        </p:txBody>
      </p:sp>
      <p:graphicFrame>
        <p:nvGraphicFramePr>
          <p:cNvPr id="4" name="Graf 51">
            <a:extLst>
              <a:ext uri="{FF2B5EF4-FFF2-40B4-BE49-F238E27FC236}">
                <a16:creationId xmlns:a16="http://schemas.microsoft.com/office/drawing/2014/main" id="{8A6D7665-57E1-4B67-B1CF-DAC9F74C03C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4411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Technické zhodnocení klimatických testování</a:t>
            </a:r>
          </a:p>
        </p:txBody>
      </p:sp>
      <p:graphicFrame>
        <p:nvGraphicFramePr>
          <p:cNvPr id="4" name="Graf 57">
            <a:extLst>
              <a:ext uri="{FF2B5EF4-FFF2-40B4-BE49-F238E27FC236}">
                <a16:creationId xmlns:a16="http://schemas.microsoft.com/office/drawing/2014/main" id="{C398EAB5-9A58-41FB-81DF-34B0187FC66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4411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Technické zhodnocení klimatických testování</a:t>
            </a:r>
          </a:p>
        </p:txBody>
      </p:sp>
      <p:graphicFrame>
        <p:nvGraphicFramePr>
          <p:cNvPr id="4" name="Graf 53">
            <a:extLst>
              <a:ext uri="{FF2B5EF4-FFF2-40B4-BE49-F238E27FC236}">
                <a16:creationId xmlns:a16="http://schemas.microsoft.com/office/drawing/2014/main" id="{82A23C96-39A1-4543-845D-07835E09498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4411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000" dirty="0"/>
              <a:t>Cíl diplomové práce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20888"/>
            <a:ext cx="8229600" cy="3710036"/>
          </a:xfrm>
        </p:spPr>
        <p:txBody>
          <a:bodyPr/>
          <a:lstStyle/>
          <a:p>
            <a:pPr algn="just" eaLnBrk="1" hangingPunct="1"/>
            <a:r>
              <a:rPr lang="cs-CZ" dirty="0"/>
              <a:t>Cílem diplomové práce je návrh nového způsobu balení a skladování výrobků ve společnosti Kern-Liebers CR spol. s.r.o.</a:t>
            </a:r>
          </a:p>
          <a:p>
            <a:pPr algn="just" eaLnBrk="1" hangingPunct="1">
              <a:buNone/>
            </a:pPr>
            <a:endParaRPr lang="cs-CZ" dirty="0"/>
          </a:p>
          <a:p>
            <a:pPr algn="just" eaLnBrk="1" hangingPunct="1"/>
            <a:r>
              <a:rPr lang="cs-CZ" dirty="0"/>
              <a:t> V rámci řešení bude provedeno testování v klimatické komoře Memmert CTC.</a:t>
            </a:r>
          </a:p>
          <a:p>
            <a:pPr algn="just" eaLnBrk="1" hangingPunct="1">
              <a:buNone/>
            </a:pPr>
            <a:endParaRPr lang="cs-CZ" dirty="0"/>
          </a:p>
          <a:p>
            <a:pPr eaLnBrk="1" hangingPunct="1"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Ekonomické zhodnocení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395536" y="2996955"/>
          <a:ext cx="8424934" cy="3600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5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5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5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52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00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Materiál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</a:txBody>
                  <a:tcPr marL="33655" marR="3365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Množství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</a:txBody>
                  <a:tcPr marL="33655" marR="3365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PE SÁČEK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</a:txBody>
                  <a:tcPr marL="33655" marR="33655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>
                          <a:latin typeface="Times New Roman"/>
                          <a:ea typeface="Calibri"/>
                        </a:rPr>
                        <a:t>VCI SÁČEK</a:t>
                      </a:r>
                      <a:endParaRPr lang="cs-CZ" sz="1850">
                        <a:latin typeface="Times New Roman"/>
                        <a:ea typeface="Calibri"/>
                      </a:endParaRPr>
                    </a:p>
                  </a:txBody>
                  <a:tcPr marL="33655" marR="33655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55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Cena za množství  [€]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</a:txBody>
                  <a:tcPr marL="33655" marR="3365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Náklady na jeden díl [€]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</a:txBody>
                  <a:tcPr marL="33655" marR="3365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Cena za množství [€]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</a:txBody>
                  <a:tcPr marL="33655" marR="3365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Náklady na jeden díl [€]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</a:txBody>
                  <a:tcPr marL="33655" marR="33655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latin typeface="Times New Roman"/>
                          <a:ea typeface="Calibri"/>
                        </a:rPr>
                        <a:t>Surový materiál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latin typeface="Times New Roman"/>
                          <a:ea typeface="Calibri"/>
                        </a:rPr>
                        <a:t>13,374 kg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dirty="0">
                          <a:latin typeface="Times New Roman"/>
                          <a:ea typeface="Calibri"/>
                        </a:rPr>
                        <a:t>109,3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dirty="0">
                          <a:latin typeface="Times New Roman"/>
                          <a:ea typeface="Calibri"/>
                        </a:rPr>
                        <a:t>0,003643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latin typeface="Times New Roman"/>
                          <a:ea typeface="Calibri"/>
                        </a:rPr>
                        <a:t>109,3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latin typeface="Times New Roman"/>
                          <a:ea typeface="Calibri"/>
                        </a:rPr>
                        <a:t>0,003643</a:t>
                      </a:r>
                    </a:p>
                  </a:txBody>
                  <a:tcPr marL="33655" marR="3365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latin typeface="Times New Roman"/>
                          <a:ea typeface="Calibri"/>
                        </a:rPr>
                        <a:t>Sáček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dirty="0">
                          <a:latin typeface="Times New Roman"/>
                          <a:ea typeface="Calibri"/>
                        </a:rPr>
                        <a:t>60 ks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dirty="0">
                          <a:latin typeface="Times New Roman"/>
                          <a:ea typeface="Calibri"/>
                        </a:rPr>
                        <a:t>2,22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dirty="0">
                          <a:latin typeface="Times New Roman"/>
                          <a:ea typeface="Calibri"/>
                        </a:rPr>
                        <a:t>0,000074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dirty="0">
                          <a:latin typeface="Times New Roman"/>
                          <a:ea typeface="Calibri"/>
                        </a:rPr>
                        <a:t>4,81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latin typeface="Times New Roman"/>
                          <a:ea typeface="Calibri"/>
                        </a:rPr>
                        <a:t>0,000160</a:t>
                      </a:r>
                    </a:p>
                  </a:txBody>
                  <a:tcPr marL="33655" marR="3365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latin typeface="Times New Roman"/>
                          <a:ea typeface="Calibri"/>
                        </a:rPr>
                        <a:t>Kartonová krabice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latin typeface="Times New Roman"/>
                          <a:ea typeface="Calibri"/>
                        </a:rPr>
                        <a:t>3 ks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latin typeface="Times New Roman"/>
                          <a:ea typeface="Calibri"/>
                        </a:rPr>
                        <a:t>1,23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latin typeface="Times New Roman"/>
                          <a:ea typeface="Calibri"/>
                        </a:rPr>
                        <a:t>0,000041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dirty="0">
                          <a:latin typeface="Times New Roman"/>
                          <a:ea typeface="Calibri"/>
                        </a:rPr>
                        <a:t>1,23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dirty="0">
                          <a:latin typeface="Times New Roman"/>
                          <a:ea typeface="Calibri"/>
                        </a:rPr>
                        <a:t>0,000041</a:t>
                      </a:r>
                    </a:p>
                  </a:txBody>
                  <a:tcPr marL="33655" marR="3365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latin typeface="Times New Roman"/>
                          <a:ea typeface="Calibri"/>
                        </a:rPr>
                        <a:t>Etikety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latin typeface="Times New Roman"/>
                          <a:ea typeface="Calibri"/>
                        </a:rPr>
                        <a:t>60 ks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dirty="0">
                          <a:latin typeface="Times New Roman"/>
                          <a:ea typeface="Calibri"/>
                        </a:rPr>
                        <a:t>7,46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latin typeface="Times New Roman"/>
                          <a:ea typeface="Calibri"/>
                        </a:rPr>
                        <a:t>0,000249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dirty="0">
                          <a:latin typeface="Times New Roman"/>
                          <a:ea typeface="Calibri"/>
                        </a:rPr>
                        <a:t>7,46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dirty="0">
                          <a:latin typeface="Times New Roman"/>
                          <a:ea typeface="Calibri"/>
                        </a:rPr>
                        <a:t>0,000249</a:t>
                      </a:r>
                    </a:p>
                  </a:txBody>
                  <a:tcPr marL="33655" marR="3365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>
                          <a:latin typeface="Times New Roman"/>
                          <a:ea typeface="Calibri"/>
                        </a:rPr>
                        <a:t>Celkem</a:t>
                      </a:r>
                      <a:endParaRPr lang="cs-CZ" sz="1850">
                        <a:latin typeface="Times New Roman"/>
                        <a:ea typeface="Calibri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50">
                        <a:latin typeface="Times New Roman"/>
                        <a:ea typeface="Calibri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latin typeface="Times New Roman"/>
                          <a:ea typeface="Calibri"/>
                        </a:rPr>
                        <a:t>120,21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0,004007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latin typeface="Times New Roman"/>
                          <a:ea typeface="Calibri"/>
                        </a:rPr>
                        <a:t>122,8</a:t>
                      </a: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0,004093</a:t>
                      </a:r>
                    </a:p>
                  </a:txBody>
                  <a:tcPr marL="33655" marR="3365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83568" y="1916832"/>
            <a:ext cx="8064896" cy="1008112"/>
          </a:xfrm>
        </p:spPr>
        <p:txBody>
          <a:bodyPr/>
          <a:lstStyle/>
          <a:p>
            <a:r>
              <a:rPr lang="cs-CZ" dirty="0"/>
              <a:t>Porovnání nákladů na výrobu jednoho dílu</a:t>
            </a:r>
          </a:p>
          <a:p>
            <a:pPr lvl="2">
              <a:buSzPct val="120000"/>
              <a:buFont typeface="Wingdings" pitchFamily="2" charset="2"/>
              <a:buChar char="Ø"/>
            </a:pPr>
            <a:r>
              <a:rPr lang="cs-CZ" dirty="0"/>
              <a:t>Pořizovací náklady: PE sáček </a:t>
            </a:r>
            <a:r>
              <a:rPr lang="cs-CZ" dirty="0">
                <a:sym typeface="Symbol"/>
              </a:rPr>
              <a:t> VC</a:t>
            </a:r>
            <a:r>
              <a:rPr lang="cs-CZ" dirty="0"/>
              <a:t>I sáček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Ekonomické zhodnocení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611560" y="2924944"/>
          <a:ext cx="7784370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16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56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Měsíc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Vyrobeno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OK dílů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[ks]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Počet reklamací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[ks]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Náklady na reklamace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[€]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>
                          <a:latin typeface="Times New Roman"/>
                          <a:ea typeface="Calibri"/>
                        </a:rPr>
                        <a:t>Celkové náklady (PE)</a:t>
                      </a:r>
                      <a:endParaRPr lang="cs-CZ" sz="185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>
                          <a:latin typeface="Times New Roman"/>
                          <a:ea typeface="Calibri"/>
                        </a:rPr>
                        <a:t>[€]</a:t>
                      </a:r>
                      <a:endParaRPr lang="cs-CZ" sz="185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Celkové náklady (VCI)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[€]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latin typeface="Times New Roman"/>
                          <a:ea typeface="Calibri"/>
                        </a:rPr>
                        <a:t>Celkem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406632</a:t>
                      </a:r>
                      <a:endParaRPr lang="cs-CZ" sz="185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29959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3975,89</a:t>
                      </a:r>
                      <a:endParaRPr lang="cs-CZ" sz="185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5605,27</a:t>
                      </a:r>
                      <a:endParaRPr lang="cs-CZ" sz="185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5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1664,34</a:t>
                      </a:r>
                      <a:endParaRPr lang="cs-CZ" sz="185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1719263"/>
            <a:ext cx="8219256" cy="1349697"/>
          </a:xfrm>
        </p:spPr>
        <p:txBody>
          <a:bodyPr/>
          <a:lstStyle/>
          <a:p>
            <a:r>
              <a:rPr lang="cs-CZ" dirty="0"/>
              <a:t>Porovnání celkových nákladů</a:t>
            </a:r>
          </a:p>
          <a:p>
            <a:pPr lvl="2">
              <a:buSzPct val="120000"/>
              <a:buFont typeface="Wingdings" pitchFamily="2" charset="2"/>
              <a:buChar char="Ø"/>
            </a:pPr>
            <a:r>
              <a:rPr lang="cs-CZ" dirty="0"/>
              <a:t>Z dlouhodobého hlediska → VCI sáček (str. 64-65)</a:t>
            </a:r>
          </a:p>
          <a:p>
            <a:endParaRPr lang="cs-CZ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539552" y="5301208"/>
            <a:ext cx="8219256" cy="1349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lang="cs-CZ" sz="2800" kern="0" dirty="0">
                <a:latin typeface="+mn-lt"/>
                <a:cs typeface="+mn-cs"/>
              </a:rPr>
              <a:t>Úspora 3941€</a:t>
            </a:r>
            <a:endParaRPr kumimoji="0" lang="cs-CZ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tabLst/>
              <a:defRPr/>
            </a:pPr>
            <a:endParaRPr kumimoji="0" lang="cs-CZ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Závěr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 – vysoký počet reklamací</a:t>
            </a:r>
          </a:p>
          <a:p>
            <a:r>
              <a:rPr lang="cs-CZ" dirty="0"/>
              <a:t>Testováno balení dílů (PE sáček a VCI sáček)</a:t>
            </a:r>
          </a:p>
          <a:p>
            <a:r>
              <a:rPr lang="cs-CZ" dirty="0"/>
              <a:t>Návrh nového způsobu skladování a balení</a:t>
            </a:r>
          </a:p>
          <a:p>
            <a:pPr marL="638175" lvl="2" indent="-342900">
              <a:buSzPct val="120000"/>
              <a:buFont typeface="Wingdings" pitchFamily="2" charset="2"/>
              <a:buChar char="Ø"/>
            </a:pPr>
            <a:r>
              <a:rPr lang="cs-CZ" dirty="0"/>
              <a:t>VCI sáček</a:t>
            </a:r>
          </a:p>
          <a:p>
            <a:r>
              <a:rPr lang="cs-CZ" dirty="0"/>
              <a:t>Úspora 3941€</a:t>
            </a:r>
          </a:p>
          <a:p>
            <a:r>
              <a:rPr lang="cs-CZ" dirty="0"/>
              <a:t>Lze aplikovat na podobné lisované ohnuté díly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60575"/>
            <a:ext cx="9144000" cy="1728788"/>
          </a:xfrm>
        </p:spPr>
        <p:txBody>
          <a:bodyPr/>
          <a:lstStyle/>
          <a:p>
            <a:pPr algn="ctr" eaLnBrk="1" hangingPunct="1"/>
            <a:r>
              <a:rPr lang="cs-CZ" sz="5000" dirty="0"/>
              <a:t>Děkuji za Vaši pozornost.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56550" cy="1412776"/>
          </a:xfrm>
        </p:spPr>
        <p:txBody>
          <a:bodyPr/>
          <a:lstStyle/>
          <a:p>
            <a:pPr algn="ctr" eaLnBrk="1" hangingPunct="1"/>
            <a:r>
              <a:rPr lang="cs-CZ" sz="4000" dirty="0"/>
              <a:t>Doplňující otázky</a:t>
            </a:r>
            <a:br>
              <a:rPr lang="cs-CZ" sz="4000" dirty="0"/>
            </a:br>
            <a:r>
              <a:rPr lang="cs-CZ" sz="4000" dirty="0"/>
              <a:t>vedoucího diplomové práce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00213"/>
            <a:ext cx="8229600" cy="4897437"/>
          </a:xfrm>
        </p:spPr>
        <p:txBody>
          <a:bodyPr/>
          <a:lstStyle/>
          <a:p>
            <a:pPr eaLnBrk="1" hangingPunct="1"/>
            <a:r>
              <a:rPr lang="cs-CZ" sz="2900" b="1" dirty="0"/>
              <a:t>Budou Vaše opatření (návrhy) realizované?</a:t>
            </a:r>
          </a:p>
          <a:p>
            <a:pPr lvl="1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</a:pPr>
            <a:r>
              <a:rPr lang="cs-CZ" sz="2500" dirty="0"/>
              <a:t>Ano</a:t>
            </a:r>
          </a:p>
          <a:p>
            <a:pPr eaLnBrk="1" hangingPunct="1"/>
            <a:r>
              <a:rPr lang="cs-CZ" sz="2900" b="1" dirty="0"/>
              <a:t>V čem spatřujete další uplatnění klimatické komory v rámci výzkumné činnosti.</a:t>
            </a:r>
          </a:p>
          <a:p>
            <a:pPr lvl="1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</a:pPr>
            <a:r>
              <a:rPr lang="cs-CZ" sz="2500" dirty="0"/>
              <a:t>Široké uplatnění</a:t>
            </a:r>
          </a:p>
          <a:p>
            <a:pPr lvl="2" eaLnBrk="1" hangingPunct="1">
              <a:buSzPct val="120000"/>
              <a:buFont typeface="Wingdings" pitchFamily="2" charset="2"/>
              <a:buChar char="Ø"/>
            </a:pPr>
            <a:r>
              <a:rPr lang="cs-CZ" sz="2200" dirty="0"/>
              <a:t>Výrobky a materiály – podmínkou zkouška za různých teplot a klimatických podmínek</a:t>
            </a:r>
          </a:p>
          <a:p>
            <a:pPr lvl="2" eaLnBrk="1" hangingPunct="1">
              <a:buSzPct val="120000"/>
              <a:buFont typeface="Wingdings" pitchFamily="2" charset="2"/>
              <a:buChar char="Ø"/>
            </a:pPr>
            <a:r>
              <a:rPr lang="cs-CZ" sz="2200" dirty="0"/>
              <a:t>Lepidla a pojivové materiály</a:t>
            </a:r>
          </a:p>
          <a:p>
            <a:pPr lvl="2" eaLnBrk="1" hangingPunct="1">
              <a:buSzPct val="120000"/>
              <a:buFont typeface="Wingdings" pitchFamily="2" charset="2"/>
              <a:buChar char="Ø"/>
            </a:pPr>
            <a:r>
              <a:rPr lang="cs-CZ" sz="2200" dirty="0"/>
              <a:t>Rostilny, drobní živočichové/bakterie</a:t>
            </a:r>
          </a:p>
          <a:p>
            <a:pPr lvl="2" eaLnBrk="1" hangingPunct="1">
              <a:buSzPct val="120000"/>
              <a:buFont typeface="Wingdings" pitchFamily="2" charset="2"/>
              <a:buChar char="Ø"/>
            </a:pPr>
            <a:r>
              <a:rPr lang="cs-CZ" sz="2200" dirty="0"/>
              <a:t>Potraviny</a:t>
            </a:r>
          </a:p>
          <a:p>
            <a:pPr eaLnBrk="1" hangingPunct="1">
              <a:buNone/>
            </a:pPr>
            <a:endParaRPr lang="cs-CZ" sz="2900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56376" cy="1412776"/>
          </a:xfrm>
        </p:spPr>
        <p:txBody>
          <a:bodyPr/>
          <a:lstStyle/>
          <a:p>
            <a:pPr algn="ctr" eaLnBrk="1" hangingPunct="1"/>
            <a:r>
              <a:rPr lang="cs-CZ" sz="4000" dirty="0"/>
              <a:t>Doplňující otázka</a:t>
            </a:r>
            <a:br>
              <a:rPr lang="cs-CZ" sz="4000" dirty="0"/>
            </a:br>
            <a:r>
              <a:rPr lang="cs-CZ" sz="4000" dirty="0"/>
              <a:t>oponenta diplomové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5157192"/>
          </a:xfrm>
        </p:spPr>
        <p:txBody>
          <a:bodyPr/>
          <a:lstStyle/>
          <a:p>
            <a:pPr eaLnBrk="1" hangingPunct="1"/>
            <a:r>
              <a:rPr lang="cs-CZ" sz="2700" b="1" dirty="0"/>
              <a:t>V práci na straně 33 máte uvedené množství dílů při prvním praní 10000 ks a při druhém praní už jen 6000 ks. Kde je ostatních 4000 ks? Ty jsou již kazové?</a:t>
            </a:r>
          </a:p>
          <a:p>
            <a:pPr lvl="1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</a:pPr>
            <a:r>
              <a:rPr lang="cs-CZ" sz="2500" dirty="0"/>
              <a:t>Nejsou kazové → počet ks = jedna </a:t>
            </a:r>
            <a:r>
              <a:rPr lang="cs-CZ" sz="2500" dirty="0" err="1"/>
              <a:t>zálož</a:t>
            </a:r>
            <a:r>
              <a:rPr lang="cs-CZ" sz="2500" dirty="0"/>
              <a:t> do pračky</a:t>
            </a:r>
          </a:p>
          <a:p>
            <a:pPr lvl="1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</a:pPr>
            <a:r>
              <a:rPr lang="cs-CZ" sz="2500" dirty="0"/>
              <a:t>První praní po 10000 ks → pere se na 3x</a:t>
            </a:r>
          </a:p>
          <a:p>
            <a:pPr lvl="1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</a:pPr>
            <a:r>
              <a:rPr lang="cs-CZ" sz="2500" dirty="0"/>
              <a:t>Druhé praní po 6000 ks →pere se na 5x</a:t>
            </a:r>
          </a:p>
          <a:p>
            <a:pPr lvl="2" eaLnBrk="1" hangingPunct="1">
              <a:buSzPct val="120000"/>
              <a:buFont typeface="Wingdings" pitchFamily="2" charset="2"/>
              <a:buChar char="Ø"/>
            </a:pPr>
            <a:r>
              <a:rPr lang="cs-CZ" sz="2200" dirty="0"/>
              <a:t>Důvod snížení – počet kusů, kt. je pracovník schopen za 1 směnu ohnout</a:t>
            </a:r>
          </a:p>
          <a:p>
            <a:pPr eaLnBrk="1" hangingPunct="1"/>
            <a:r>
              <a:rPr lang="cs-CZ" sz="2700" b="1" dirty="0"/>
              <a:t>Využije Vaše zjištění společnost Kern-Liebers?</a:t>
            </a:r>
          </a:p>
          <a:p>
            <a:pPr lvl="1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</a:pPr>
            <a:r>
              <a:rPr lang="cs-CZ" sz="2500" dirty="0"/>
              <a:t>Ano</a:t>
            </a:r>
          </a:p>
          <a:p>
            <a:pPr eaLnBrk="1" hangingPunct="1"/>
            <a:endParaRPr lang="cs-CZ" sz="1000" b="1" dirty="0"/>
          </a:p>
          <a:p>
            <a:pPr eaLnBrk="1" hangingPunct="1">
              <a:buNone/>
            </a:pPr>
            <a:r>
              <a:rPr lang="cs-CZ" sz="2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  <a:endParaRPr lang="cs-CZ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5805264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Kern-Liebers CR spol. s.r.o.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0"/>
          </a:p>
          <a:p>
            <a:pPr algn="just"/>
            <a:r>
              <a:rPr lang="cs-CZ" dirty="0"/>
              <a:t>Vznik 14.10.1994</a:t>
            </a:r>
          </a:p>
          <a:p>
            <a:pPr algn="just">
              <a:buNone/>
            </a:pPr>
            <a:endParaRPr lang="cs-CZ" dirty="0"/>
          </a:p>
          <a:p>
            <a:pPr algn="just"/>
            <a:r>
              <a:rPr lang="cs-CZ" dirty="0"/>
              <a:t>Součástí Kern-Liebers Gruppe</a:t>
            </a:r>
          </a:p>
          <a:p>
            <a:pPr algn="just">
              <a:buNone/>
            </a:pPr>
            <a:endParaRPr lang="cs-CZ" dirty="0"/>
          </a:p>
          <a:p>
            <a:pPr algn="just"/>
            <a:r>
              <a:rPr lang="cs-CZ" dirty="0"/>
              <a:t>Lehká strojírenská výroba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2016 investice do nové haly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000" dirty="0"/>
              <a:t>Metodika práce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823"/>
            <a:ext cx="8229600" cy="4286101"/>
          </a:xfrm>
        </p:spPr>
        <p:txBody>
          <a:bodyPr/>
          <a:lstStyle/>
          <a:p>
            <a:pPr algn="just" eaLnBrk="1" hangingPunct="1"/>
            <a:r>
              <a:rPr lang="cs-CZ" dirty="0"/>
              <a:t>Metoda sběru dat</a:t>
            </a:r>
          </a:p>
          <a:p>
            <a:pPr algn="just" eaLnBrk="1" hangingPunct="1"/>
            <a:r>
              <a:rPr lang="cs-CZ" dirty="0"/>
              <a:t>Metoda pozorování</a:t>
            </a:r>
          </a:p>
          <a:p>
            <a:pPr algn="just" eaLnBrk="1" hangingPunct="1"/>
            <a:r>
              <a:rPr lang="cs-CZ" dirty="0"/>
              <a:t>Analýza – dokumentů, současného stavu</a:t>
            </a:r>
          </a:p>
          <a:p>
            <a:pPr algn="just" eaLnBrk="1" hangingPunct="1"/>
            <a:r>
              <a:rPr lang="cs-CZ" dirty="0"/>
              <a:t>Syntéza</a:t>
            </a:r>
          </a:p>
          <a:p>
            <a:pPr algn="just" eaLnBrk="1" hangingPunct="1"/>
            <a:r>
              <a:rPr lang="cs-CZ" dirty="0"/>
              <a:t>Vývojový diagram</a:t>
            </a:r>
          </a:p>
          <a:p>
            <a:pPr algn="just" eaLnBrk="1" hangingPunct="1"/>
            <a:r>
              <a:rPr lang="cs-CZ" dirty="0"/>
              <a:t>Experiment</a:t>
            </a:r>
          </a:p>
          <a:p>
            <a:pPr algn="just" eaLnBrk="1" hangingPunct="1"/>
            <a:r>
              <a:rPr lang="cs-CZ" dirty="0"/>
              <a:t>Komparace</a:t>
            </a:r>
          </a:p>
          <a:p>
            <a:pPr algn="just" eaLnBrk="1" hangingPunct="1"/>
            <a:r>
              <a:rPr lang="cs-CZ" dirty="0"/>
              <a:t>Dedukce</a:t>
            </a:r>
          </a:p>
          <a:p>
            <a:pPr lvl="3" eaLnBrk="1" hangingPunct="1"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Analýza současného stavu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Více než 400 zaměstnanců</a:t>
            </a:r>
          </a:p>
          <a:p>
            <a:r>
              <a:rPr lang="cs-CZ" dirty="0"/>
              <a:t>Více než 200 zákazníků</a:t>
            </a:r>
          </a:p>
          <a:p>
            <a:r>
              <a:rPr lang="cs-CZ" dirty="0"/>
              <a:t>Výroba přibližně 4500 druhů dílů</a:t>
            </a:r>
          </a:p>
          <a:p>
            <a:r>
              <a:rPr lang="cs-CZ" dirty="0"/>
              <a:t>Rozdělení společnosti</a:t>
            </a:r>
          </a:p>
          <a:p>
            <a:pPr lvl="1">
              <a:buClr>
                <a:schemeClr val="accent1"/>
              </a:buClr>
              <a:buSzPct val="120000"/>
              <a:buFont typeface="Wingdings" pitchFamily="2" charset="2"/>
              <a:buChar char="Ø"/>
            </a:pPr>
            <a:r>
              <a:rPr lang="cs-CZ" dirty="0"/>
              <a:t>Divize S </a:t>
            </a:r>
            <a:r>
              <a:rPr lang="cs-CZ" sz="2000" dirty="0"/>
              <a:t>(Příloha č.1: Organizační struktura divize S)   </a:t>
            </a:r>
          </a:p>
          <a:p>
            <a:pPr lvl="1">
              <a:buClr>
                <a:schemeClr val="accent1"/>
              </a:buClr>
              <a:buSzPct val="120000"/>
              <a:buFont typeface="Wingdings" pitchFamily="2" charset="2"/>
              <a:buChar char="Ø"/>
            </a:pPr>
            <a:r>
              <a:rPr lang="cs-CZ" dirty="0"/>
              <a:t>Divize F</a:t>
            </a:r>
          </a:p>
          <a:p>
            <a:r>
              <a:rPr lang="cs-CZ" dirty="0"/>
              <a:t>Warehouse management system</a:t>
            </a:r>
          </a:p>
          <a:p>
            <a:r>
              <a:rPr lang="cs-CZ" dirty="0"/>
              <a:t>Infromační systém SAP</a:t>
            </a:r>
          </a:p>
          <a:p>
            <a:r>
              <a:rPr lang="cs-CZ" dirty="0"/>
              <a:t>Skladovací plocha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Federsegment 86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Lisovaný ohnutý díl</a:t>
            </a:r>
          </a:p>
          <a:p>
            <a:pPr algn="just"/>
            <a:r>
              <a:rPr lang="cs-CZ" dirty="0"/>
              <a:t>Detailní výkres s rozměry </a:t>
            </a:r>
            <a:r>
              <a:rPr lang="cs-CZ" sz="2000" dirty="0"/>
              <a:t>(str.39)</a:t>
            </a:r>
            <a:r>
              <a:rPr lang="cs-CZ" dirty="0"/>
              <a:t>, váha 0,25 g</a:t>
            </a:r>
          </a:p>
          <a:p>
            <a:pPr algn="just"/>
            <a:r>
              <a:rPr lang="cs-CZ" dirty="0"/>
              <a:t>Použití: elektromagnetické spojky</a:t>
            </a:r>
          </a:p>
          <a:p>
            <a:pPr algn="just"/>
            <a:r>
              <a:rPr lang="cs-CZ" dirty="0"/>
              <a:t>Díl pro firmu </a:t>
            </a:r>
            <a:r>
              <a:rPr lang="cs-CZ" dirty="0" err="1"/>
              <a:t>Kendrion</a:t>
            </a:r>
            <a:endParaRPr lang="cs-CZ" dirty="0"/>
          </a:p>
          <a:p>
            <a:pPr algn="just"/>
            <a:r>
              <a:rPr lang="cs-CZ" dirty="0"/>
              <a:t>Nejvyšší počet reklamovaných dílů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869160"/>
            <a:ext cx="4874501" cy="1545021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Federsegment 86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19262"/>
            <a:ext cx="8496944" cy="4734073"/>
          </a:xfrm>
        </p:spPr>
        <p:txBody>
          <a:bodyPr/>
          <a:lstStyle/>
          <a:p>
            <a:pPr algn="just"/>
            <a:r>
              <a:rPr lang="cs-CZ" dirty="0"/>
              <a:t>Poměrně složitá výroba dílu </a:t>
            </a:r>
          </a:p>
          <a:p>
            <a:pPr algn="just">
              <a:buNone/>
            </a:pPr>
            <a:r>
              <a:rPr lang="cs-CZ" sz="2000" dirty="0"/>
              <a:t>		(viz příoha č.2: Výrobní diagram)</a:t>
            </a:r>
          </a:p>
          <a:p>
            <a:pPr algn="just"/>
            <a:r>
              <a:rPr lang="cs-CZ" dirty="0"/>
              <a:t>Balení dílu </a:t>
            </a:r>
          </a:p>
          <a:p>
            <a:pPr algn="just"/>
            <a:endParaRPr lang="cs-CZ" sz="1500" dirty="0"/>
          </a:p>
          <a:p>
            <a:pPr algn="just"/>
            <a:r>
              <a:rPr lang="cs-CZ" dirty="0"/>
              <a:t>Náklady na výrobu 1 dílu – 0,004007 € </a:t>
            </a:r>
            <a:r>
              <a:rPr lang="cs-CZ" sz="2000" dirty="0"/>
              <a:t>(viz str.44)</a:t>
            </a:r>
          </a:p>
          <a:p>
            <a:pPr algn="just"/>
            <a:endParaRPr lang="cs-CZ" sz="1500" dirty="0"/>
          </a:p>
          <a:p>
            <a:pPr algn="just"/>
            <a:r>
              <a:rPr lang="cs-CZ" dirty="0"/>
              <a:t>Rok 2017 a 2018 </a:t>
            </a:r>
            <a:r>
              <a:rPr lang="cs-CZ" sz="2000" dirty="0"/>
              <a:t>(viz str.45)</a:t>
            </a:r>
          </a:p>
          <a:p>
            <a:pPr lvl="2" algn="just">
              <a:buSzPct val="120000"/>
              <a:buFont typeface="Wingdings" pitchFamily="2" charset="2"/>
              <a:buChar char="Ø"/>
            </a:pPr>
            <a:r>
              <a:rPr lang="cs-CZ" dirty="0"/>
              <a:t>Vyrobeno 406632 OK kusů</a:t>
            </a:r>
          </a:p>
          <a:p>
            <a:pPr lvl="2" algn="just">
              <a:buSzPct val="120000"/>
              <a:buFont typeface="Wingdings" pitchFamily="2" charset="2"/>
              <a:buChar char="Ø"/>
            </a:pPr>
            <a:r>
              <a:rPr lang="cs-CZ" dirty="0"/>
              <a:t>Vyrobeno 46218 NOK kusů	</a:t>
            </a:r>
          </a:p>
          <a:p>
            <a:pPr lvl="2" algn="just">
              <a:buSzPct val="120000"/>
              <a:buFont typeface="Wingdings" pitchFamily="2" charset="2"/>
              <a:buChar char="Ø"/>
            </a:pPr>
            <a:r>
              <a:rPr lang="cs-CZ" dirty="0"/>
              <a:t>Odebráno 379500 kusů</a:t>
            </a:r>
          </a:p>
          <a:p>
            <a:pPr lvl="2" algn="just">
              <a:buSzPct val="120000"/>
              <a:buFont typeface="Wingdings" pitchFamily="2" charset="2"/>
              <a:buChar char="Ø"/>
            </a:pPr>
            <a:r>
              <a:rPr lang="cs-CZ" dirty="0"/>
              <a:t>Reklamováno 29959 kusů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pPr lvl="7"/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Reklamace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5138737"/>
          </a:xfrm>
        </p:spPr>
        <p:txBody>
          <a:bodyPr/>
          <a:lstStyle/>
          <a:p>
            <a:pPr algn="just"/>
            <a:r>
              <a:rPr lang="cs-CZ" dirty="0"/>
              <a:t>Proces externí reklamace</a:t>
            </a:r>
          </a:p>
          <a:p>
            <a:pPr lvl="2" algn="just">
              <a:buSzPct val="120000"/>
              <a:buFont typeface="Wingdings" pitchFamily="2" charset="2"/>
              <a:buChar char="Ø"/>
            </a:pPr>
            <a:r>
              <a:rPr lang="cs-CZ" dirty="0"/>
              <a:t>8D report</a:t>
            </a:r>
          </a:p>
          <a:p>
            <a:pPr lvl="2" algn="just">
              <a:buSzPct val="120000"/>
              <a:buFont typeface="Wingdings" pitchFamily="2" charset="2"/>
              <a:buChar char="Ø"/>
            </a:pPr>
            <a:r>
              <a:rPr lang="cs-CZ" dirty="0"/>
              <a:t>Viz str. 48</a:t>
            </a:r>
          </a:p>
          <a:p>
            <a:pPr lvl="2" algn="just"/>
            <a:endParaRPr lang="cs-CZ" sz="1000" dirty="0"/>
          </a:p>
          <a:p>
            <a:pPr algn="just"/>
            <a:r>
              <a:rPr lang="cs-CZ" dirty="0"/>
              <a:t>Důvod: rez</a:t>
            </a:r>
          </a:p>
          <a:p>
            <a:pPr algn="just"/>
            <a:r>
              <a:rPr lang="cs-CZ" dirty="0"/>
              <a:t>Pouze letní měsíce</a:t>
            </a:r>
          </a:p>
          <a:p>
            <a:pPr algn="just"/>
            <a:r>
              <a:rPr lang="cs-CZ" dirty="0"/>
              <a:t>Náklady na reklamace</a:t>
            </a:r>
          </a:p>
          <a:p>
            <a:pPr lvl="2" algn="just">
              <a:buSzPct val="120000"/>
              <a:buFont typeface="Wingdings" pitchFamily="2" charset="2"/>
              <a:buChar char="Ø"/>
            </a:pPr>
            <a:r>
              <a:rPr lang="cs-CZ" dirty="0"/>
              <a:t>Šotace + výroba ND + doprava </a:t>
            </a:r>
          </a:p>
          <a:p>
            <a:pPr lvl="2" algn="just">
              <a:buSzPct val="120000"/>
              <a:buFont typeface="Wingdings" pitchFamily="2" charset="2"/>
              <a:buChar char="Ø"/>
            </a:pPr>
            <a:r>
              <a:rPr lang="cs-CZ" dirty="0"/>
              <a:t>Viz str.49</a:t>
            </a:r>
            <a:endParaRPr lang="cs-CZ" sz="1500" dirty="0"/>
          </a:p>
          <a:p>
            <a:pPr algn="just">
              <a:buSzPct val="140000"/>
              <a:buFont typeface="Wingdings" pitchFamily="2" charset="2"/>
              <a:buChar char="Ø"/>
            </a:pPr>
            <a:r>
              <a:rPr lang="cs-CZ" dirty="0"/>
              <a:t> Klimatické testování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Klimatické testování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719267"/>
          <a:ext cx="8390579" cy="4662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3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0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4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8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latin typeface="Times New Roman"/>
                          <a:ea typeface="Calibri"/>
                        </a:rPr>
                        <a:t>Číslo vzorku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>
                          <a:latin typeface="Times New Roman"/>
                          <a:ea typeface="Calibri"/>
                        </a:rPr>
                        <a:t>Počet kusů</a:t>
                      </a:r>
                      <a:endParaRPr lang="cs-CZ" sz="1700">
                        <a:latin typeface="Times New Roman"/>
                        <a:ea typeface="Calibri"/>
                      </a:endParaRP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latin typeface="Times New Roman"/>
                          <a:ea typeface="Calibri"/>
                        </a:rPr>
                        <a:t>Baleno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>
                          <a:latin typeface="Times New Roman"/>
                          <a:ea typeface="Calibri"/>
                        </a:rPr>
                        <a:t>Kontakt s čl.</a:t>
                      </a:r>
                      <a:endParaRPr lang="cs-CZ" sz="1700">
                        <a:latin typeface="Times New Roman"/>
                        <a:ea typeface="Calibri"/>
                      </a:endParaRP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>
                          <a:latin typeface="Times New Roman"/>
                          <a:ea typeface="Calibri"/>
                        </a:rPr>
                        <a:t>Sáček v komoře</a:t>
                      </a:r>
                      <a:endParaRPr lang="cs-CZ" sz="1700">
                        <a:latin typeface="Times New Roman"/>
                        <a:ea typeface="Calibri"/>
                      </a:endParaRPr>
                    </a:p>
                  </a:txBody>
                  <a:tcPr marL="103288" marR="10328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1.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500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Za tepla (těsně po vyprání)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ne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zavřený</a:t>
                      </a:r>
                    </a:p>
                  </a:txBody>
                  <a:tcPr marL="103288" marR="10328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2.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1000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Za tepla (těsně po vyprání)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ne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zavřený</a:t>
                      </a:r>
                    </a:p>
                  </a:txBody>
                  <a:tcPr marL="103288" marR="10328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3.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500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Za studena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ne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zavřený</a:t>
                      </a:r>
                    </a:p>
                  </a:txBody>
                  <a:tcPr marL="103288" marR="10328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4.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1000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Za studena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ne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zavřený</a:t>
                      </a:r>
                    </a:p>
                  </a:txBody>
                  <a:tcPr marL="103288" marR="10328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5.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500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Za studena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ne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otevřený</a:t>
                      </a:r>
                    </a:p>
                  </a:txBody>
                  <a:tcPr marL="103288" marR="103288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6.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1000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Za studena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ne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otevřený</a:t>
                      </a:r>
                    </a:p>
                  </a:txBody>
                  <a:tcPr marL="103288" marR="103288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7.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500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Za studena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ano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zavřený</a:t>
                      </a:r>
                    </a:p>
                  </a:txBody>
                  <a:tcPr marL="103288" marR="103288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8.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1000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Za studena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ano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zavřený</a:t>
                      </a:r>
                    </a:p>
                  </a:txBody>
                  <a:tcPr marL="103288" marR="103288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9.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500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Za studena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ano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otevřený</a:t>
                      </a:r>
                    </a:p>
                  </a:txBody>
                  <a:tcPr marL="103288" marR="103288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10.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1000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Za studena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ano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otevřený</a:t>
                      </a:r>
                    </a:p>
                  </a:txBody>
                  <a:tcPr marL="103288" marR="103288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8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Krabice č.1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500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Za studena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ne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103288" marR="103288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8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Krabice č.2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1000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Za studena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ne</a:t>
                      </a:r>
                    </a:p>
                  </a:txBody>
                  <a:tcPr marL="103288" marR="103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103288" marR="103288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856</Words>
  <Application>Microsoft Office PowerPoint</Application>
  <PresentationFormat>Předvádění na obrazovce (4:3)</PresentationFormat>
  <Paragraphs>302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Symbol</vt:lpstr>
      <vt:lpstr>Times New Roman</vt:lpstr>
      <vt:lpstr>Wingdings</vt:lpstr>
      <vt:lpstr>Síť</vt:lpstr>
      <vt:lpstr>Problematika balení  a skladování ve společnosti Kern-Liebers CR spol. s.r.o. </vt:lpstr>
      <vt:lpstr>Cíl diplomové práce</vt:lpstr>
      <vt:lpstr>Kern-Liebers CR spol. s.r.o.</vt:lpstr>
      <vt:lpstr>Metodika práce</vt:lpstr>
      <vt:lpstr>Analýza současného stavu</vt:lpstr>
      <vt:lpstr>Federsegment 86</vt:lpstr>
      <vt:lpstr>Federsegment 86</vt:lpstr>
      <vt:lpstr>Reklamace</vt:lpstr>
      <vt:lpstr>Klimatické testování</vt:lpstr>
      <vt:lpstr>Klimatická komora</vt:lpstr>
      <vt:lpstr>Průběh klimatického testování</vt:lpstr>
      <vt:lpstr>Výsledky klimatického testování</vt:lpstr>
      <vt:lpstr>Vyhodnocení klimatického testování a návrh řešení</vt:lpstr>
      <vt:lpstr>Klimatické testování  ve VCI sáčcích</vt:lpstr>
      <vt:lpstr>Výsledky klimatického testování ve VCI sáčcích</vt:lpstr>
      <vt:lpstr>Vyhodnocení klimatického testování ve VCI sáčcích</vt:lpstr>
      <vt:lpstr>Technické zhodnocení klimatických testování</vt:lpstr>
      <vt:lpstr>Technické zhodnocení klimatických testování</vt:lpstr>
      <vt:lpstr>Technické zhodnocení klimatických testování</vt:lpstr>
      <vt:lpstr>Ekonomické zhodnocení </vt:lpstr>
      <vt:lpstr>Ekonomické zhodnocení </vt:lpstr>
      <vt:lpstr>Závěr</vt:lpstr>
      <vt:lpstr>Děkuji za Vaši pozornost.</vt:lpstr>
      <vt:lpstr>Doplňující otázky vedoucího diplomové práce</vt:lpstr>
      <vt:lpstr>Doplňující otázka oponenta diplomové práce</vt:lpstr>
    </vt:vector>
  </TitlesOfParts>
  <Company>Pohřební služba Memory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Obnova vozového parku firmy Memory s.r.o.</dc:title>
  <dc:creator>Pavel Lavička</dc:creator>
  <cp:lastModifiedBy>Klimesova, Barbora</cp:lastModifiedBy>
  <cp:revision>91</cp:revision>
  <dcterms:created xsi:type="dcterms:W3CDTF">2016-06-06T10:48:27Z</dcterms:created>
  <dcterms:modified xsi:type="dcterms:W3CDTF">2019-06-10T09:43:51Z</dcterms:modified>
</cp:coreProperties>
</file>