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70" r:id="rId7"/>
    <p:sldId id="272" r:id="rId8"/>
    <p:sldId id="273" r:id="rId9"/>
    <p:sldId id="271" r:id="rId10"/>
    <p:sldId id="261" r:id="rId11"/>
    <p:sldId id="265" r:id="rId12"/>
    <p:sldId id="274" r:id="rId13"/>
    <p:sldId id="275" r:id="rId14"/>
    <p:sldId id="268" r:id="rId15"/>
    <p:sldId id="276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62BAE6-D412-4015-A895-0CA285A08F3B}">
          <p14:sldIdLst>
            <p14:sldId id="257"/>
            <p14:sldId id="258"/>
            <p14:sldId id="259"/>
            <p14:sldId id="260"/>
            <p14:sldId id="269"/>
            <p14:sldId id="270"/>
            <p14:sldId id="272"/>
            <p14:sldId id="273"/>
            <p14:sldId id="271"/>
            <p14:sldId id="261"/>
            <p14:sldId id="265"/>
            <p14:sldId id="274"/>
            <p14:sldId id="275"/>
            <p14:sldId id="268"/>
            <p14:sldId id="276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EC616-45CE-487E-9363-8D31BF237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DFFB2A-7F3E-4BC6-ACD0-443969A1C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6C8AF-9218-43E7-B551-9DF7E5C9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6FA8E4-7E70-4D7E-9071-74628CCD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04D33-187A-4213-B4FF-30809A8D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1FE76-EBF1-4B28-81EF-544D0D60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379C53-DFFB-4E8D-B9E8-1D69CE1EC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58007-201E-4CBD-B329-DC2CF39E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60C2AB-7387-499F-88A0-26D756AF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5C272-1595-40DC-A90E-0F5538E1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21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B85460-3384-4B26-AC1D-FF3878FF3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DE074B-5F79-4C4E-B0B0-CFF0FDDC0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D5B22-2C10-4474-9D58-BF87834C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0258E-1487-4F21-B41F-7FBC829F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044ED-7BF9-4CAD-91CB-E7EF1EA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4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10A57-C67C-494A-AD93-C4AC6A023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855120-FF14-406D-A83A-1F61463C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85A086-5CA5-4E37-AD3C-192AFAC7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3C6351-5734-414F-8B2C-9A44DD65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B06B1-7839-4CD0-A04E-634FF259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4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0C91C-444D-4313-845C-E6FF718A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2FC045-A931-482F-A6CE-5C43E4AD2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29F627-C553-4F1B-8C68-DF21D8D9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ED6545-EDEB-40E8-A108-BD522D92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3BA10-B718-4E32-9FD7-28D1DD97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1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36856-DD8F-43DE-974D-2E8CE88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117549-6402-46F8-96E5-4782E2B98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67EEC4-F134-43A9-B88D-183271E2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1B8776-F782-46B3-AD1B-E2C2E2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8EB022-0053-4F2A-848E-8E6A703B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2DD0E2-C82A-4DF4-9668-ECBE95D3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0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62CA9-F726-437B-BDA5-D7319BEE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D2A3E1-20B1-41C6-8D15-834091CF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E66374-BDE1-46B5-AA4C-AE886B44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6BFD9C5-7364-4707-90FE-3DDF756C9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70BD785-C767-41AA-AE06-FE6DC22A1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964B9F-1A6A-4EAC-8C7C-DED5F5B7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78E296-3F08-4583-A6FA-8F2D5F49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F17D4E-5FD1-4D54-BD7E-79032291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2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6BF63-5D04-46FB-B6DB-F978A624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8124EE-D43C-466C-A1EB-0344CFF3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21E125-C151-4B35-A92B-611224DC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3EAABC-2FBF-4E50-AAB7-44CE45EC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2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918096-B755-4E99-9F16-9474A2F0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D576AE-9369-4EFC-97C6-266916A6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8895E2-382C-471A-A239-43D76D9A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A01E1-3DEC-4771-9B06-5DADCDB7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7880E0-9609-4D37-8235-9D81118E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1B4B32-585E-421C-99A2-8BEB95A7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8AF14C-247B-4F03-BFAF-2A13C973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A719DC-DBAB-4045-851E-2628DCAB2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49C45B-57A2-485B-ACFB-B69A5CEC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1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B610D-BD09-4F74-957E-D73D4CE2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BAC25FB-3FD8-4EE9-91C6-1562960D1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C788995-79AA-4988-95A6-2D86C87A7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227117-C470-4511-9E3D-F0DD17BB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44826E-DDE9-4990-B6AB-1152FA5E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4C9B12-CA1A-4E54-8DF6-CE4F82B4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735276-B4B0-4FDD-AEBF-94061179F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68F115-69CB-46EE-B778-441129C3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BAD3B2-AFEF-4278-81C7-361AAF895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D768-04BE-49CE-BA51-930E50FE3A62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753D9-DDDF-46D1-97F4-37E71D78C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8A352-0A55-4B29-AE99-D97D27C72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49AA-E40D-4BA3-836A-526D9577C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3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58AFB-5116-470F-8630-5DDBA1D0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000" dirty="0"/>
              <a:t>Logistické zabezpečení evakuace Základní školy Dukelská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429D33-F567-4CB5-9111-29612A316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92734"/>
            <a:ext cx="5181600" cy="2968542"/>
          </a:xfrm>
        </p:spPr>
        <p:txBody>
          <a:bodyPr>
            <a:normAutofit/>
          </a:bodyPr>
          <a:lstStyle/>
          <a:p>
            <a:r>
              <a:rPr lang="cs-CZ" dirty="0"/>
              <a:t>Autor práce:</a:t>
            </a:r>
          </a:p>
          <a:p>
            <a:r>
              <a:rPr lang="cs-CZ" dirty="0"/>
              <a:t>Vedoucí práce:</a:t>
            </a:r>
          </a:p>
          <a:p>
            <a:r>
              <a:rPr lang="cs-CZ" dirty="0"/>
              <a:t>Oponent práce: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České Budějovice, červen 2019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B127CE-8BF0-4F54-AE92-DB952CAE5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4727" y="3592733"/>
            <a:ext cx="5181600" cy="2968543"/>
          </a:xfrm>
        </p:spPr>
        <p:txBody>
          <a:bodyPr/>
          <a:lstStyle/>
          <a:p>
            <a:r>
              <a:rPr lang="cs-CZ" dirty="0"/>
              <a:t>Bc. Martin Jodl</a:t>
            </a:r>
          </a:p>
          <a:p>
            <a:r>
              <a:rPr lang="cs-CZ" dirty="0"/>
              <a:t>doc. Ing. Rudolf Kampf, Ph.D.</a:t>
            </a:r>
          </a:p>
          <a:p>
            <a:r>
              <a:rPr lang="cs-CZ" dirty="0"/>
              <a:t>Ing. Jindřich Ježek, Ph.D.</a:t>
            </a:r>
          </a:p>
        </p:txBody>
      </p:sp>
    </p:spTree>
    <p:extLst>
      <p:ext uri="{BB962C8B-B14F-4D97-AF65-F5344CB8AC3E}">
        <p14:creationId xmlns:p14="http://schemas.microsoft.com/office/powerpoint/2010/main" val="300872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FB71B-0EB2-456E-842F-4C373DAF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1F204E-3C07-4498-90DF-1BBA6017F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nového evakuačního plánu</a:t>
            </a:r>
          </a:p>
          <a:p>
            <a:endParaRPr lang="cs-CZ" dirty="0"/>
          </a:p>
          <a:p>
            <a:r>
              <a:rPr lang="cs-CZ" dirty="0"/>
              <a:t>Návrh vytvoření chráněné cesty</a:t>
            </a:r>
          </a:p>
          <a:p>
            <a:endParaRPr lang="cs-CZ" dirty="0"/>
          </a:p>
          <a:p>
            <a:r>
              <a:rPr lang="cs-CZ" dirty="0"/>
              <a:t>Nové bezpečnostní tabulky</a:t>
            </a:r>
          </a:p>
          <a:p>
            <a:endParaRPr lang="cs-CZ" dirty="0"/>
          </a:p>
          <a:p>
            <a:r>
              <a:rPr lang="cs-CZ" dirty="0"/>
              <a:t>Technické vybavení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9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D5C3DFC7-9425-431D-9B56-0A926F7FF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9" y="3513"/>
            <a:ext cx="10630821" cy="68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EE181-2C46-43AE-B078-47D8CF6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Chráněná cesta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589052A6-FBDD-4197-95C8-382CC3A95F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5" y="1569209"/>
            <a:ext cx="5873875" cy="4351338"/>
          </a:xfrm>
        </p:spPr>
      </p:pic>
      <p:pic>
        <p:nvPicPr>
          <p:cNvPr id="6" name="Zástupný symbol pro obsah 6" descr="https://www.fireglass.com/products/glass/firelite-plus/img/FLplus-3-slider.jpg">
            <a:extLst>
              <a:ext uri="{FF2B5EF4-FFF2-40B4-BE49-F238E27FC236}">
                <a16:creationId xmlns:a16="http://schemas.microsoft.com/office/drawing/2014/main" id="{EABBC5E5-EFBB-4BB8-AA8E-8BB1F1AE01D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89" y="1187116"/>
            <a:ext cx="5679186" cy="4989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17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663-A74F-4425-8A83-8C5B34D2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tabulky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6A366AC-7BF0-404A-8AFC-AC4BE179C18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8179"/>
            <a:ext cx="5181600" cy="2586230"/>
          </a:xfrm>
          <a:prstGeom prst="rect">
            <a:avLst/>
          </a:prstGeom>
        </p:spPr>
      </p:pic>
      <p:pic>
        <p:nvPicPr>
          <p:cNvPr id="6" name="Zástupný symbol pro obsah 5" descr="ZnaÄenÃ­ schodiÅ¡tÄ - 1.NP">
            <a:extLst>
              <a:ext uri="{FF2B5EF4-FFF2-40B4-BE49-F238E27FC236}">
                <a16:creationId xmlns:a16="http://schemas.microsoft.com/office/drawing/2014/main" id="{D677A16D-B5DD-4A39-BA45-2B7893DA4C3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2282031"/>
            <a:ext cx="3571875" cy="343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73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www.j-shop.cz/1330-large/atrapa-bezpecnostni-kamery.jpg">
            <a:extLst>
              <a:ext uri="{FF2B5EF4-FFF2-40B4-BE49-F238E27FC236}">
                <a16:creationId xmlns:a16="http://schemas.microsoft.com/office/drawing/2014/main" id="{174D4706-D795-4D23-B368-91B70DF6E7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36442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zabezpecovaci-zarizeni.cz/inshop/catalogue/products/pictures/b_ja-82st.jpg">
            <a:extLst>
              <a:ext uri="{FF2B5EF4-FFF2-40B4-BE49-F238E27FC236}">
                <a16:creationId xmlns:a16="http://schemas.microsoft.com/office/drawing/2014/main" id="{387FADE4-424D-42E6-A5B2-7B2498D1C5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0" y="853648"/>
            <a:ext cx="5323315" cy="53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3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F3411-8152-49BE-9409-ECDBC54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náklady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9E8896C-7703-4C6F-9410-F47844DC5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75889"/>
              </p:ext>
            </p:extLst>
          </p:nvPr>
        </p:nvGraphicFramePr>
        <p:xfrm>
          <a:off x="973220" y="1590261"/>
          <a:ext cx="8502084" cy="21883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51042">
                  <a:extLst>
                    <a:ext uri="{9D8B030D-6E8A-4147-A177-3AD203B41FA5}">
                      <a16:colId xmlns:a16="http://schemas.microsoft.com/office/drawing/2014/main" val="1360159329"/>
                    </a:ext>
                  </a:extLst>
                </a:gridCol>
                <a:gridCol w="4251042">
                  <a:extLst>
                    <a:ext uri="{9D8B030D-6E8A-4147-A177-3AD203B41FA5}">
                      <a16:colId xmlns:a16="http://schemas.microsoft.com/office/drawing/2014/main" val="1845708422"/>
                    </a:ext>
                  </a:extLst>
                </a:gridCol>
              </a:tblGrid>
              <a:tr h="437665">
                <a:tc>
                  <a:txBody>
                    <a:bodyPr/>
                    <a:lstStyle/>
                    <a:p>
                      <a:r>
                        <a:rPr lang="cs-CZ" sz="2000" dirty="0"/>
                        <a:t>Technické prostředky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Cena [Kč]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04165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r>
                        <a:rPr lang="cs-CZ" sz="2000" dirty="0"/>
                        <a:t>Požární dveře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90 000,-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828813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r>
                        <a:rPr lang="cs-CZ" sz="2000" dirty="0"/>
                        <a:t>Bezpečnostní značky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50,- až 200,-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02638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r>
                        <a:rPr lang="cs-CZ" sz="2000" dirty="0"/>
                        <a:t>Kamery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50 000,- (+ datové uložiště 3000,-)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97692"/>
                  </a:ext>
                </a:extLst>
              </a:tr>
              <a:tr h="437665">
                <a:tc>
                  <a:txBody>
                    <a:bodyPr/>
                    <a:lstStyle/>
                    <a:p>
                      <a:r>
                        <a:rPr lang="cs-CZ" sz="2000" dirty="0"/>
                        <a:t>Počítat a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15 000,-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469174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F53835D-ECF5-4958-A215-4B63391B9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0254"/>
              </p:ext>
            </p:extLst>
          </p:nvPr>
        </p:nvGraphicFramePr>
        <p:xfrm>
          <a:off x="973220" y="3778586"/>
          <a:ext cx="8502084" cy="39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51042">
                  <a:extLst>
                    <a:ext uri="{9D8B030D-6E8A-4147-A177-3AD203B41FA5}">
                      <a16:colId xmlns:a16="http://schemas.microsoft.com/office/drawing/2014/main" val="282884768"/>
                    </a:ext>
                  </a:extLst>
                </a:gridCol>
                <a:gridCol w="4251042">
                  <a:extLst>
                    <a:ext uri="{9D8B030D-6E8A-4147-A177-3AD203B41FA5}">
                      <a16:colId xmlns:a16="http://schemas.microsoft.com/office/drawing/2014/main" val="3059050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0" dirty="0"/>
                        <a:t>Detektory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/>
                        <a:t>13 200,-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7820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73D1F07-E54C-45B4-9CDB-E7F3F1BAF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67626"/>
              </p:ext>
            </p:extLst>
          </p:nvPr>
        </p:nvGraphicFramePr>
        <p:xfrm>
          <a:off x="973220" y="4174826"/>
          <a:ext cx="8502084" cy="4755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51042">
                  <a:extLst>
                    <a:ext uri="{9D8B030D-6E8A-4147-A177-3AD203B41FA5}">
                      <a16:colId xmlns:a16="http://schemas.microsoft.com/office/drawing/2014/main" val="282884768"/>
                    </a:ext>
                  </a:extLst>
                </a:gridCol>
                <a:gridCol w="4251042">
                  <a:extLst>
                    <a:ext uri="{9D8B030D-6E8A-4147-A177-3AD203B41FA5}">
                      <a16:colId xmlns:a16="http://schemas.microsoft.com/office/drawing/2014/main" val="3059050314"/>
                    </a:ext>
                  </a:extLst>
                </a:gridCol>
              </a:tblGrid>
              <a:tr h="475583">
                <a:tc>
                  <a:txBody>
                    <a:bodyPr/>
                    <a:lstStyle/>
                    <a:p>
                      <a:r>
                        <a:rPr lang="cs-CZ" sz="2000" b="0" dirty="0"/>
                        <a:t>Celková částka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170 170,-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7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07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E154C-F7C9-4CC3-A2EA-F258B780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 vedoucího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D676B3-ECE7-4933-B7D8-267032234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 vaše opatření realizovaná?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Jaké další opatření (ke zvýšení bezpečnosti a plynulosti evakuace) lze realizovat?</a:t>
            </a:r>
          </a:p>
        </p:txBody>
      </p:sp>
    </p:spTree>
    <p:extLst>
      <p:ext uri="{BB962C8B-B14F-4D97-AF65-F5344CB8AC3E}">
        <p14:creationId xmlns:p14="http://schemas.microsoft.com/office/powerpoint/2010/main" val="190165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95168-66C1-4DE5-84C7-F6C82C47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 oponenta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8F44C3-2B5B-4D5D-86D7-500174AC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v práci několikrát použil pojem neefektivní (efektivní) šířka únikových komunikací. Čím je tato efektivnost dána? Je to podle nějaké normy? </a:t>
            </a:r>
          </a:p>
          <a:p>
            <a:r>
              <a:rPr lang="cs-CZ" dirty="0"/>
              <a:t>Zabýval se autor i myšlenkou, že by se žáci druhého stupně mohli seznámit s evakuačním plánem i v rámci výuky nějakého vhodného předmětu? </a:t>
            </a:r>
          </a:p>
          <a:p>
            <a:r>
              <a:rPr lang="cs-CZ" dirty="0"/>
              <a:t>Náklady uvedené v kap. 4.16 by nesla škola nebo zřizovatel školy?</a:t>
            </a:r>
          </a:p>
        </p:txBody>
      </p:sp>
    </p:spTree>
    <p:extLst>
      <p:ext uri="{BB962C8B-B14F-4D97-AF65-F5344CB8AC3E}">
        <p14:creationId xmlns:p14="http://schemas.microsoft.com/office/powerpoint/2010/main" val="371981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FC303-4D97-4A6E-9AE5-D0B01DA3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Vaši pozornost</a:t>
            </a:r>
          </a:p>
        </p:txBody>
      </p:sp>
    </p:spTree>
    <p:extLst>
      <p:ext uri="{BB962C8B-B14F-4D97-AF65-F5344CB8AC3E}">
        <p14:creationId xmlns:p14="http://schemas.microsoft.com/office/powerpoint/2010/main" val="262890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6DB7A-9F50-4462-87BA-1630D2E5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diplomové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B5E1B4-6374-4F0F-A2F8-E02462E57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diplomové práce je logistické zabezpečení evakuace základní školy. Na základě analýzy současného stavu evakuačního plánu navrhnout patřičná opatření pro zajištění rychlé a bezpečné evakuace při mimořádných situacích.</a:t>
            </a:r>
          </a:p>
        </p:txBody>
      </p:sp>
    </p:spTree>
    <p:extLst>
      <p:ext uri="{BB962C8B-B14F-4D97-AF65-F5344CB8AC3E}">
        <p14:creationId xmlns:p14="http://schemas.microsoft.com/office/powerpoint/2010/main" val="268864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89B93-7B32-4198-8EBA-89D1CB9F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Výzkumné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FFF159-1F92-4DA2-A981-A4DC2C10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Lze optimalizovat evakuační plán školy?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Jsou komunikační cesty zabezpečené?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Lze dobu evakuace zkrátit?</a:t>
            </a:r>
          </a:p>
        </p:txBody>
      </p:sp>
    </p:spTree>
    <p:extLst>
      <p:ext uri="{BB962C8B-B14F-4D97-AF65-F5344CB8AC3E}">
        <p14:creationId xmlns:p14="http://schemas.microsoft.com/office/powerpoint/2010/main" val="240277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51E68-9BB4-4161-B0BC-1EB71F49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9EC706-35B7-4D17-971F-3E4D0A54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dokumentů</a:t>
            </a:r>
          </a:p>
          <a:p>
            <a:r>
              <a:rPr lang="cs-CZ" dirty="0"/>
              <a:t>Komparace a dedukce</a:t>
            </a:r>
          </a:p>
          <a:p>
            <a:r>
              <a:rPr lang="cs-CZ" dirty="0"/>
              <a:t>Pozorování a dotazování</a:t>
            </a:r>
          </a:p>
          <a:p>
            <a:r>
              <a:rPr lang="cs-CZ" dirty="0"/>
              <a:t>Experiment</a:t>
            </a:r>
          </a:p>
          <a:p>
            <a:r>
              <a:rPr lang="cs-CZ" dirty="0"/>
              <a:t>Metoda CPM</a:t>
            </a:r>
          </a:p>
        </p:txBody>
      </p:sp>
    </p:spTree>
    <p:extLst>
      <p:ext uri="{BB962C8B-B14F-4D97-AF65-F5344CB8AC3E}">
        <p14:creationId xmlns:p14="http://schemas.microsoft.com/office/powerpoint/2010/main" val="401091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CCE52-8A05-4C2D-AA7A-D11DB39B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škola Dukelská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B28864-DB12-4654-8D99-BD9149AE44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Postavena v r. 1912</a:t>
            </a:r>
          </a:p>
          <a:p>
            <a:r>
              <a:rPr lang="cs-CZ" dirty="0"/>
              <a:t>Nyní 2 stupně 1. – 9. třídy</a:t>
            </a:r>
          </a:p>
          <a:p>
            <a:r>
              <a:rPr lang="cs-CZ" dirty="0"/>
              <a:t>700 žáků</a:t>
            </a:r>
          </a:p>
          <a:p>
            <a:r>
              <a:rPr lang="cs-CZ" dirty="0"/>
              <a:t>66 zaměstnanců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D9325F-2627-43E1-88CF-1DFB9ACE57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97819A-D9C2-440C-ABBA-1CE65A7552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378116" cy="35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BAEBA53-DC7E-4EE6-9055-58E0E944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9" y="83230"/>
            <a:ext cx="4908884" cy="66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C8E934E7-1CA5-4722-996D-AF8A02A2AA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5609997"/>
              </p:ext>
            </p:extLst>
          </p:nvPr>
        </p:nvGraphicFramePr>
        <p:xfrm>
          <a:off x="834189" y="1090862"/>
          <a:ext cx="9849853" cy="495701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057584">
                  <a:extLst>
                    <a:ext uri="{9D8B030D-6E8A-4147-A177-3AD203B41FA5}">
                      <a16:colId xmlns:a16="http://schemas.microsoft.com/office/drawing/2014/main" val="1518087967"/>
                    </a:ext>
                  </a:extLst>
                </a:gridCol>
                <a:gridCol w="2508985">
                  <a:extLst>
                    <a:ext uri="{9D8B030D-6E8A-4147-A177-3AD203B41FA5}">
                      <a16:colId xmlns:a16="http://schemas.microsoft.com/office/drawing/2014/main" val="4072521360"/>
                    </a:ext>
                  </a:extLst>
                </a:gridCol>
                <a:gridCol w="3283284">
                  <a:extLst>
                    <a:ext uri="{9D8B030D-6E8A-4147-A177-3AD203B41FA5}">
                      <a16:colId xmlns:a16="http://schemas.microsoft.com/office/drawing/2014/main" val="3345774266"/>
                    </a:ext>
                  </a:extLst>
                </a:gridCol>
              </a:tblGrid>
              <a:tr h="6378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Technické vybavení školy pro požární bezpečnost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339598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ANO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NE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3069416582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Přenosné hasicí přístroje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✓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1344573206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Hlásiče požáru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X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299327176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Signalizace požáru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X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1913171396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Ventilátory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X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3470642745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Protipožární dveře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✓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3929336769"/>
                  </a:ext>
                </a:extLst>
              </a:tr>
              <a:tr h="61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Požární hydranty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✓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1" marR="60761" marT="0" marB="0"/>
                </a:tc>
                <a:extLst>
                  <a:ext uri="{0D108BD9-81ED-4DB2-BD59-A6C34878D82A}">
                    <a16:rowId xmlns:a16="http://schemas.microsoft.com/office/drawing/2014/main" val="367906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77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5A3E53F-4746-4639-B525-5BEA8D54D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48364"/>
              </p:ext>
            </p:extLst>
          </p:nvPr>
        </p:nvGraphicFramePr>
        <p:xfrm>
          <a:off x="962527" y="1251283"/>
          <a:ext cx="10154652" cy="473242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005136">
                  <a:extLst>
                    <a:ext uri="{9D8B030D-6E8A-4147-A177-3AD203B41FA5}">
                      <a16:colId xmlns:a16="http://schemas.microsoft.com/office/drawing/2014/main" val="1609627267"/>
                    </a:ext>
                  </a:extLst>
                </a:gridCol>
                <a:gridCol w="2695074">
                  <a:extLst>
                    <a:ext uri="{9D8B030D-6E8A-4147-A177-3AD203B41FA5}">
                      <a16:colId xmlns:a16="http://schemas.microsoft.com/office/drawing/2014/main" val="1820143731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2672843495"/>
                    </a:ext>
                  </a:extLst>
                </a:gridCol>
              </a:tblGrid>
              <a:tr h="7887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Technické dorozumívací prostředky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80185"/>
                  </a:ext>
                </a:extLst>
              </a:tr>
              <a:tr h="788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ANO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NE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583152"/>
                  </a:ext>
                </a:extLst>
              </a:tr>
              <a:tr h="78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Kamery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✓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046874"/>
                  </a:ext>
                </a:extLst>
              </a:tr>
              <a:tr h="78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Školní rozhlas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✓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 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61905"/>
                  </a:ext>
                </a:extLst>
              </a:tr>
              <a:tr h="78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Požární únikový plán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✓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066507"/>
                  </a:ext>
                </a:extLst>
              </a:tr>
              <a:tr h="788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Značky únikových cest a východů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✓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1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9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E565D-5637-4EE2-9D10-92A83088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cvičné </a:t>
            </a:r>
            <a:r>
              <a:rPr lang="cs-CZ" dirty="0" err="1"/>
              <a:t>evakauce</a:t>
            </a:r>
            <a:r>
              <a:rPr lang="cs-CZ" dirty="0"/>
              <a:t> – Graf CPM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7608C-94BA-491C-A1B1-9CFBB32DA4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502568"/>
            <a:ext cx="10311062" cy="197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274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338</Words>
  <Application>Microsoft Office PowerPoint</Application>
  <PresentationFormat>Širokoúhlá obrazovka</PresentationFormat>
  <Paragraphs>101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Logistické zabezpečení evakuace Základní školy Dukelská</vt:lpstr>
      <vt:lpstr>Cíl diplomové práce</vt:lpstr>
      <vt:lpstr>Výzkumné otázky</vt:lpstr>
      <vt:lpstr>Použité metody</vt:lpstr>
      <vt:lpstr>Základní škola Dukelská</vt:lpstr>
      <vt:lpstr>Prezentace aplikace PowerPoint</vt:lpstr>
      <vt:lpstr>Prezentace aplikace PowerPoint</vt:lpstr>
      <vt:lpstr>Prezentace aplikace PowerPoint</vt:lpstr>
      <vt:lpstr>Záznam cvičné evakauce – Graf CPM</vt:lpstr>
      <vt:lpstr>Výsledky</vt:lpstr>
      <vt:lpstr>Prezentace aplikace PowerPoint</vt:lpstr>
      <vt:lpstr>Chráněná cesta</vt:lpstr>
      <vt:lpstr>Bezpečnostní tabulky</vt:lpstr>
      <vt:lpstr>Prezentace aplikace PowerPoint</vt:lpstr>
      <vt:lpstr>Celkové náklady</vt:lpstr>
      <vt:lpstr>Doplňující otázky vedoucího práce</vt:lpstr>
      <vt:lpstr>Doplňující otázky oponenta práce</vt:lpstr>
      <vt:lpstr>Děkuji za Vaši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Logistické zabezpečení evakuace Základní školy Dukelská</dc:title>
  <dc:creator>Martin Jodl</dc:creator>
  <cp:lastModifiedBy>Martin Jodl</cp:lastModifiedBy>
  <cp:revision>10</cp:revision>
  <dcterms:created xsi:type="dcterms:W3CDTF">2019-06-10T08:25:40Z</dcterms:created>
  <dcterms:modified xsi:type="dcterms:W3CDTF">2019-06-11T19:33:44Z</dcterms:modified>
</cp:coreProperties>
</file>