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8" r:id="rId3"/>
    <p:sldId id="269" r:id="rId4"/>
    <p:sldId id="270" r:id="rId5"/>
    <p:sldId id="271" r:id="rId6"/>
    <p:sldId id="272" r:id="rId7"/>
    <p:sldId id="259" r:id="rId8"/>
    <p:sldId id="260" r:id="rId9"/>
    <p:sldId id="261" r:id="rId10"/>
    <p:sldId id="263" r:id="rId11"/>
    <p:sldId id="265" r:id="rId12"/>
    <p:sldId id="267" r:id="rId13"/>
    <p:sldId id="268" r:id="rId14"/>
    <p:sldId id="274" r:id="rId15"/>
    <p:sldId id="273" r:id="rId16"/>
    <p:sldId id="275" r:id="rId17"/>
    <p:sldId id="27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8C64-997A-4170-9F07-28B90647A270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31A34-C0AD-48D9-8AA1-121C5E82E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856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8C64-997A-4170-9F07-28B90647A270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31A34-C0AD-48D9-8AA1-121C5E82E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599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8C64-997A-4170-9F07-28B90647A270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31A34-C0AD-48D9-8AA1-121C5E82E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20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8C64-997A-4170-9F07-28B90647A270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31A34-C0AD-48D9-8AA1-121C5E82E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162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8C64-997A-4170-9F07-28B90647A270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31A34-C0AD-48D9-8AA1-121C5E82E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697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8C64-997A-4170-9F07-28B90647A270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31A34-C0AD-48D9-8AA1-121C5E82E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4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8C64-997A-4170-9F07-28B90647A270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31A34-C0AD-48D9-8AA1-121C5E82E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96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8C64-997A-4170-9F07-28B90647A270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31A34-C0AD-48D9-8AA1-121C5E82E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20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8C64-997A-4170-9F07-28B90647A270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31A34-C0AD-48D9-8AA1-121C5E82E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401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8C64-997A-4170-9F07-28B90647A270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31A34-C0AD-48D9-8AA1-121C5E82E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78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8C64-997A-4170-9F07-28B90647A270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31A34-C0AD-48D9-8AA1-121C5E82E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61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98C64-997A-4170-9F07-28B90647A270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31A34-C0AD-48D9-8AA1-121C5E82E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35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2CFAD8B-8362-4DBC-8156-F8DD871FF5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674" y="190993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solidFill>
                  <a:srgbClr val="993300"/>
                </a:solidFill>
              </a:rPr>
              <a:t/>
            </a:r>
            <a:br>
              <a:rPr lang="cs-CZ" sz="4400" b="1" dirty="0">
                <a:solidFill>
                  <a:srgbClr val="993300"/>
                </a:solidFill>
              </a:rPr>
            </a:br>
            <a:r>
              <a:rPr lang="cs-CZ" sz="4400" b="1" dirty="0">
                <a:solidFill>
                  <a:srgbClr val="993300"/>
                </a:solidFill>
              </a:rPr>
              <a:t>Optimalizace logistických procesů v dodávkách materiálů pro výstavbu inženýrských sítí ve společnosti PVK s.r.o.</a:t>
            </a:r>
            <a:endParaRPr lang="cs-CZ" dirty="0">
              <a:solidFill>
                <a:srgbClr val="99330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A46A838-EFE0-48CD-8461-ACCBC62550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798" y="4692436"/>
            <a:ext cx="9144000" cy="1655762"/>
          </a:xfrm>
        </p:spPr>
        <p:txBody>
          <a:bodyPr/>
          <a:lstStyle/>
          <a:p>
            <a:r>
              <a:rPr lang="cs-CZ" dirty="0"/>
              <a:t>Autor práce: Bc. Marek </a:t>
            </a:r>
            <a:r>
              <a:rPr lang="cs-CZ" dirty="0" err="1"/>
              <a:t>Hučík</a:t>
            </a:r>
            <a:endParaRPr lang="cs-CZ" dirty="0"/>
          </a:p>
          <a:p>
            <a:r>
              <a:rPr lang="cs-CZ" dirty="0"/>
              <a:t>Vedoucí práce: doc. Ing. Rudolf Kampf, Ph.D.</a:t>
            </a:r>
          </a:p>
          <a:p>
            <a:r>
              <a:rPr lang="cs-CZ" dirty="0"/>
              <a:t>Oponent: doc. Ing. Jozef Gašparík, Ph.D.</a:t>
            </a:r>
          </a:p>
        </p:txBody>
      </p:sp>
      <p:pic>
        <p:nvPicPr>
          <p:cNvPr id="4" name="Obrázek 3" descr="Obrázek1.png">
            <a:extLst>
              <a:ext uri="{FF2B5EF4-FFF2-40B4-BE49-F238E27FC236}">
                <a16:creationId xmlns:a16="http://schemas.microsoft.com/office/drawing/2014/main" xmlns="" id="{B3C3FBE9-908E-4407-A0E2-9C7E802DF0F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4101" y="509802"/>
            <a:ext cx="1161905" cy="1161905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0CBB551B-1DB0-4C81-8839-35330EEF439B}"/>
              </a:ext>
            </a:extLst>
          </p:cNvPr>
          <p:cNvSpPr/>
          <p:nvPr/>
        </p:nvSpPr>
        <p:spPr>
          <a:xfrm>
            <a:off x="3207798" y="509802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2000" dirty="0"/>
              <a:t>Vysoká škola technická a ekonomická v Českých Budějovicích Ústav technicko-technologický</a:t>
            </a:r>
          </a:p>
        </p:txBody>
      </p:sp>
    </p:spTree>
    <p:extLst>
      <p:ext uri="{BB962C8B-B14F-4D97-AF65-F5344CB8AC3E}">
        <p14:creationId xmlns:p14="http://schemas.microsoft.com/office/powerpoint/2010/main" val="1431135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92B9764-2586-4625-A810-E41F39727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Náklady na zavedení systému automatické identifikace a ekonomické vyhodnocení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xmlns="" id="{652DF6D5-1F43-4A95-847B-CA1DA7E160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8220466"/>
              </p:ext>
            </p:extLst>
          </p:nvPr>
        </p:nvGraphicFramePr>
        <p:xfrm>
          <a:off x="3250707" y="1928672"/>
          <a:ext cx="4179904" cy="3000656"/>
        </p:xfrm>
        <a:graphic>
          <a:graphicData uri="http://schemas.openxmlformats.org/drawingml/2006/table">
            <a:tbl>
              <a:tblPr firstRow="1" firstCol="1" bandRow="1"/>
              <a:tblGrid>
                <a:gridCol w="2564167">
                  <a:extLst>
                    <a:ext uri="{9D8B030D-6E8A-4147-A177-3AD203B41FA5}">
                      <a16:colId xmlns:a16="http://schemas.microsoft.com/office/drawing/2014/main" xmlns="" val="1822918968"/>
                    </a:ext>
                  </a:extLst>
                </a:gridCol>
                <a:gridCol w="1615737">
                  <a:extLst>
                    <a:ext uri="{9D8B030D-6E8A-4147-A177-3AD203B41FA5}">
                      <a16:colId xmlns:a16="http://schemas.microsoft.com/office/drawing/2014/main" xmlns="" val="3175068971"/>
                    </a:ext>
                  </a:extLst>
                </a:gridCol>
              </a:tblGrid>
              <a:tr h="3750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Služba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Náklad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6980486"/>
                  </a:ext>
                </a:extLst>
              </a:tr>
              <a:tr h="3750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Aplikace Gatema (5x 3000 Kč)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15 000 Kč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293250"/>
                  </a:ext>
                </a:extLst>
              </a:tr>
              <a:tr h="3750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Tiskárna Honeywell PC43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7 839 Kč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15651124"/>
                  </a:ext>
                </a:extLst>
              </a:tr>
              <a:tr h="3750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Gatema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WMS – Jádro systému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20 000 Kč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0896614"/>
                  </a:ext>
                </a:extLst>
              </a:tr>
              <a:tr h="3750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Gatema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WMS – Příjem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11 000 Kč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4760125"/>
                  </a:ext>
                </a:extLst>
              </a:tr>
              <a:tr h="3750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Gatema WMS – Výdej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11 000 Kč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7980374"/>
                  </a:ext>
                </a:extLst>
              </a:tr>
              <a:tr h="3750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Gatema WMS – Inventura skladu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9 000 Kč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1293554"/>
                  </a:ext>
                </a:extLst>
              </a:tr>
              <a:tr h="3750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Celkové náklady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73 839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3923554"/>
                  </a:ext>
                </a:extLst>
              </a:tr>
            </a:tbl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712DFCFD-E05F-4531-8224-AEA8754D4AA2}"/>
              </a:ext>
            </a:extLst>
          </p:cNvPr>
          <p:cNvSpPr/>
          <p:nvPr/>
        </p:nvSpPr>
        <p:spPr>
          <a:xfrm>
            <a:off x="674703" y="5038586"/>
            <a:ext cx="11310152" cy="1383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endParaRPr lang="cs-CZ" sz="2800" dirty="0">
              <a:solidFill>
                <a:prstClr val="black"/>
              </a:solidFill>
            </a:endParaRP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i="1" dirty="0">
                <a:solidFill>
                  <a:prstClr val="black"/>
                </a:solidFill>
              </a:rPr>
              <a:t>Roční úspora při zavedení navrhovaného řešení automatické identifikace činí 185 978,925 Kč. </a:t>
            </a:r>
            <a:endParaRPr 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211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313AFA-0AD4-4B8A-981C-056752879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Výpočet doby návratnosti a ROI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xmlns="" id="{B0858025-34C9-4FCD-BD47-D2FED3C6A8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𝐷𝑁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𝐼𝑁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  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𝐶𝐹</m:t>
                        </m:r>
                      </m:den>
                    </m:f>
                  </m:oMath>
                </a14:m>
                <a:endParaRPr lang="cs-CZ" dirty="0"/>
              </a:p>
              <a:p>
                <a:r>
                  <a:rPr lang="cs-CZ" i="1" dirty="0"/>
                  <a:t>Prostá doba návratnosti investice je 4 měsíce.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𝑅𝑂𝐼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𝑖𝑠𝑡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ý 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𝑧𝑖𝑠𝑘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𝑝𝑜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čá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𝑡𝑒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𝑖𝑛𝑣𝑒𝑠𝑡𝑖𝑐𝑒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𝑝𝑜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čá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𝑡𝑒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𝑖𝑛𝑣𝑒𝑠𝑡𝑖𝑐𝑒</m:t>
                        </m:r>
                      </m:den>
                    </m:f>
                    <m:r>
                      <a:rPr lang="cs-CZ" i="1">
                        <a:latin typeface="Cambria Math" panose="02040503050406030204" pitchFamily="18" charset="0"/>
                      </a:rPr>
                      <m:t>×100 </m:t>
                    </m:r>
                  </m:oMath>
                </a14:m>
                <a:endParaRPr lang="cs-CZ" dirty="0"/>
              </a:p>
              <a:p>
                <a:r>
                  <a:rPr lang="cs-CZ" i="1" dirty="0"/>
                  <a:t>Procento výnosnosti investice činí 151,87 %.</a:t>
                </a:r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B0858025-34C9-4FCD-BD47-D2FED3C6A8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0171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0234AB3-E77B-483F-806E-16CA16DBF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Otázky vedoucího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6327FCA-3832-4033-8569-FC7DDE14D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2258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Stručně popište proces v dodávkách materiálů pro výstavbu inženýrských sítí ve společnosti PVK s.r.o.</a:t>
            </a:r>
          </a:p>
          <a:p>
            <a:pPr>
              <a:lnSpc>
                <a:spcPct val="150000"/>
              </a:lnSpc>
            </a:pPr>
            <a:r>
              <a:rPr lang="cs-CZ" dirty="0"/>
              <a:t>Budou výsledky vaši DP aplikované ?</a:t>
            </a:r>
          </a:p>
        </p:txBody>
      </p:sp>
    </p:spTree>
    <p:extLst>
      <p:ext uri="{BB962C8B-B14F-4D97-AF65-F5344CB8AC3E}">
        <p14:creationId xmlns:p14="http://schemas.microsoft.com/office/powerpoint/2010/main" val="2964339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5D6D559-3D89-47B5-AC27-53828E98B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7296"/>
            <a:ext cx="10515600" cy="751904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Otázky oponenta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E383682-C185-45F3-BCDA-8240066EF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413248"/>
          </a:xfrm>
        </p:spPr>
        <p:txBody>
          <a:bodyPr>
            <a:normAutofit/>
          </a:bodyPr>
          <a:lstStyle/>
          <a:p>
            <a:r>
              <a:rPr lang="cs-CZ" sz="2400" dirty="0"/>
              <a:t>1. V </a:t>
            </a:r>
            <a:r>
              <a:rPr lang="cs-CZ" sz="2400" dirty="0" err="1"/>
              <a:t>akých</a:t>
            </a:r>
            <a:r>
              <a:rPr lang="cs-CZ" sz="2400" dirty="0"/>
              <a:t> normách je ukotvená </a:t>
            </a:r>
            <a:r>
              <a:rPr lang="cs-CZ" sz="2400" dirty="0" err="1"/>
              <a:t>povinnosť</a:t>
            </a:r>
            <a:r>
              <a:rPr lang="cs-CZ" sz="2400" dirty="0"/>
              <a:t> českých </a:t>
            </a:r>
            <a:r>
              <a:rPr lang="cs-CZ" sz="2400" dirty="0" err="1"/>
              <a:t>ﬁriem</a:t>
            </a:r>
            <a:r>
              <a:rPr lang="cs-CZ" sz="2400" dirty="0"/>
              <a:t> </a:t>
            </a:r>
            <a:r>
              <a:rPr lang="cs-CZ" sz="2400" dirty="0" err="1"/>
              <a:t>značiť</a:t>
            </a:r>
            <a:r>
              <a:rPr lang="cs-CZ" sz="2400" dirty="0"/>
              <a:t> a </a:t>
            </a:r>
            <a:r>
              <a:rPr lang="cs-CZ" sz="2400" dirty="0" err="1"/>
              <a:t>evidovať</a:t>
            </a:r>
            <a:r>
              <a:rPr lang="cs-CZ" sz="2400" dirty="0"/>
              <a:t> </a:t>
            </a:r>
            <a:r>
              <a:rPr lang="cs-CZ" sz="2400" dirty="0" err="1"/>
              <a:t>potrubný</a:t>
            </a:r>
            <a:r>
              <a:rPr lang="cs-CZ" sz="2400" dirty="0"/>
              <a:t> materiál a </a:t>
            </a:r>
            <a:r>
              <a:rPr lang="cs-CZ" sz="2400" dirty="0" err="1"/>
              <a:t>prečo</a:t>
            </a:r>
            <a:r>
              <a:rPr lang="cs-CZ" sz="2400" dirty="0"/>
              <a:t> </a:t>
            </a:r>
            <a:r>
              <a:rPr lang="cs-CZ" sz="2400" dirty="0" err="1"/>
              <a:t>nemajú</a:t>
            </a:r>
            <a:r>
              <a:rPr lang="cs-CZ" sz="2400" dirty="0"/>
              <a:t> zahraniční </a:t>
            </a:r>
            <a:r>
              <a:rPr lang="cs-CZ" sz="2400" dirty="0" err="1"/>
              <a:t>dodávatelia</a:t>
            </a:r>
            <a:r>
              <a:rPr lang="cs-CZ" sz="2400" dirty="0"/>
              <a:t> </a:t>
            </a:r>
            <a:r>
              <a:rPr lang="cs-CZ" sz="2400" dirty="0" err="1"/>
              <a:t>túto</a:t>
            </a:r>
            <a:r>
              <a:rPr lang="cs-CZ" sz="2400" dirty="0"/>
              <a:t> </a:t>
            </a:r>
            <a:r>
              <a:rPr lang="cs-CZ" sz="2400" dirty="0" err="1"/>
              <a:t>povinnosť</a:t>
            </a:r>
            <a:r>
              <a:rPr lang="cs-CZ" sz="2400" dirty="0"/>
              <a:t>? </a:t>
            </a:r>
            <a:r>
              <a:rPr lang="cs-CZ" sz="2400" dirty="0" err="1"/>
              <a:t>Vysvetlite</a:t>
            </a:r>
            <a:r>
              <a:rPr lang="cs-CZ" sz="2400" dirty="0"/>
              <a:t> rámcový </a:t>
            </a:r>
            <a:r>
              <a:rPr lang="cs-CZ" sz="2400" dirty="0" err="1"/>
              <a:t>prínos</a:t>
            </a:r>
            <a:r>
              <a:rPr lang="cs-CZ" sz="2400" dirty="0"/>
              <a:t> </a:t>
            </a:r>
            <a:r>
              <a:rPr lang="cs-CZ" sz="2400" dirty="0" err="1"/>
              <a:t>Vášho</a:t>
            </a:r>
            <a:r>
              <a:rPr lang="cs-CZ" sz="2400" dirty="0"/>
              <a:t> návrhu z </a:t>
            </a:r>
            <a:r>
              <a:rPr lang="cs-CZ" sz="2400" dirty="0" err="1"/>
              <a:t>tohto</a:t>
            </a:r>
            <a:r>
              <a:rPr lang="cs-CZ" sz="2400" dirty="0"/>
              <a:t> </a:t>
            </a:r>
            <a:r>
              <a:rPr lang="cs-CZ" sz="2400" dirty="0" err="1"/>
              <a:t>pohľadu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Povinnost označovat materiály pro plynovody vychází Technických podmínek </a:t>
            </a:r>
            <a:r>
              <a:rPr lang="cs-CZ" sz="2400" dirty="0" err="1"/>
              <a:t>Gasu</a:t>
            </a:r>
            <a:r>
              <a:rPr lang="cs-CZ" sz="2400" dirty="0"/>
              <a:t> a Technických podmínek provozovatelů odvoláním na normy (ČSN, EN, DW </a:t>
            </a:r>
            <a:r>
              <a:rPr lang="cs-CZ" sz="2400" dirty="0" err="1"/>
              <a:t>atd</a:t>
            </a:r>
            <a:r>
              <a:rPr lang="cs-CZ" sz="2400" dirty="0"/>
              <a:t>).</a:t>
            </a:r>
          </a:p>
          <a:p>
            <a:endParaRPr lang="cs-CZ" sz="2400" dirty="0"/>
          </a:p>
          <a:p>
            <a:r>
              <a:rPr lang="cs-CZ" sz="2400" dirty="0"/>
              <a:t>Zahraniční dodavatelé mají povinnost označování materiálů podle norem, dle jakých daný materiál musí být vyroben.</a:t>
            </a:r>
          </a:p>
          <a:p>
            <a:endParaRPr lang="cs-CZ" sz="2400" dirty="0"/>
          </a:p>
          <a:p>
            <a:r>
              <a:rPr lang="cs-CZ" dirty="0"/>
              <a:t>Zapojení do uvažovaného jednotného on-line systému sledování kvality a místa dodávaných materiálů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271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5D6D559-3D89-47B5-AC27-53828E98B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7296"/>
            <a:ext cx="10515600" cy="751904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Otázky oponenta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E383682-C185-45F3-BCDA-8240066EF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413248"/>
          </a:xfrm>
        </p:spPr>
        <p:txBody>
          <a:bodyPr>
            <a:normAutofit/>
          </a:bodyPr>
          <a:lstStyle/>
          <a:p>
            <a:r>
              <a:rPr lang="cs-CZ" dirty="0"/>
              <a:t>2. Uveďte celkový počet </a:t>
            </a:r>
            <a:r>
              <a:rPr lang="cs-CZ" dirty="0" err="1"/>
              <a:t>zamestnancov</a:t>
            </a:r>
            <a:r>
              <a:rPr lang="cs-CZ" dirty="0"/>
              <a:t> </a:t>
            </a:r>
            <a:r>
              <a:rPr lang="cs-CZ" dirty="0" err="1"/>
              <a:t>spoločnosti</a:t>
            </a:r>
            <a:r>
              <a:rPr lang="cs-CZ" dirty="0"/>
              <a:t> PVK s.r.o. a či schéma na obr. 2 </a:t>
            </a:r>
            <a:r>
              <a:rPr lang="cs-CZ" dirty="0" err="1"/>
              <a:t>prestavuje</a:t>
            </a:r>
            <a:r>
              <a:rPr lang="cs-CZ" dirty="0"/>
              <a:t> </a:t>
            </a:r>
            <a:r>
              <a:rPr lang="cs-CZ" dirty="0" err="1"/>
              <a:t>hierarchiu</a:t>
            </a:r>
            <a:r>
              <a:rPr lang="cs-CZ" dirty="0"/>
              <a:t> </a:t>
            </a:r>
            <a:r>
              <a:rPr lang="cs-CZ" dirty="0" err="1"/>
              <a:t>celej</a:t>
            </a:r>
            <a:r>
              <a:rPr lang="cs-CZ" dirty="0"/>
              <a:t> </a:t>
            </a:r>
            <a:r>
              <a:rPr lang="cs-CZ" dirty="0" err="1"/>
              <a:t>spoločnosti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Celkový počet zaměstnanců společnosti PVK s.r.o. je 12 lidí. Na schématu není vyznačena nová pozice Obchodní zástupce divize VODA a 4 jednotliví skladníci-prodejci. Některé pozice jsou sloučeny (metrolog-skladník; Ředitel společnosti-Ředitel divize PLYN, Interní auditor-obchodní asistentka divize PLYN)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2424" y="4207573"/>
            <a:ext cx="3636034" cy="226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250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5D6D559-3D89-47B5-AC27-53828E98B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7296"/>
            <a:ext cx="10515600" cy="751904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Otázky oponenta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E383682-C185-45F3-BCDA-8240066EF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413248"/>
          </a:xfrm>
        </p:spPr>
        <p:txBody>
          <a:bodyPr>
            <a:normAutofit/>
          </a:bodyPr>
          <a:lstStyle/>
          <a:p>
            <a:r>
              <a:rPr lang="cs-CZ" dirty="0"/>
              <a:t>3. </a:t>
            </a:r>
            <a:r>
              <a:rPr lang="cs-CZ" dirty="0" err="1"/>
              <a:t>Bližšie</a:t>
            </a:r>
            <a:r>
              <a:rPr lang="cs-CZ" dirty="0"/>
              <a:t> </a:t>
            </a:r>
            <a:r>
              <a:rPr lang="cs-CZ" dirty="0" err="1"/>
              <a:t>objasnite</a:t>
            </a:r>
            <a:r>
              <a:rPr lang="cs-CZ" dirty="0"/>
              <a:t> </a:t>
            </a:r>
            <a:r>
              <a:rPr lang="cs-CZ" dirty="0" err="1"/>
              <a:t>činnosť</a:t>
            </a:r>
            <a:r>
              <a:rPr lang="cs-CZ" dirty="0"/>
              <a:t> ”Výběrové řízení”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vývojovom</a:t>
            </a:r>
            <a:r>
              <a:rPr lang="cs-CZ" dirty="0"/>
              <a:t> diagrame na obr. 13.</a:t>
            </a:r>
          </a:p>
          <a:p>
            <a:endParaRPr lang="cs-CZ" dirty="0"/>
          </a:p>
          <a:p>
            <a:r>
              <a:rPr lang="cs-CZ" dirty="0"/>
              <a:t>V tomto schématu jsou zahrnuta výběrová řízení jednotlivých zhotovitelů, investorů, atd. v písemné formě, emailové odpovědi na poptávky nebo on-line výběrová řízení.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25" y="3802380"/>
            <a:ext cx="4981575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661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5D6D559-3D89-47B5-AC27-53828E98B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7296"/>
            <a:ext cx="10515600" cy="751904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Otázky oponenta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E383682-C185-45F3-BCDA-8240066EF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413248"/>
          </a:xfrm>
        </p:spPr>
        <p:txBody>
          <a:bodyPr>
            <a:normAutofit/>
          </a:bodyPr>
          <a:lstStyle/>
          <a:p>
            <a:r>
              <a:rPr lang="cs-CZ" dirty="0"/>
              <a:t>4. O </a:t>
            </a:r>
            <a:r>
              <a:rPr lang="cs-CZ" dirty="0" err="1"/>
              <a:t>aký</a:t>
            </a:r>
            <a:r>
              <a:rPr lang="cs-CZ" dirty="0"/>
              <a:t> čas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predĺži</a:t>
            </a:r>
            <a:r>
              <a:rPr lang="cs-CZ" dirty="0"/>
              <a:t> </a:t>
            </a:r>
            <a:r>
              <a:rPr lang="cs-CZ" dirty="0" err="1"/>
              <a:t>trvanie</a:t>
            </a:r>
            <a:r>
              <a:rPr lang="cs-CZ" dirty="0"/>
              <a:t> </a:t>
            </a:r>
            <a:r>
              <a:rPr lang="cs-CZ" dirty="0" err="1"/>
              <a:t>úkonov</a:t>
            </a:r>
            <a:r>
              <a:rPr lang="cs-CZ" dirty="0"/>
              <a:t> skladníka </a:t>
            </a:r>
            <a:r>
              <a:rPr lang="cs-CZ" dirty="0" err="1"/>
              <a:t>pri</a:t>
            </a:r>
            <a:r>
              <a:rPr lang="cs-CZ" dirty="0"/>
              <a:t> </a:t>
            </a:r>
            <a:r>
              <a:rPr lang="cs-CZ" dirty="0" err="1"/>
              <a:t>prvotnej</a:t>
            </a:r>
            <a:r>
              <a:rPr lang="cs-CZ" dirty="0"/>
              <a:t> </a:t>
            </a:r>
            <a:r>
              <a:rPr lang="cs-CZ" dirty="0" err="1"/>
              <a:t>identiﬁkácii</a:t>
            </a:r>
            <a:r>
              <a:rPr lang="cs-CZ" dirty="0"/>
              <a:t> </a:t>
            </a:r>
            <a:r>
              <a:rPr lang="cs-CZ" dirty="0" err="1"/>
              <a:t>prijatého</a:t>
            </a:r>
            <a:r>
              <a:rPr lang="cs-CZ" dirty="0"/>
              <a:t> tovaru, jeho polepením </a:t>
            </a:r>
            <a:r>
              <a:rPr lang="cs-CZ" dirty="0" err="1"/>
              <a:t>čiarovými</a:t>
            </a:r>
            <a:r>
              <a:rPr lang="cs-CZ" dirty="0"/>
              <a:t> </a:t>
            </a:r>
            <a:r>
              <a:rPr lang="cs-CZ" dirty="0" err="1"/>
              <a:t>kódmi</a:t>
            </a:r>
            <a:r>
              <a:rPr lang="cs-CZ" dirty="0"/>
              <a:t> a načítaní do </a:t>
            </a:r>
            <a:r>
              <a:rPr lang="cs-CZ" dirty="0" err="1"/>
              <a:t>informačného</a:t>
            </a:r>
            <a:r>
              <a:rPr lang="cs-CZ" dirty="0"/>
              <a:t> systému?</a:t>
            </a:r>
          </a:p>
          <a:p>
            <a:endParaRPr lang="cs-CZ" dirty="0"/>
          </a:p>
          <a:p>
            <a:r>
              <a:rPr lang="cs-CZ" dirty="0"/>
              <a:t>Při naskladňování zboží nebude označováno samostatným čárovým kódem, ale při jeho </a:t>
            </a:r>
            <a:r>
              <a:rPr lang="cs-CZ" dirty="0" err="1" smtClean="0"/>
              <a:t>zaskladnění</a:t>
            </a:r>
            <a:r>
              <a:rPr lang="cs-CZ" smtClean="0"/>
              <a:t> </a:t>
            </a:r>
            <a:r>
              <a:rPr lang="cs-CZ" dirty="0"/>
              <a:t>bude sejmut čárový kód na pozici, která je danému zboží přiřazena ve skladu a v čtecích zařízeních dojde k potvrzení množství a případnému doplnění identifikačních čísel spojených s certifikáty, čímž dojde také ke zrychlení na straně příjmu.</a:t>
            </a:r>
          </a:p>
        </p:txBody>
      </p:sp>
    </p:spTree>
    <p:extLst>
      <p:ext uri="{BB962C8B-B14F-4D97-AF65-F5344CB8AC3E}">
        <p14:creationId xmlns:p14="http://schemas.microsoft.com/office/powerpoint/2010/main" val="3219873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5D6D559-3D89-47B5-AC27-53828E98B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7296"/>
            <a:ext cx="10515600" cy="751904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Otázky oponenta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E383682-C185-45F3-BCDA-8240066EF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41324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5. Uveďte </a:t>
            </a:r>
            <a:r>
              <a:rPr lang="cs-CZ" dirty="0" err="1"/>
              <a:t>prepracované</a:t>
            </a:r>
            <a:r>
              <a:rPr lang="cs-CZ" dirty="0"/>
              <a:t> a </a:t>
            </a:r>
            <a:r>
              <a:rPr lang="cs-CZ" dirty="0" err="1"/>
              <a:t>doplnené</a:t>
            </a:r>
            <a:r>
              <a:rPr lang="cs-CZ" dirty="0"/>
              <a:t> ekonomické </a:t>
            </a:r>
            <a:r>
              <a:rPr lang="cs-CZ" dirty="0" err="1"/>
              <a:t>zhodnotenie</a:t>
            </a:r>
            <a:r>
              <a:rPr lang="cs-CZ" dirty="0"/>
              <a:t>, v </a:t>
            </a:r>
            <a:r>
              <a:rPr lang="cs-CZ" dirty="0" err="1"/>
              <a:t>ktorom</a:t>
            </a:r>
            <a:r>
              <a:rPr lang="cs-CZ" dirty="0"/>
              <a:t> </a:t>
            </a:r>
            <a:r>
              <a:rPr lang="cs-CZ" dirty="0" err="1"/>
              <a:t>uvediete</a:t>
            </a:r>
            <a:r>
              <a:rPr lang="cs-CZ" dirty="0"/>
              <a:t> na </a:t>
            </a:r>
            <a:r>
              <a:rPr lang="cs-CZ" dirty="0" err="1"/>
              <a:t>správnu</a:t>
            </a:r>
            <a:r>
              <a:rPr lang="cs-CZ" dirty="0"/>
              <a:t> </a:t>
            </a:r>
            <a:r>
              <a:rPr lang="cs-CZ" dirty="0" err="1"/>
              <a:t>mieru</a:t>
            </a:r>
            <a:r>
              <a:rPr lang="cs-CZ" dirty="0"/>
              <a:t> pochybnosti </a:t>
            </a:r>
            <a:r>
              <a:rPr lang="cs-CZ" dirty="0" err="1"/>
              <a:t>vyplývajúce</a:t>
            </a:r>
            <a:r>
              <a:rPr lang="cs-CZ" dirty="0"/>
              <a:t> z textu v kap. 5.4, </a:t>
            </a:r>
            <a:r>
              <a:rPr lang="cs-CZ" dirty="0" err="1"/>
              <a:t>konkrétne</a:t>
            </a:r>
            <a:r>
              <a:rPr lang="cs-CZ" dirty="0"/>
              <a:t> o </a:t>
            </a:r>
            <a:r>
              <a:rPr lang="cs-CZ" dirty="0" err="1"/>
              <a:t>aký</a:t>
            </a:r>
            <a:r>
              <a:rPr lang="cs-CZ" dirty="0"/>
              <a:t> typ mzdy skladníka </a:t>
            </a:r>
            <a:r>
              <a:rPr lang="cs-CZ" dirty="0" err="1"/>
              <a:t>sa</a:t>
            </a:r>
            <a:r>
              <a:rPr lang="cs-CZ" dirty="0"/>
              <a:t> jedná (hrubá, </a:t>
            </a:r>
            <a:r>
              <a:rPr lang="cs-CZ" dirty="0" err="1"/>
              <a:t>superhrubá</a:t>
            </a:r>
            <a:r>
              <a:rPr lang="cs-CZ" dirty="0"/>
              <a:t>), či </a:t>
            </a:r>
            <a:r>
              <a:rPr lang="cs-CZ" dirty="0" err="1"/>
              <a:t>dôjde</a:t>
            </a:r>
            <a:r>
              <a:rPr lang="cs-CZ" dirty="0"/>
              <a:t> k </a:t>
            </a:r>
            <a:r>
              <a:rPr lang="cs-CZ" dirty="0" err="1"/>
              <a:t>úspore</a:t>
            </a:r>
            <a:r>
              <a:rPr lang="cs-CZ" dirty="0"/>
              <a:t> </a:t>
            </a:r>
            <a:r>
              <a:rPr lang="cs-CZ" dirty="0" err="1"/>
              <a:t>zamestnanca</a:t>
            </a:r>
            <a:r>
              <a:rPr lang="cs-CZ" dirty="0"/>
              <a:t>, či </a:t>
            </a:r>
            <a:r>
              <a:rPr lang="cs-CZ" dirty="0" err="1"/>
              <a:t>predpokladáte</a:t>
            </a:r>
            <a:r>
              <a:rPr lang="cs-CZ" dirty="0"/>
              <a:t> </a:t>
            </a:r>
            <a:r>
              <a:rPr lang="cs-CZ" dirty="0" err="1"/>
              <a:t>konštantný</a:t>
            </a:r>
            <a:r>
              <a:rPr lang="cs-CZ" dirty="0"/>
              <a:t> počet </a:t>
            </a:r>
            <a:r>
              <a:rPr lang="cs-CZ" dirty="0" err="1"/>
              <a:t>vybave-ných</a:t>
            </a:r>
            <a:r>
              <a:rPr lang="cs-CZ" dirty="0"/>
              <a:t> </a:t>
            </a:r>
            <a:r>
              <a:rPr lang="cs-CZ" dirty="0" err="1"/>
              <a:t>objednávok</a:t>
            </a:r>
            <a:r>
              <a:rPr lang="cs-CZ" dirty="0"/>
              <a:t> </a:t>
            </a:r>
            <a:r>
              <a:rPr lang="cs-CZ" dirty="0" err="1"/>
              <a:t>ročne</a:t>
            </a:r>
            <a:r>
              <a:rPr lang="cs-CZ" dirty="0"/>
              <a:t>, či je </a:t>
            </a:r>
            <a:r>
              <a:rPr lang="cs-CZ" dirty="0" err="1"/>
              <a:t>zamestnanec</a:t>
            </a:r>
            <a:r>
              <a:rPr lang="cs-CZ" dirty="0"/>
              <a:t> </a:t>
            </a:r>
            <a:r>
              <a:rPr lang="cs-CZ" dirty="0" err="1"/>
              <a:t>platený</a:t>
            </a:r>
            <a:r>
              <a:rPr lang="cs-CZ" dirty="0"/>
              <a:t> od počtu </a:t>
            </a:r>
            <a:r>
              <a:rPr lang="cs-CZ" dirty="0" err="1"/>
              <a:t>úkonov</a:t>
            </a:r>
            <a:r>
              <a:rPr lang="cs-CZ" dirty="0"/>
              <a:t> (</a:t>
            </a:r>
            <a:r>
              <a:rPr lang="cs-CZ" dirty="0" err="1"/>
              <a:t>vystavenie</a:t>
            </a:r>
            <a:r>
              <a:rPr lang="cs-CZ" dirty="0"/>
              <a:t> </a:t>
            </a:r>
            <a:r>
              <a:rPr lang="cs-CZ" dirty="0" err="1"/>
              <a:t>výdajky</a:t>
            </a:r>
            <a:r>
              <a:rPr lang="cs-CZ" dirty="0"/>
              <a:t>) a v čase </a:t>
            </a:r>
            <a:r>
              <a:rPr lang="cs-CZ" dirty="0" err="1"/>
              <a:t>kedy</a:t>
            </a:r>
            <a:r>
              <a:rPr lang="cs-CZ" dirty="0"/>
              <a:t> </a:t>
            </a:r>
            <a:r>
              <a:rPr lang="cs-CZ" dirty="0" err="1"/>
              <a:t>nevydáva</a:t>
            </a:r>
            <a:r>
              <a:rPr lang="cs-CZ" dirty="0"/>
              <a:t> tovar </a:t>
            </a:r>
            <a:r>
              <a:rPr lang="cs-CZ" dirty="0" err="1"/>
              <a:t>nie</a:t>
            </a:r>
            <a:r>
              <a:rPr lang="cs-CZ" dirty="0"/>
              <a:t> je </a:t>
            </a:r>
            <a:r>
              <a:rPr lang="cs-CZ" dirty="0" err="1"/>
              <a:t>platený</a:t>
            </a:r>
            <a:r>
              <a:rPr lang="cs-CZ" dirty="0"/>
              <a:t>, </a:t>
            </a:r>
            <a:r>
              <a:rPr lang="cs-CZ" dirty="0" err="1"/>
              <a:t>čo</a:t>
            </a:r>
            <a:r>
              <a:rPr lang="cs-CZ" dirty="0"/>
              <a:t> má </a:t>
            </a:r>
            <a:r>
              <a:rPr lang="cs-CZ" dirty="0" err="1"/>
              <a:t>motivovať</a:t>
            </a:r>
            <a:r>
              <a:rPr lang="cs-CZ" dirty="0"/>
              <a:t> </a:t>
            </a:r>
            <a:r>
              <a:rPr lang="cs-CZ" dirty="0" err="1"/>
              <a:t>zamestnanca</a:t>
            </a:r>
            <a:r>
              <a:rPr lang="cs-CZ" dirty="0"/>
              <a:t> aby vydal </a:t>
            </a:r>
            <a:r>
              <a:rPr lang="cs-CZ" dirty="0" err="1"/>
              <a:t>viac</a:t>
            </a:r>
            <a:r>
              <a:rPr lang="cs-CZ" dirty="0"/>
              <a:t> </a:t>
            </a:r>
            <a:r>
              <a:rPr lang="cs-CZ" dirty="0" err="1"/>
              <a:t>výdajok</a:t>
            </a:r>
            <a:r>
              <a:rPr lang="cs-CZ" dirty="0"/>
              <a:t>, </a:t>
            </a:r>
            <a:r>
              <a:rPr lang="cs-CZ" dirty="0" err="1"/>
              <a:t>vyja-drite</a:t>
            </a:r>
            <a:r>
              <a:rPr lang="cs-CZ" dirty="0"/>
              <a:t> reálnu </a:t>
            </a:r>
            <a:r>
              <a:rPr lang="cs-CZ" dirty="0" err="1"/>
              <a:t>mieru</a:t>
            </a:r>
            <a:r>
              <a:rPr lang="cs-CZ" dirty="0"/>
              <a:t> návratnosti.</a:t>
            </a:r>
          </a:p>
          <a:p>
            <a:endParaRPr lang="cs-CZ" dirty="0"/>
          </a:p>
          <a:p>
            <a:r>
              <a:rPr lang="cs-CZ" dirty="0"/>
              <a:t>V tomto případě je počítáno s hrubou mzdou zaměstnance. Toto není jediná činnost skladníků, ale je třeba jejich práci zefektivnit, protože najímání dalších lidí je pro společnost nehospodárné. V současné době dochází ve společnosti ke změnám, které by měli vézt k nárůstu objemu obchodů a s tím spojeným větším počtem výdejek. Lze proto předpokládat, že doba návratnosti tak klesne pod vypočítané 4 měsíce. Zavedení tohoto systému bylo nicméně vyvoláno potřebou pro napojení do jednotného on-line sledovacího systému.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90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0057393-A01E-4B21-A861-1B522FFCC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1F6A25D-3590-4796-96D9-23EF0292B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Cílem diplomové práce je optimalizace procesů distribuce a skladového hospodářství ve společnosti PVK s.r.o. Na základě analýzy současného stavu bude za pomoci vícekriteriálního rozhodování navržen a vybrán systém automatické identifikace materiálů a výrobků.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119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B007403-F0B6-41E1-87D9-C0A71BC72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Úvod do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E4B5935-8368-4151-9E27-6D9FCD750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2228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Historie – vysoká úroveň Českého plynárenství – </a:t>
            </a:r>
            <a:r>
              <a:rPr lang="cs-CZ" dirty="0" err="1"/>
              <a:t>Plynostav</a:t>
            </a:r>
            <a:r>
              <a:rPr lang="cs-CZ" dirty="0"/>
              <a:t> vs. cizí státy.</a:t>
            </a:r>
          </a:p>
          <a:p>
            <a:pPr>
              <a:lnSpc>
                <a:spcPct val="150000"/>
              </a:lnSpc>
            </a:pPr>
            <a:r>
              <a:rPr lang="cs-CZ" dirty="0"/>
              <a:t>Legislativa (ČSN EN 1594, ČSN EN ISO3183, ČSN EN ISO21809-1 a TPG).</a:t>
            </a:r>
          </a:p>
          <a:p>
            <a:pPr>
              <a:lnSpc>
                <a:spcPct val="150000"/>
              </a:lnSpc>
            </a:pPr>
            <a:r>
              <a:rPr lang="cs-CZ" dirty="0"/>
              <a:t>Další zvyšování v dohledu kvality (BOZP, materiály, doba výstavby, doby odstávek =&gt; topná sezóna, investice, cenová regulace).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40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B007403-F0B6-41E1-87D9-C0A71BC72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Úvod do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E4B5935-8368-4151-9E27-6D9FCD750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dirty="0"/>
              <a:t>Největší investor a provozovatel v ČR – společnost </a:t>
            </a:r>
            <a:r>
              <a:rPr lang="cs-CZ" dirty="0" err="1"/>
              <a:t>innogy</a:t>
            </a:r>
            <a:r>
              <a:rPr lang="cs-CZ" dirty="0"/>
              <a:t>.</a:t>
            </a:r>
          </a:p>
          <a:p>
            <a:pPr>
              <a:lnSpc>
                <a:spcPct val="150000"/>
              </a:lnSpc>
            </a:pPr>
            <a:r>
              <a:rPr lang="cs-CZ" dirty="0"/>
              <a:t>Zvyšování požadavků na kvalitu – dozory na stavbách zavedení on-line stavebních deníků, audity u výrobců a dodavatelů, certifikovaní zhotovitelé.</a:t>
            </a:r>
          </a:p>
          <a:p>
            <a:pPr>
              <a:lnSpc>
                <a:spcPct val="150000"/>
              </a:lnSpc>
            </a:pPr>
            <a:r>
              <a:rPr lang="cs-CZ" dirty="0"/>
              <a:t>Dlouhé dodací termíny, záměny materiálů, zpožďování staveb =&gt; návrh zavézt on-line sledování toku materiálů od výrobců přes dodavatele a zhotovitele až po konec samotné výstavby.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437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B007403-F0B6-41E1-87D9-C0A71BC72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Úvod do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E4B5935-8368-4151-9E27-6D9FCD750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dirty="0"/>
              <a:t>Plánovaná studie, která by vedla k zavedení jednotných identifikačních znaků.</a:t>
            </a:r>
          </a:p>
          <a:p>
            <a:pPr>
              <a:lnSpc>
                <a:spcPct val="150000"/>
              </a:lnSpc>
            </a:pPr>
            <a:r>
              <a:rPr lang="cs-CZ" dirty="0"/>
              <a:t>Neochota na straně výrobců (zahraniční nadnárodní giganti).</a:t>
            </a:r>
          </a:p>
          <a:p>
            <a:pPr>
              <a:lnSpc>
                <a:spcPct val="150000"/>
              </a:lnSpc>
            </a:pPr>
            <a:r>
              <a:rPr lang="cs-CZ" dirty="0"/>
              <a:t>Požadavek na dodavatele zavézt vlastní jednoznačné identifikační znaky.</a:t>
            </a:r>
          </a:p>
          <a:p>
            <a:pPr>
              <a:lnSpc>
                <a:spcPct val="150000"/>
              </a:lnSpc>
            </a:pPr>
            <a:r>
              <a:rPr lang="cs-CZ" dirty="0"/>
              <a:t>Vytvoření společné on-line technologie k požadovanému sledování materiálových toků.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7906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B007403-F0B6-41E1-87D9-C0A71BC72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                 Společnost PVK s.r.o.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E4B5935-8368-4151-9E27-6D9FCD750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/>
              <a:t>PVK s.r.o. – 20-ti letý auditovaný dodavatel materiálů na investiční akce </a:t>
            </a:r>
            <a:r>
              <a:rPr lang="cs-CZ" dirty="0" err="1"/>
              <a:t>innogy</a:t>
            </a:r>
            <a:r>
              <a:rPr lang="cs-CZ" dirty="0"/>
              <a:t>.</a:t>
            </a:r>
          </a:p>
          <a:p>
            <a:pPr>
              <a:lnSpc>
                <a:spcPct val="150000"/>
              </a:lnSpc>
            </a:pPr>
            <a:r>
              <a:rPr lang="cs-CZ" dirty="0"/>
              <a:t>PVK s.r.o. – je opakovaně vyhlašován mezi 30-ti největšími dodavateli do </a:t>
            </a:r>
            <a:r>
              <a:rPr lang="cs-CZ" dirty="0" err="1"/>
              <a:t>innogy</a:t>
            </a:r>
            <a:r>
              <a:rPr lang="cs-CZ" dirty="0"/>
              <a:t>.</a:t>
            </a:r>
          </a:p>
          <a:p>
            <a:pPr>
              <a:lnSpc>
                <a:spcPct val="150000"/>
              </a:lnSpc>
            </a:pPr>
            <a:r>
              <a:rPr lang="cs-CZ" dirty="0"/>
              <a:t>PVK s.r.o. – nedisponuje automatickou identifikací materiálů a zboží.</a:t>
            </a:r>
          </a:p>
          <a:p>
            <a:pPr>
              <a:lnSpc>
                <a:spcPct val="150000"/>
              </a:lnSpc>
            </a:pPr>
            <a:r>
              <a:rPr lang="cs-CZ" dirty="0"/>
              <a:t>PVK s.r.o. – nutnost přípravy pro začlenění do připravovaného systému, spolupráce na jeho tvorbě.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61FE8490-5A09-4645-BE64-E9F63135C4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816" y="365125"/>
            <a:ext cx="1457070" cy="132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4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113B044-6A73-43C6-A105-36C0F8893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Metodika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B66D16B-CA05-4B36-87E2-58610A119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metody analýzy, komparace</a:t>
            </a:r>
          </a:p>
          <a:p>
            <a:r>
              <a:rPr lang="cs-CZ" dirty="0" err="1"/>
              <a:t>Saatyho</a:t>
            </a:r>
            <a:r>
              <a:rPr lang="cs-CZ" dirty="0"/>
              <a:t> metoda hodnocení kritérií </a:t>
            </a:r>
          </a:p>
          <a:p>
            <a:r>
              <a:rPr lang="cs-CZ" dirty="0"/>
              <a:t>metoda TOPSIS </a:t>
            </a:r>
          </a:p>
          <a:p>
            <a:r>
              <a:rPr lang="cs-CZ" dirty="0"/>
              <a:t>výpočet prosté doby návratnosti </a:t>
            </a:r>
          </a:p>
          <a:p>
            <a:r>
              <a:rPr lang="cs-CZ" dirty="0"/>
              <a:t>výpočet ROI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983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F33B66D-2DFC-4F8C-A150-84F499E41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          </a:t>
            </a:r>
            <a:r>
              <a:rPr lang="cs-CZ" dirty="0">
                <a:solidFill>
                  <a:srgbClr val="C00000"/>
                </a:solidFill>
              </a:rPr>
              <a:t>Navrhované řešení pro společnost      		 PVK s.r.o.</a:t>
            </a:r>
          </a:p>
        </p:txBody>
      </p:sp>
      <p:pic>
        <p:nvPicPr>
          <p:cNvPr id="4" name="Picture 2" descr="logo I">
            <a:extLst>
              <a:ext uri="{FF2B5EF4-FFF2-40B4-BE49-F238E27FC236}">
                <a16:creationId xmlns:a16="http://schemas.microsoft.com/office/drawing/2014/main" xmlns="" id="{1A314A5B-E427-47E6-84F7-2EB9A59B51C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747" y="365125"/>
            <a:ext cx="1456030" cy="1325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F0FEB934-B282-44BC-B1AF-0E54C223950B}"/>
              </a:ext>
            </a:extLst>
          </p:cNvPr>
          <p:cNvSpPr/>
          <p:nvPr/>
        </p:nvSpPr>
        <p:spPr>
          <a:xfrm>
            <a:off x="961747" y="2074251"/>
            <a:ext cx="10783410" cy="3580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  <a:tabLst>
                <a:tab pos="2250440" algn="l"/>
              </a:tabLst>
            </a:pPr>
            <a:r>
              <a:rPr lang="cs-CZ" sz="2800" dirty="0"/>
              <a:t>Navrhované řešení :</a:t>
            </a:r>
          </a:p>
          <a:p>
            <a:pPr marL="457200" indent="-45720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2250440" algn="l"/>
              </a:tabLst>
            </a:pPr>
            <a:r>
              <a:rPr lang="cs-CZ" sz="2800" dirty="0"/>
              <a:t>zavedení systému automatické identifikace prostřednictvím čárových kódů pro jednotlivé druhy zboží.  </a:t>
            </a:r>
          </a:p>
          <a:p>
            <a:pPr marL="457200" indent="-45720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2250440" algn="l"/>
              </a:tabLst>
            </a:pPr>
            <a:r>
              <a:rPr lang="cs-CZ" sz="2800" dirty="0"/>
              <a:t>návrh na zakoupení tiskáren a mobilních čteček čárových kódů </a:t>
            </a:r>
            <a:br>
              <a:rPr lang="cs-CZ" sz="2800" dirty="0"/>
            </a:br>
            <a:r>
              <a:rPr lang="cs-CZ" sz="2800" dirty="0"/>
              <a:t>a s tím související instalaci a nákup modulů WMS systému Helios.  </a:t>
            </a:r>
            <a:endParaRPr lang="cs-CZ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216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2474B5D-9BF5-4571-98C9-D139DD977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2780"/>
            <a:ext cx="10515600" cy="1325563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Vyhodnocení čtecích zařízení a tiskáren čárových kódů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xmlns="" id="{5F5A3589-D85C-49E2-8CD8-673CBFED14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757059"/>
              </p:ext>
            </p:extLst>
          </p:nvPr>
        </p:nvGraphicFramePr>
        <p:xfrm>
          <a:off x="4418492" y="1824449"/>
          <a:ext cx="5659508" cy="2351539"/>
        </p:xfrm>
        <a:graphic>
          <a:graphicData uri="http://schemas.openxmlformats.org/drawingml/2006/table">
            <a:tbl>
              <a:tblPr firstRow="1" firstCol="1" bandRow="1"/>
              <a:tblGrid>
                <a:gridCol w="1556332">
                  <a:extLst>
                    <a:ext uri="{9D8B030D-6E8A-4147-A177-3AD203B41FA5}">
                      <a16:colId xmlns:a16="http://schemas.microsoft.com/office/drawing/2014/main" xmlns="" val="3839863929"/>
                    </a:ext>
                  </a:extLst>
                </a:gridCol>
                <a:gridCol w="1025794">
                  <a:extLst>
                    <a:ext uri="{9D8B030D-6E8A-4147-A177-3AD203B41FA5}">
                      <a16:colId xmlns:a16="http://schemas.microsoft.com/office/drawing/2014/main" xmlns="" val="1595925595"/>
                    </a:ext>
                  </a:extLst>
                </a:gridCol>
                <a:gridCol w="1025794">
                  <a:extLst>
                    <a:ext uri="{9D8B030D-6E8A-4147-A177-3AD203B41FA5}">
                      <a16:colId xmlns:a16="http://schemas.microsoft.com/office/drawing/2014/main" xmlns="" val="2948686280"/>
                    </a:ext>
                  </a:extLst>
                </a:gridCol>
                <a:gridCol w="1025794">
                  <a:extLst>
                    <a:ext uri="{9D8B030D-6E8A-4147-A177-3AD203B41FA5}">
                      <a16:colId xmlns:a16="http://schemas.microsoft.com/office/drawing/2014/main" xmlns="" val="3072501030"/>
                    </a:ext>
                  </a:extLst>
                </a:gridCol>
                <a:gridCol w="1025794">
                  <a:extLst>
                    <a:ext uri="{9D8B030D-6E8A-4147-A177-3AD203B41FA5}">
                      <a16:colId xmlns:a16="http://schemas.microsoft.com/office/drawing/2014/main" xmlns="" val="3994001994"/>
                    </a:ext>
                  </a:extLst>
                </a:gridCol>
              </a:tblGrid>
              <a:tr h="2769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Pořadí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1004860"/>
                  </a:ext>
                </a:extLst>
              </a:tr>
              <a:tr h="496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Honeywell 5145 </a:t>
                      </a:r>
                      <a:r>
                        <a:rPr lang="cs-CZ" sz="11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Eclipse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0,3518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0,2132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0,3774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50662803"/>
                  </a:ext>
                </a:extLst>
              </a:tr>
              <a:tr h="3693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Motorola LI4278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0,2183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0,3475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0,6142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4428144"/>
                  </a:ext>
                </a:extLst>
              </a:tr>
              <a:tr h="42992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Virtuos HT 900 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0,3450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0,2286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0,3985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95955749"/>
                  </a:ext>
                </a:extLst>
              </a:tr>
              <a:tr h="28605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Honeywell Voyager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0,2232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0,3450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0,6072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1817551"/>
                  </a:ext>
                </a:extLst>
              </a:tr>
              <a:tr h="2769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Aplikace </a:t>
                      </a:r>
                      <a:r>
                        <a:rPr lang="cs-CZ" sz="11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Gatema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0,0897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0,3097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0,7755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6743664"/>
                  </a:ext>
                </a:extLst>
              </a:tr>
            </a:tbl>
          </a:graphicData>
        </a:graphic>
      </p:graphicFrame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6BF05D82-2C0E-446B-99E4-DC5AF3D8CCB7}"/>
              </a:ext>
            </a:extLst>
          </p:cNvPr>
          <p:cNvSpPr/>
          <p:nvPr/>
        </p:nvSpPr>
        <p:spPr>
          <a:xfrm>
            <a:off x="798251" y="1651302"/>
            <a:ext cx="260633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Kritéria hodnocení čtečky </a:t>
            </a:r>
          </a:p>
          <a:p>
            <a:pPr lvl="0">
              <a:spcAft>
                <a:spcPts val="0"/>
              </a:spcAft>
              <a:tabLst>
                <a:tab pos="2250440" algn="l"/>
              </a:tabLst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225044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K1 – cena   </a:t>
            </a:r>
          </a:p>
          <a:p>
            <a:pPr>
              <a:tabLst>
                <a:tab pos="225044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K2 – bezdrátový přenos     </a:t>
            </a:r>
          </a:p>
          <a:p>
            <a:pPr lvl="0">
              <a:spcAft>
                <a:spcPts val="0"/>
              </a:spcAft>
              <a:tabLst>
                <a:tab pos="225044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K3 – vzdálenost čtení    </a:t>
            </a:r>
          </a:p>
          <a:p>
            <a:pPr lvl="0">
              <a:spcAft>
                <a:spcPts val="1000"/>
              </a:spcAft>
              <a:tabLst>
                <a:tab pos="225044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K4 – rychlost snímání  </a:t>
            </a:r>
            <a:b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K5 – hmotnost    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xmlns="" id="{A80363C6-6FA0-4EF9-BCCF-CC0697BB8E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741356"/>
              </p:ext>
            </p:extLst>
          </p:nvPr>
        </p:nvGraphicFramePr>
        <p:xfrm>
          <a:off x="4411096" y="5022179"/>
          <a:ext cx="5666905" cy="1802815"/>
        </p:xfrm>
        <a:graphic>
          <a:graphicData uri="http://schemas.openxmlformats.org/drawingml/2006/table">
            <a:tbl>
              <a:tblPr firstRow="1" firstCol="1" bandRow="1"/>
              <a:tblGrid>
                <a:gridCol w="1133381">
                  <a:extLst>
                    <a:ext uri="{9D8B030D-6E8A-4147-A177-3AD203B41FA5}">
                      <a16:colId xmlns:a16="http://schemas.microsoft.com/office/drawing/2014/main" xmlns="" val="3346882097"/>
                    </a:ext>
                  </a:extLst>
                </a:gridCol>
                <a:gridCol w="1133381">
                  <a:extLst>
                    <a:ext uri="{9D8B030D-6E8A-4147-A177-3AD203B41FA5}">
                      <a16:colId xmlns:a16="http://schemas.microsoft.com/office/drawing/2014/main" xmlns="" val="1333495909"/>
                    </a:ext>
                  </a:extLst>
                </a:gridCol>
                <a:gridCol w="1133381">
                  <a:extLst>
                    <a:ext uri="{9D8B030D-6E8A-4147-A177-3AD203B41FA5}">
                      <a16:colId xmlns:a16="http://schemas.microsoft.com/office/drawing/2014/main" xmlns="" val="829693758"/>
                    </a:ext>
                  </a:extLst>
                </a:gridCol>
                <a:gridCol w="1133381">
                  <a:extLst>
                    <a:ext uri="{9D8B030D-6E8A-4147-A177-3AD203B41FA5}">
                      <a16:colId xmlns:a16="http://schemas.microsoft.com/office/drawing/2014/main" xmlns="" val="597190337"/>
                    </a:ext>
                  </a:extLst>
                </a:gridCol>
                <a:gridCol w="1133381">
                  <a:extLst>
                    <a:ext uri="{9D8B030D-6E8A-4147-A177-3AD203B41FA5}">
                      <a16:colId xmlns:a16="http://schemas.microsoft.com/office/drawing/2014/main" xmlns="" val="2753583939"/>
                    </a:ext>
                  </a:extLst>
                </a:gridCol>
              </a:tblGrid>
              <a:tr h="3361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Pořadí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1644598"/>
                  </a:ext>
                </a:extLst>
              </a:tr>
              <a:tr h="3666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Zebra 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0,1111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0,2588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0,6996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71418352"/>
                  </a:ext>
                </a:extLst>
              </a:tr>
              <a:tr h="3666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Epson 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0,2539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0,1480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0,3682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50911659"/>
                  </a:ext>
                </a:extLst>
              </a:tr>
              <a:tr h="3666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Honeywell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0,1060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0,2762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0,7226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2643651"/>
                  </a:ext>
                </a:extLst>
              </a:tr>
              <a:tr h="3666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cs-CZ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Brother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0,1503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0,2533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0,6275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72680614"/>
                  </a:ext>
                </a:extLst>
              </a:tr>
            </a:tbl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F96E1DE2-FA94-4DF2-89C4-1F210EBC9503}"/>
              </a:ext>
            </a:extLst>
          </p:cNvPr>
          <p:cNvSpPr/>
          <p:nvPr/>
        </p:nvSpPr>
        <p:spPr>
          <a:xfrm>
            <a:off x="798251" y="4665428"/>
            <a:ext cx="2922974" cy="2159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spcBef>
                <a:spcPts val="1000"/>
              </a:spcBef>
            </a:pPr>
            <a:r>
              <a:rPr lang="cs-CZ" b="1" dirty="0">
                <a:solidFill>
                  <a:prstClr val="black"/>
                </a:solidFill>
              </a:rPr>
              <a:t>Kritéria hodnocení tiskárny </a:t>
            </a:r>
            <a:r>
              <a:rPr lang="cs-CZ" dirty="0">
                <a:solidFill>
                  <a:prstClr val="black"/>
                </a:solidFill>
              </a:rPr>
              <a:t>	</a:t>
            </a:r>
          </a:p>
          <a:p>
            <a:pPr lvl="0" defTabSz="914400">
              <a:spcBef>
                <a:spcPts val="1000"/>
              </a:spcBef>
            </a:pPr>
            <a:r>
              <a:rPr lang="cs-CZ" dirty="0">
                <a:solidFill>
                  <a:prstClr val="black"/>
                </a:solidFill>
              </a:rPr>
              <a:t>K1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cs-CZ" dirty="0">
                <a:solidFill>
                  <a:prstClr val="black"/>
                </a:solidFill>
              </a:rPr>
              <a:t> cena</a:t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K2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cs-CZ" dirty="0" err="1">
                <a:solidFill>
                  <a:prstClr val="black"/>
                </a:solidFill>
              </a:rPr>
              <a:t>termotisk</a:t>
            </a:r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K3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cs-CZ" dirty="0">
                <a:solidFill>
                  <a:prstClr val="black"/>
                </a:solidFill>
              </a:rPr>
              <a:t> rychlost tisku</a:t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K4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cs-CZ" dirty="0">
                <a:solidFill>
                  <a:prstClr val="black"/>
                </a:solidFill>
              </a:rPr>
              <a:t> tisková hlava</a:t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K5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cs-CZ" dirty="0">
                <a:solidFill>
                  <a:prstClr val="black"/>
                </a:solidFill>
              </a:rPr>
              <a:t> šířka tisku</a:t>
            </a:r>
          </a:p>
        </p:txBody>
      </p:sp>
    </p:spTree>
    <p:extLst>
      <p:ext uri="{BB962C8B-B14F-4D97-AF65-F5344CB8AC3E}">
        <p14:creationId xmlns:p14="http://schemas.microsoft.com/office/powerpoint/2010/main" val="3704896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996</Words>
  <Application>Microsoft Office PowerPoint</Application>
  <PresentationFormat>Širokoúhlá obrazovka</PresentationFormat>
  <Paragraphs>152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Office Theme</vt:lpstr>
      <vt:lpstr> Optimalizace logistických procesů v dodávkách materiálů pro výstavbu inženýrských sítí ve společnosti PVK s.r.o.</vt:lpstr>
      <vt:lpstr>Cíl práce</vt:lpstr>
      <vt:lpstr>Úvod do problému</vt:lpstr>
      <vt:lpstr>Úvod do problému</vt:lpstr>
      <vt:lpstr>Úvod do problému</vt:lpstr>
      <vt:lpstr>                 Společnost PVK s.r.o.</vt:lpstr>
      <vt:lpstr>Metodika</vt:lpstr>
      <vt:lpstr>               Navrhované řešení pro společnost         PVK s.r.o.</vt:lpstr>
      <vt:lpstr>Vyhodnocení čtecích zařízení a tiskáren čárových kódů </vt:lpstr>
      <vt:lpstr>Náklady na zavedení systému automatické identifikace a ekonomické vyhodnocení</vt:lpstr>
      <vt:lpstr>Výpočet doby návratnosti a ROI</vt:lpstr>
      <vt:lpstr>Otázky vedoucího práce</vt:lpstr>
      <vt:lpstr>Otázky oponenta práce</vt:lpstr>
      <vt:lpstr>Otázky oponenta práce</vt:lpstr>
      <vt:lpstr>Otázky oponenta práce</vt:lpstr>
      <vt:lpstr>Otázky oponenta práce</vt:lpstr>
      <vt:lpstr>Otázky oponenta práce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logistických procesů v dodávkách materiálů pro výstavbu inženýrských sítí ve společnosti PVK s.r.o.</dc:title>
  <dc:creator>Polakova</dc:creator>
  <cp:lastModifiedBy>hucik</cp:lastModifiedBy>
  <cp:revision>23</cp:revision>
  <dcterms:created xsi:type="dcterms:W3CDTF">2019-06-03T18:45:22Z</dcterms:created>
  <dcterms:modified xsi:type="dcterms:W3CDTF">2019-06-11T09:46:13Z</dcterms:modified>
</cp:coreProperties>
</file>