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6B8E4-8D2C-4406-8C85-A860FB417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938463"/>
            <a:ext cx="8804693" cy="2719137"/>
          </a:xfrm>
        </p:spPr>
        <p:txBody>
          <a:bodyPr>
            <a:normAutofit fontScale="90000"/>
          </a:bodyPr>
          <a:lstStyle/>
          <a:p>
            <a:r>
              <a:rPr lang="cs-CZ" sz="2000" dirty="0"/>
              <a:t>Vysoká škola technická a ekonomická v Českých Budějovicích</a:t>
            </a:r>
            <a:br>
              <a:rPr lang="cs-CZ" sz="2000" dirty="0"/>
            </a:br>
            <a:r>
              <a:rPr lang="cs-CZ" sz="2000" dirty="0"/>
              <a:t>		ÚSTAV TECHNICKO - TECHNOLOGICKÝ</a:t>
            </a:r>
            <a:br>
              <a:rPr lang="cs-CZ" sz="2000" dirty="0"/>
            </a:br>
            <a:r>
              <a:rPr lang="cs-CZ" sz="2000" dirty="0"/>
              <a:t>A</a:t>
            </a:r>
            <a:br>
              <a:rPr lang="cs-CZ" sz="2000" dirty="0"/>
            </a:br>
            <a:br>
              <a:rPr lang="cs-CZ" sz="2000" dirty="0"/>
            </a:br>
            <a:br>
              <a:rPr lang="cs-CZ" sz="2000" dirty="0"/>
            </a:br>
            <a:r>
              <a:rPr lang="cs-CZ" sz="3600" b="1" dirty="0"/>
              <a:t>Hodnocení dodavatelů v rámci logistiky procesu výstavby VVN ve společnosti E. ON Distribuce a.s.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4B3567-59AB-4F42-AC28-26FE28CFA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8307389" cy="2212028"/>
          </a:xfrm>
        </p:spPr>
        <p:txBody>
          <a:bodyPr>
            <a:normAutofit/>
          </a:bodyPr>
          <a:lstStyle/>
          <a:p>
            <a:r>
              <a:rPr lang="cs-CZ" sz="2000" dirty="0"/>
              <a:t>Autor diplomové práce: Bc. Jiří Hrouz</a:t>
            </a:r>
          </a:p>
          <a:p>
            <a:r>
              <a:rPr lang="cs-CZ" sz="2000" dirty="0"/>
              <a:t>Vedoucí diplomové práce: doc. Ing. Petr Hrubý, CSc.</a:t>
            </a:r>
          </a:p>
          <a:p>
            <a:r>
              <a:rPr lang="cs-CZ" sz="2000" dirty="0"/>
              <a:t>Oponent diplomové práce: Ing. Eva </a:t>
            </a:r>
            <a:r>
              <a:rPr lang="cs-CZ" sz="2000" dirty="0" err="1"/>
              <a:t>Brumerčíková</a:t>
            </a:r>
            <a:r>
              <a:rPr lang="cs-CZ" sz="2000" dirty="0"/>
              <a:t>, PhD.</a:t>
            </a:r>
          </a:p>
          <a:p>
            <a:r>
              <a:rPr lang="cs-CZ" sz="2000" dirty="0"/>
              <a:t>České Budějovice, červen 2019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D40A085-21C3-4A36-B00F-526A56D4B50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7210" r="10985" b="9095"/>
          <a:stretch/>
        </p:blipFill>
        <p:spPr>
          <a:xfrm>
            <a:off x="803859" y="685799"/>
            <a:ext cx="626980" cy="63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75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9E435-A4ED-4F1D-91E2-341660A8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782053"/>
          </a:xfrm>
        </p:spPr>
        <p:txBody>
          <a:bodyPr/>
          <a:lstStyle/>
          <a:p>
            <a:r>
              <a:rPr lang="cs-CZ" dirty="0"/>
              <a:t>Aplikační část – Vlastní návrhy řešení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870F2B-D7B2-45D0-B186-BF8018D7F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467853"/>
            <a:ext cx="8535988" cy="105877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Návrh systému hodnocení v MS Excel</a:t>
            </a:r>
          </a:p>
          <a:p>
            <a:pPr marL="342900" indent="-342900">
              <a:buFontTx/>
              <a:buChar char="-"/>
            </a:pPr>
            <a:r>
              <a:rPr lang="cs-CZ" dirty="0"/>
              <a:t>Identifikace dodavatele</a:t>
            </a:r>
          </a:p>
          <a:p>
            <a:pPr marL="342900" indent="-342900">
              <a:buFontTx/>
              <a:buChar char="-"/>
            </a:pPr>
            <a:r>
              <a:rPr lang="cs-CZ" dirty="0"/>
              <a:t>Tabulka výpočtu hodnocení dodavatele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968F6A9-57BB-4CEA-B2CE-420AD0E2C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259871"/>
              </p:ext>
            </p:extLst>
          </p:nvPr>
        </p:nvGraphicFramePr>
        <p:xfrm>
          <a:off x="1122949" y="2526632"/>
          <a:ext cx="8157410" cy="4211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4963">
                  <a:extLst>
                    <a:ext uri="{9D8B030D-6E8A-4147-A177-3AD203B41FA5}">
                      <a16:colId xmlns:a16="http://schemas.microsoft.com/office/drawing/2014/main" val="1557876748"/>
                    </a:ext>
                  </a:extLst>
                </a:gridCol>
                <a:gridCol w="1622377">
                  <a:extLst>
                    <a:ext uri="{9D8B030D-6E8A-4147-A177-3AD203B41FA5}">
                      <a16:colId xmlns:a16="http://schemas.microsoft.com/office/drawing/2014/main" val="3129169471"/>
                    </a:ext>
                  </a:extLst>
                </a:gridCol>
                <a:gridCol w="1464779">
                  <a:extLst>
                    <a:ext uri="{9D8B030D-6E8A-4147-A177-3AD203B41FA5}">
                      <a16:colId xmlns:a16="http://schemas.microsoft.com/office/drawing/2014/main" val="488350943"/>
                    </a:ext>
                  </a:extLst>
                </a:gridCol>
                <a:gridCol w="507814">
                  <a:extLst>
                    <a:ext uri="{9D8B030D-6E8A-4147-A177-3AD203B41FA5}">
                      <a16:colId xmlns:a16="http://schemas.microsoft.com/office/drawing/2014/main" val="771981590"/>
                    </a:ext>
                  </a:extLst>
                </a:gridCol>
                <a:gridCol w="1422753">
                  <a:extLst>
                    <a:ext uri="{9D8B030D-6E8A-4147-A177-3AD203B41FA5}">
                      <a16:colId xmlns:a16="http://schemas.microsoft.com/office/drawing/2014/main" val="865637286"/>
                    </a:ext>
                  </a:extLst>
                </a:gridCol>
                <a:gridCol w="564724">
                  <a:extLst>
                    <a:ext uri="{9D8B030D-6E8A-4147-A177-3AD203B41FA5}">
                      <a16:colId xmlns:a16="http://schemas.microsoft.com/office/drawing/2014/main" val="1780584719"/>
                    </a:ext>
                  </a:extLst>
                </a:gridCol>
              </a:tblGrid>
              <a:tr h="7542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Hodnocení dodavatele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149839"/>
                  </a:ext>
                </a:extLst>
              </a:tr>
              <a:tr h="94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Datum hodnocení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398929"/>
                  </a:ext>
                </a:extLst>
              </a:tr>
              <a:tr h="94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Název investiční akce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194859"/>
                  </a:ext>
                </a:extLst>
              </a:tr>
              <a:tr h="94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Číslo investiční akce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598046"/>
                  </a:ext>
                </a:extLst>
              </a:tr>
              <a:tr h="194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Dodavatel                               IČO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277016"/>
                  </a:ext>
                </a:extLst>
              </a:tr>
              <a:tr h="194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Skupina kritérií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Podkritéria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Dosažené body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Váha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Přepočet bodů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 dirty="0">
                          <a:effectLst/>
                        </a:rPr>
                        <a:t>Suma </a:t>
                      </a:r>
                      <a:endParaRPr lang="cs-CZ" sz="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4953476"/>
                  </a:ext>
                </a:extLst>
              </a:tr>
              <a:tr h="10084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Cena a platební podmínky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cenová úroveň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0,3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7089027"/>
                  </a:ext>
                </a:extLst>
              </a:tr>
              <a:tr h="1008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platební podmínky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4871478"/>
                  </a:ext>
                </a:extLst>
              </a:tr>
              <a:tr h="1008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poskytování slev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4152018"/>
                  </a:ext>
                </a:extLst>
              </a:tr>
              <a:tr h="1008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minimální odběr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8620927"/>
                  </a:ext>
                </a:extLst>
              </a:tr>
              <a:tr h="100844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Kvalita produktu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kvalita 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0,3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1012833"/>
                  </a:ext>
                </a:extLst>
              </a:tr>
              <a:tr h="1008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BOZP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0635325"/>
                  </a:ext>
                </a:extLst>
              </a:tr>
              <a:tr h="1946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počet reklamací v průběhu akce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3302532"/>
                  </a:ext>
                </a:extLst>
              </a:tr>
              <a:tr h="2951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počet reklamací stejného typu v průběhu akce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9999662"/>
                  </a:ext>
                </a:extLst>
              </a:tr>
              <a:tr h="1008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řešení reklamací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8218235"/>
                  </a:ext>
                </a:extLst>
              </a:tr>
              <a:tr h="10084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Spolehlivost v dodávkách produktu</a:t>
                      </a:r>
                      <a:endParaRPr lang="cs-CZ" sz="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termín dodávky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0,14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4907863"/>
                  </a:ext>
                </a:extLst>
              </a:tr>
              <a:tr h="1008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zadání dodávky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2005789"/>
                  </a:ext>
                </a:extLst>
              </a:tr>
              <a:tr h="1008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označení dodávek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27294001"/>
                  </a:ext>
                </a:extLst>
              </a:tr>
              <a:tr h="1946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zabezpečení dodávky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4375220"/>
                  </a:ext>
                </a:extLst>
              </a:tr>
              <a:tr h="194668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Spolupráce s dodavatelem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komunikace s dodavatelem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0,11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8439433"/>
                  </a:ext>
                </a:extLst>
              </a:tr>
              <a:tr h="1008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poradenská služba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02038913"/>
                  </a:ext>
                </a:extLst>
              </a:tr>
              <a:tr h="1946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odborná způsobilost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7265792"/>
                  </a:ext>
                </a:extLst>
              </a:tr>
              <a:tr h="1946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potvrzení objednávek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5026333"/>
                  </a:ext>
                </a:extLst>
              </a:tr>
              <a:tr h="19466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Kvalita dokumentace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přiložená dokumentace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0,11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94673370"/>
                  </a:ext>
                </a:extLst>
              </a:tr>
              <a:tr h="1946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obsahová kvalita dokumentace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56998719"/>
                  </a:ext>
                </a:extLst>
              </a:tr>
              <a:tr h="19466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Lokalizace a doprava dodavatele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lokalizace dodavatele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0,05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3252015"/>
                  </a:ext>
                </a:extLst>
              </a:tr>
              <a:tr h="1008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doprava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2985976"/>
                  </a:ext>
                </a:extLst>
              </a:tr>
              <a:tr h="100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Suma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1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0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52964519"/>
                  </a:ext>
                </a:extLst>
              </a:tr>
              <a:tr h="94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Skupina 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54569"/>
                  </a:ext>
                </a:extLst>
              </a:tr>
              <a:tr h="100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9995254"/>
                  </a:ext>
                </a:extLst>
              </a:tr>
              <a:tr h="10084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Vyplňují se pouze podbarvená pole</a:t>
                      </a:r>
                      <a:endParaRPr lang="cs-CZ" sz="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26" marR="198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6316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912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71DEC-4172-4A28-8B94-FED5760CF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766011"/>
          </a:xfrm>
        </p:spPr>
        <p:txBody>
          <a:bodyPr/>
          <a:lstStyle/>
          <a:p>
            <a:r>
              <a:rPr lang="cs-CZ" dirty="0"/>
              <a:t>Aplikační část – Vlastní návrhy řešení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8BF05DA-520C-4242-B60F-617F9395B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507958"/>
            <a:ext cx="8535988" cy="922421"/>
          </a:xfrm>
        </p:spPr>
        <p:txBody>
          <a:bodyPr/>
          <a:lstStyle/>
          <a:p>
            <a:r>
              <a:rPr lang="cs-CZ" dirty="0"/>
              <a:t>- Grafické znázornění hodnocení dodavatele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EB051C5-93DC-49E5-B950-53E20303F0B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71550" y="2314574"/>
            <a:ext cx="8094345" cy="4019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053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17411-DC40-46DA-AB1E-30B371E20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58516"/>
          </a:xfrm>
        </p:spPr>
        <p:txBody>
          <a:bodyPr/>
          <a:lstStyle/>
          <a:p>
            <a:r>
              <a:rPr lang="cs-CZ" dirty="0"/>
              <a:t>Aplikační část – Vlastní návrhy řešení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830935-3DE4-46B6-9016-DED8B7A37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644316"/>
            <a:ext cx="8535988" cy="958516"/>
          </a:xfrm>
        </p:spPr>
        <p:txBody>
          <a:bodyPr/>
          <a:lstStyle/>
          <a:p>
            <a:r>
              <a:rPr lang="cs-CZ" dirty="0"/>
              <a:t>- Roční hodnocení dodavatelů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F57A189-433B-43D4-8ADE-3A540C95BBD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30969" y="2406315"/>
            <a:ext cx="7916778" cy="382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42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0532AE-0696-4C48-BEFE-2320DE1B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34453"/>
          </a:xfrm>
        </p:spPr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AAA14A0-68F1-4F3C-B6D8-538149B17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740568"/>
            <a:ext cx="8535988" cy="4219074"/>
          </a:xfrm>
        </p:spPr>
        <p:txBody>
          <a:bodyPr>
            <a:normAutofit/>
          </a:bodyPr>
          <a:lstStyle/>
          <a:p>
            <a:r>
              <a:rPr lang="cs-CZ" dirty="0"/>
              <a:t>Analýza současného stavu výběru a hodnocení dodavatelů ve společnosti E. ON distribuce a.s.</a:t>
            </a:r>
          </a:p>
          <a:p>
            <a:r>
              <a:rPr lang="cs-CZ" dirty="0"/>
              <a:t>Výběr dodavatelů – podrobný formulář</a:t>
            </a:r>
          </a:p>
          <a:p>
            <a:r>
              <a:rPr lang="cs-CZ" dirty="0"/>
              <a:t>Hodnocení dodavatelů – nedostatečný počet kritérií, chybějící váhy kritérií, slovní definice, rozdělení dodavatelů do skupin, chybějící grafické zpracování</a:t>
            </a:r>
          </a:p>
          <a:p>
            <a:r>
              <a:rPr lang="cs-CZ" dirty="0"/>
              <a:t>Návrh vlastního hodnocení dodavatelů výstavby VVN dle znalostí získaných z odborné literatury</a:t>
            </a:r>
          </a:p>
          <a:p>
            <a:r>
              <a:rPr lang="cs-CZ" dirty="0"/>
              <a:t>Návrh postoupen útvaru VVN k zhodnocení a případné realizaci v rámci společnosti ECD</a:t>
            </a:r>
          </a:p>
        </p:txBody>
      </p:sp>
    </p:spTree>
    <p:extLst>
      <p:ext uri="{BB962C8B-B14F-4D97-AF65-F5344CB8AC3E}">
        <p14:creationId xmlns:p14="http://schemas.microsoft.com/office/powerpoint/2010/main" val="4146692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090AC-FDEE-4E09-B798-A7FD8D270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391653"/>
          </a:xfrm>
        </p:spPr>
        <p:txBody>
          <a:bodyPr/>
          <a:lstStyle/>
          <a:p>
            <a:r>
              <a:rPr lang="cs-CZ" dirty="0"/>
              <a:t>Doplňující dotazy oponenta</a:t>
            </a:r>
            <a:br>
              <a:rPr lang="cs-CZ" dirty="0"/>
            </a:br>
            <a:r>
              <a:rPr lang="cs-CZ" sz="2000" dirty="0"/>
              <a:t>Ing. Eva </a:t>
            </a:r>
            <a:r>
              <a:rPr lang="cs-CZ" sz="2000" dirty="0" err="1"/>
              <a:t>brumerčíková</a:t>
            </a:r>
            <a:r>
              <a:rPr lang="cs-CZ" sz="2000" dirty="0"/>
              <a:t>, </a:t>
            </a:r>
            <a:r>
              <a:rPr lang="cs-CZ" sz="2000" dirty="0" err="1"/>
              <a:t>phd</a:t>
            </a:r>
            <a:r>
              <a:rPr lang="cs-CZ" sz="2000" dirty="0"/>
              <a:t>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592FC1B-B758-4D49-A345-6C20F5149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2205789"/>
            <a:ext cx="8535988" cy="3788611"/>
          </a:xfrm>
        </p:spPr>
        <p:txBody>
          <a:bodyPr/>
          <a:lstStyle/>
          <a:p>
            <a:r>
              <a:rPr lang="cs-CZ" dirty="0"/>
              <a:t>1) Je cena jedním z nejdůležitějších kritérií při výběru dodavatele?</a:t>
            </a:r>
          </a:p>
          <a:p>
            <a:r>
              <a:rPr lang="cs-CZ" dirty="0"/>
              <a:t>2) Další faktory pro měření kvality? (kromě počtu reklamací)</a:t>
            </a:r>
          </a:p>
          <a:p>
            <a:r>
              <a:rPr lang="cs-CZ" dirty="0"/>
              <a:t>3) Považujete za správné dát dodavateli max. počet bodů při splatnosti faktury, která hraničí s legislativní úpravou? </a:t>
            </a:r>
          </a:p>
        </p:txBody>
      </p:sp>
    </p:spTree>
    <p:extLst>
      <p:ext uri="{BB962C8B-B14F-4D97-AF65-F5344CB8AC3E}">
        <p14:creationId xmlns:p14="http://schemas.microsoft.com/office/powerpoint/2010/main" val="151696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51EE9-4A86-44FB-A00A-AB5479D0D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970548"/>
            <a:ext cx="8534400" cy="3047999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2320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8D7AF2-8721-45CE-996D-707E51CE7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014663"/>
          </a:xfrm>
        </p:spPr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B9ABC39-4500-4F3F-A8D7-C112AA481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772653"/>
            <a:ext cx="8535988" cy="4221747"/>
          </a:xfrm>
        </p:spPr>
        <p:txBody>
          <a:bodyPr/>
          <a:lstStyle/>
          <a:p>
            <a:r>
              <a:rPr lang="cs-CZ" dirty="0"/>
              <a:t>Cílem práce je seznámení s používanými metodami hodnocení dodavatelů v procesu výběru dodavatelů. Popsat logistiku stávajícího procesu výstavby VVN, včetně v současnosti používané metody hodnocení dodavatelů. Na základě zjištěných nedostatků navrhnout zlepšení současné metody hodnocení ve prospěch dané organizace.</a:t>
            </a:r>
          </a:p>
        </p:txBody>
      </p:sp>
    </p:spTree>
    <p:extLst>
      <p:ext uri="{BB962C8B-B14F-4D97-AF65-F5344CB8AC3E}">
        <p14:creationId xmlns:p14="http://schemas.microsoft.com/office/powerpoint/2010/main" val="268333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545107-9DED-4C8E-8262-ACED42EFC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22158"/>
          </a:xfrm>
        </p:spPr>
        <p:txBody>
          <a:bodyPr/>
          <a:lstStyle/>
          <a:p>
            <a:r>
              <a:rPr lang="cs-CZ" dirty="0"/>
              <a:t>Metodika práce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7F5159A-67EB-4658-AFFB-C6A23005A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684421"/>
            <a:ext cx="8535988" cy="4309979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cs-CZ" dirty="0"/>
              <a:t>Rešerše odborné literatury</a:t>
            </a:r>
          </a:p>
          <a:p>
            <a:pPr marL="457200" indent="-457200">
              <a:buAutoNum type="arabicParenR"/>
            </a:pPr>
            <a:r>
              <a:rPr lang="cs-CZ" dirty="0"/>
              <a:t>Představení společnosti, analýza nákupního procesu společnosti, popis a kompetence útvaru Výstavba VVN za pomoci interních řídících dokumentů</a:t>
            </a:r>
          </a:p>
          <a:p>
            <a:pPr marL="457200" indent="-457200">
              <a:buAutoNum type="arabicParenR"/>
            </a:pPr>
            <a:r>
              <a:rPr lang="cs-CZ" dirty="0"/>
              <a:t>Analýza současného výběru a hodnocení dodavatelů</a:t>
            </a:r>
          </a:p>
          <a:p>
            <a:pPr marL="457200" indent="-457200">
              <a:buAutoNum type="arabicParenR"/>
            </a:pPr>
            <a:r>
              <a:rPr lang="cs-CZ" dirty="0"/>
              <a:t>Vlastní návrhy řešení na základě konzultací s technikem výstavby VVN a praxe autora</a:t>
            </a:r>
          </a:p>
          <a:p>
            <a:pPr marL="457200" indent="-4572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477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AB69A-7B27-4978-B7F2-8495AF45D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78305"/>
          </a:xfrm>
        </p:spPr>
        <p:txBody>
          <a:bodyPr/>
          <a:lstStyle/>
          <a:p>
            <a:r>
              <a:rPr lang="cs-CZ" dirty="0"/>
              <a:t>Teoretická část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56F200A-BA1B-46A1-9CA9-094C30CAA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564105"/>
            <a:ext cx="8535988" cy="4430295"/>
          </a:xfrm>
        </p:spPr>
        <p:txBody>
          <a:bodyPr/>
          <a:lstStyle/>
          <a:p>
            <a:r>
              <a:rPr lang="cs-CZ" sz="5400" dirty="0"/>
              <a:t>Logistika</a:t>
            </a:r>
          </a:p>
          <a:p>
            <a:r>
              <a:rPr lang="cs-CZ" sz="4400" dirty="0"/>
              <a:t>Nákup</a:t>
            </a:r>
          </a:p>
          <a:p>
            <a:r>
              <a:rPr lang="cs-CZ" sz="4000" dirty="0"/>
              <a:t>Jakost</a:t>
            </a:r>
          </a:p>
          <a:p>
            <a:r>
              <a:rPr lang="cs-CZ" sz="3200" dirty="0"/>
              <a:t>Dodavatel</a:t>
            </a:r>
          </a:p>
          <a:p>
            <a:r>
              <a:rPr lang="cs-CZ" sz="2400" dirty="0"/>
              <a:t>Hodnocení dodavatelů</a:t>
            </a:r>
          </a:p>
        </p:txBody>
      </p:sp>
    </p:spTree>
    <p:extLst>
      <p:ext uri="{BB962C8B-B14F-4D97-AF65-F5344CB8AC3E}">
        <p14:creationId xmlns:p14="http://schemas.microsoft.com/office/powerpoint/2010/main" val="343720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026E6-9186-4092-8C64-2E3604607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10389"/>
          </a:xfrm>
        </p:spPr>
        <p:txBody>
          <a:bodyPr/>
          <a:lstStyle/>
          <a:p>
            <a:r>
              <a:rPr lang="cs-CZ" dirty="0"/>
              <a:t>Aplikační část – analýza problému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50562AD-AA56-46C8-933C-5E39C7845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716505"/>
            <a:ext cx="8535988" cy="4277895"/>
          </a:xfrm>
        </p:spPr>
        <p:txBody>
          <a:bodyPr/>
          <a:lstStyle/>
          <a:p>
            <a:r>
              <a:rPr lang="cs-CZ" dirty="0"/>
              <a:t>Představení společnosti</a:t>
            </a:r>
          </a:p>
          <a:p>
            <a:r>
              <a:rPr lang="cs-CZ" dirty="0"/>
              <a:t>Nákupní proces ve společnosti E. ON (Supply </a:t>
            </a:r>
            <a:r>
              <a:rPr lang="cs-CZ" dirty="0" err="1"/>
              <a:t>Chain</a:t>
            </a:r>
            <a:r>
              <a:rPr lang="cs-CZ" dirty="0"/>
              <a:t> Handbook, ECD-PP-235)</a:t>
            </a:r>
          </a:p>
          <a:p>
            <a:r>
              <a:rPr lang="cs-CZ" dirty="0"/>
              <a:t>Výstavba VVN v rámci společnosti ECD</a:t>
            </a:r>
          </a:p>
          <a:p>
            <a:pPr marL="342900" indent="-342900">
              <a:buFontTx/>
              <a:buChar char="-"/>
            </a:pPr>
            <a:r>
              <a:rPr lang="cs-CZ" dirty="0"/>
              <a:t>Realizace investic a kompetence útvaru </a:t>
            </a:r>
          </a:p>
          <a:p>
            <a:pPr marL="342900" indent="-342900">
              <a:buFontTx/>
              <a:buChar char="-"/>
            </a:pPr>
            <a:r>
              <a:rPr lang="cs-CZ" dirty="0"/>
              <a:t>Základní pravidla technické kontroly a hodnocení</a:t>
            </a:r>
          </a:p>
          <a:p>
            <a:pPr marL="342900" indent="-342900">
              <a:buFontTx/>
              <a:buChar char="-"/>
            </a:pPr>
            <a:r>
              <a:rPr lang="cs-CZ" dirty="0"/>
              <a:t>Koncepce hodnocení dodavatelů</a:t>
            </a:r>
          </a:p>
        </p:txBody>
      </p:sp>
    </p:spTree>
    <p:extLst>
      <p:ext uri="{BB962C8B-B14F-4D97-AF65-F5344CB8AC3E}">
        <p14:creationId xmlns:p14="http://schemas.microsoft.com/office/powerpoint/2010/main" val="54044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DBBD2-F1C6-4575-8AF2-0C3B714E9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82579"/>
          </a:xfrm>
        </p:spPr>
        <p:txBody>
          <a:bodyPr/>
          <a:lstStyle/>
          <a:p>
            <a:r>
              <a:rPr lang="cs-CZ" dirty="0"/>
              <a:t>Aplikační část – Vlastní návrhy řešení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BBA314E-16CF-475D-9813-85AECC33F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668379"/>
            <a:ext cx="8535988" cy="4326021"/>
          </a:xfrm>
        </p:spPr>
        <p:txBody>
          <a:bodyPr>
            <a:normAutofit/>
          </a:bodyPr>
          <a:lstStyle/>
          <a:p>
            <a:r>
              <a:rPr lang="cs-CZ" dirty="0"/>
              <a:t>Analýza současného systému výběru a hodnocení dodavatelů</a:t>
            </a:r>
          </a:p>
          <a:p>
            <a:r>
              <a:rPr lang="cs-CZ" dirty="0"/>
              <a:t>Návrhy zlepšení</a:t>
            </a:r>
          </a:p>
          <a:p>
            <a:r>
              <a:rPr lang="cs-CZ" dirty="0"/>
              <a:t>- Návrh kritérií:</a:t>
            </a:r>
          </a:p>
          <a:p>
            <a:pPr lvl="0"/>
            <a:r>
              <a:rPr lang="cs-CZ" dirty="0"/>
              <a:t>	- Cena a platební podmínky</a:t>
            </a:r>
          </a:p>
          <a:p>
            <a:pPr lvl="0"/>
            <a:r>
              <a:rPr lang="cs-CZ" dirty="0"/>
              <a:t>	- Kvalita produktu</a:t>
            </a:r>
          </a:p>
          <a:p>
            <a:pPr lvl="0"/>
            <a:r>
              <a:rPr lang="cs-CZ" dirty="0"/>
              <a:t>	- Spolupráce s dodavatelem</a:t>
            </a:r>
          </a:p>
          <a:p>
            <a:pPr lvl="0"/>
            <a:r>
              <a:rPr lang="cs-CZ" dirty="0"/>
              <a:t>	- Kvalita dokumentace</a:t>
            </a:r>
          </a:p>
          <a:p>
            <a:pPr lvl="0"/>
            <a:r>
              <a:rPr lang="cs-CZ" dirty="0"/>
              <a:t>	- Spolehlivost dodávek</a:t>
            </a:r>
          </a:p>
          <a:p>
            <a:pPr lvl="0"/>
            <a:r>
              <a:rPr lang="cs-CZ" dirty="0"/>
              <a:t>	- Lokalizace a doprava dodavatele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688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044C8-41A0-4739-923E-3EC03265F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798095"/>
          </a:xfrm>
        </p:spPr>
        <p:txBody>
          <a:bodyPr/>
          <a:lstStyle/>
          <a:p>
            <a:r>
              <a:rPr lang="cs-CZ" dirty="0"/>
              <a:t>Aplikační část – Vlastní návrhy řešení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3994433-0E2E-4511-890A-569F0909D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5054" y="1419726"/>
            <a:ext cx="8535988" cy="1852863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/>
              <a:t>Slovní charakteristika kritérií a jejich bodové ohodnocení</a:t>
            </a:r>
          </a:p>
          <a:p>
            <a:pPr marL="342900" indent="-342900">
              <a:buFontTx/>
              <a:buChar char="-"/>
            </a:pPr>
            <a:r>
              <a:rPr lang="cs-CZ" dirty="0"/>
              <a:t>Stanovení vah kritérií: metoda párového srovnání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8895D5B-2356-482F-93E8-75A67EE71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553630"/>
              </p:ext>
            </p:extLst>
          </p:nvPr>
        </p:nvGraphicFramePr>
        <p:xfrm>
          <a:off x="1828801" y="3028942"/>
          <a:ext cx="7315198" cy="3048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5822">
                  <a:extLst>
                    <a:ext uri="{9D8B030D-6E8A-4147-A177-3AD203B41FA5}">
                      <a16:colId xmlns:a16="http://schemas.microsoft.com/office/drawing/2014/main" val="2598882044"/>
                    </a:ext>
                  </a:extLst>
                </a:gridCol>
                <a:gridCol w="631785">
                  <a:extLst>
                    <a:ext uri="{9D8B030D-6E8A-4147-A177-3AD203B41FA5}">
                      <a16:colId xmlns:a16="http://schemas.microsoft.com/office/drawing/2014/main" val="900250427"/>
                    </a:ext>
                  </a:extLst>
                </a:gridCol>
                <a:gridCol w="739864">
                  <a:extLst>
                    <a:ext uri="{9D8B030D-6E8A-4147-A177-3AD203B41FA5}">
                      <a16:colId xmlns:a16="http://schemas.microsoft.com/office/drawing/2014/main" val="804786226"/>
                    </a:ext>
                  </a:extLst>
                </a:gridCol>
                <a:gridCol w="739864">
                  <a:extLst>
                    <a:ext uri="{9D8B030D-6E8A-4147-A177-3AD203B41FA5}">
                      <a16:colId xmlns:a16="http://schemas.microsoft.com/office/drawing/2014/main" val="2811662073"/>
                    </a:ext>
                  </a:extLst>
                </a:gridCol>
                <a:gridCol w="739864">
                  <a:extLst>
                    <a:ext uri="{9D8B030D-6E8A-4147-A177-3AD203B41FA5}">
                      <a16:colId xmlns:a16="http://schemas.microsoft.com/office/drawing/2014/main" val="1506650696"/>
                    </a:ext>
                  </a:extLst>
                </a:gridCol>
                <a:gridCol w="739864">
                  <a:extLst>
                    <a:ext uri="{9D8B030D-6E8A-4147-A177-3AD203B41FA5}">
                      <a16:colId xmlns:a16="http://schemas.microsoft.com/office/drawing/2014/main" val="1245594519"/>
                    </a:ext>
                  </a:extLst>
                </a:gridCol>
                <a:gridCol w="739864">
                  <a:extLst>
                    <a:ext uri="{9D8B030D-6E8A-4147-A177-3AD203B41FA5}">
                      <a16:colId xmlns:a16="http://schemas.microsoft.com/office/drawing/2014/main" val="2466497651"/>
                    </a:ext>
                  </a:extLst>
                </a:gridCol>
                <a:gridCol w="832842">
                  <a:extLst>
                    <a:ext uri="{9D8B030D-6E8A-4147-A177-3AD203B41FA5}">
                      <a16:colId xmlns:a16="http://schemas.microsoft.com/office/drawing/2014/main" val="3813122729"/>
                    </a:ext>
                  </a:extLst>
                </a:gridCol>
                <a:gridCol w="625429">
                  <a:extLst>
                    <a:ext uri="{9D8B030D-6E8A-4147-A177-3AD203B41FA5}">
                      <a16:colId xmlns:a16="http://schemas.microsoft.com/office/drawing/2014/main" val="1333587186"/>
                    </a:ext>
                  </a:extLst>
                </a:gridCol>
              </a:tblGrid>
              <a:tr h="485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Kritérium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Počet preferencí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Pořadí 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10672222"/>
                  </a:ext>
                </a:extLst>
              </a:tr>
              <a:tr h="361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K1: Cena a platební podmínky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31545024"/>
                  </a:ext>
                </a:extLst>
              </a:tr>
              <a:tr h="315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K2: Kvalita produktu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93413627"/>
                  </a:ext>
                </a:extLst>
              </a:tr>
              <a:tr h="315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K3: Spolupráce s dodavatelem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5798975"/>
                  </a:ext>
                </a:extLst>
              </a:tr>
              <a:tr h="480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K4: Spolehlivost v dodávkách produktu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86233795"/>
                  </a:ext>
                </a:extLst>
              </a:tr>
              <a:tr h="315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K5: Kvalita dokumentace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79842634"/>
                  </a:ext>
                </a:extLst>
              </a:tr>
              <a:tr h="480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K6: Lokalizace a doprava dodavatele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98121500"/>
                  </a:ext>
                </a:extLst>
              </a:tr>
              <a:tr h="151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X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69457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676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1CA32-C784-471C-9E69-5BCFB2574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86326"/>
          </a:xfrm>
        </p:spPr>
        <p:txBody>
          <a:bodyPr/>
          <a:lstStyle/>
          <a:p>
            <a:r>
              <a:rPr lang="cs-CZ" dirty="0"/>
              <a:t>Aplikační část – Vlastní návrhy řešení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2D85691-3617-4359-97F8-60905B818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572126"/>
            <a:ext cx="8535988" cy="1395663"/>
          </a:xfrm>
        </p:spPr>
        <p:txBody>
          <a:bodyPr/>
          <a:lstStyle/>
          <a:p>
            <a:r>
              <a:rPr lang="cs-CZ" dirty="0"/>
              <a:t>- Stanovení vah kritérií: postupné rozvržení vah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79AE0F5-621F-4357-B557-8BE2E6554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04383"/>
              </p:ext>
            </p:extLst>
          </p:nvPr>
        </p:nvGraphicFramePr>
        <p:xfrm>
          <a:off x="2006283" y="2759242"/>
          <a:ext cx="6945210" cy="3144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2047">
                  <a:extLst>
                    <a:ext uri="{9D8B030D-6E8A-4147-A177-3AD203B41FA5}">
                      <a16:colId xmlns:a16="http://schemas.microsoft.com/office/drawing/2014/main" val="374590316"/>
                    </a:ext>
                  </a:extLst>
                </a:gridCol>
                <a:gridCol w="610281">
                  <a:extLst>
                    <a:ext uri="{9D8B030D-6E8A-4147-A177-3AD203B41FA5}">
                      <a16:colId xmlns:a16="http://schemas.microsoft.com/office/drawing/2014/main" val="1957141171"/>
                    </a:ext>
                  </a:extLst>
                </a:gridCol>
                <a:gridCol w="2112047">
                  <a:extLst>
                    <a:ext uri="{9D8B030D-6E8A-4147-A177-3AD203B41FA5}">
                      <a16:colId xmlns:a16="http://schemas.microsoft.com/office/drawing/2014/main" val="1315068734"/>
                    </a:ext>
                  </a:extLst>
                </a:gridCol>
                <a:gridCol w="610281">
                  <a:extLst>
                    <a:ext uri="{9D8B030D-6E8A-4147-A177-3AD203B41FA5}">
                      <a16:colId xmlns:a16="http://schemas.microsoft.com/office/drawing/2014/main" val="2522667624"/>
                    </a:ext>
                  </a:extLst>
                </a:gridCol>
                <a:gridCol w="750277">
                  <a:extLst>
                    <a:ext uri="{9D8B030D-6E8A-4147-A177-3AD203B41FA5}">
                      <a16:colId xmlns:a16="http://schemas.microsoft.com/office/drawing/2014/main" val="3788394043"/>
                    </a:ext>
                  </a:extLst>
                </a:gridCol>
                <a:gridCol w="750277">
                  <a:extLst>
                    <a:ext uri="{9D8B030D-6E8A-4147-A177-3AD203B41FA5}">
                      <a16:colId xmlns:a16="http://schemas.microsoft.com/office/drawing/2014/main" val="3236034345"/>
                    </a:ext>
                  </a:extLst>
                </a:gridCol>
              </a:tblGrid>
              <a:tr h="640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Důležitost 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Váha skupiny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Hodnocená 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Pořadí kritéria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Váha 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Výsledná váha 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22066941"/>
                  </a:ext>
                </a:extLst>
              </a:tr>
              <a:tr h="42094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Důležitá 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Cena a platební podmínky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1630705"/>
                  </a:ext>
                </a:extLst>
              </a:tr>
              <a:tr h="2146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Kvalita produktu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26009418"/>
                  </a:ext>
                </a:extLst>
              </a:tr>
              <a:tr h="42094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Méně důležitá kritéria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Spolehlivost v dodávkách produktu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73411879"/>
                  </a:ext>
                </a:extLst>
              </a:tr>
              <a:tr h="4209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Spolupráce s dodavatelem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27602468"/>
                  </a:ext>
                </a:extLst>
              </a:tr>
              <a:tr h="2015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Kvalita dokumentace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89443618"/>
                  </a:ext>
                </a:extLst>
              </a:tr>
              <a:tr h="420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Doplňkové kritérium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Lokalizace a doprava dodavatele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96248813"/>
                  </a:ext>
                </a:extLst>
              </a:tr>
              <a:tr h="404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Suma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X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X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X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86842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185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89471-B4B4-4692-BFF8-B37EA0031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26432"/>
          </a:xfrm>
        </p:spPr>
        <p:txBody>
          <a:bodyPr/>
          <a:lstStyle/>
          <a:p>
            <a:r>
              <a:rPr lang="cs-CZ" dirty="0"/>
              <a:t>Aplikační část – Vlastní návrhy řešení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F20FBDC-FFFB-40B2-8092-5805EDFC0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612232"/>
            <a:ext cx="8535988" cy="1002631"/>
          </a:xfrm>
        </p:spPr>
        <p:txBody>
          <a:bodyPr/>
          <a:lstStyle/>
          <a:p>
            <a:r>
              <a:rPr lang="cs-CZ" dirty="0"/>
              <a:t>Rozdělení dodavatelů do skupin dle bodového hodnocení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2887A24-3341-4925-B2A7-021A681FA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365284"/>
              </p:ext>
            </p:extLst>
          </p:nvPr>
        </p:nvGraphicFramePr>
        <p:xfrm>
          <a:off x="1967548" y="2538664"/>
          <a:ext cx="5967730" cy="33247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1615">
                  <a:extLst>
                    <a:ext uri="{9D8B030D-6E8A-4147-A177-3AD203B41FA5}">
                      <a16:colId xmlns:a16="http://schemas.microsoft.com/office/drawing/2014/main" val="194406940"/>
                    </a:ext>
                  </a:extLst>
                </a:gridCol>
                <a:gridCol w="1491615">
                  <a:extLst>
                    <a:ext uri="{9D8B030D-6E8A-4147-A177-3AD203B41FA5}">
                      <a16:colId xmlns:a16="http://schemas.microsoft.com/office/drawing/2014/main" val="2756302516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3424340747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908861074"/>
                    </a:ext>
                  </a:extLst>
                </a:gridCol>
              </a:tblGrid>
              <a:tr h="7972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Skupina dodavatelů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Hodnocení dodavatele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Bodový rozsah skupiny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Rozsah v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1301040"/>
                  </a:ext>
                </a:extLst>
              </a:tr>
              <a:tr h="4951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Výborný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20,10 – 17,09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 – 85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4037680"/>
                  </a:ext>
                </a:extLst>
              </a:tr>
              <a:tr h="5080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Dobrý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17,08 – 14,07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84 – 70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8349078"/>
                  </a:ext>
                </a:extLst>
              </a:tr>
              <a:tr h="5080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Vyhovující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14,06 – 10,05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69 – 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8591645"/>
                  </a:ext>
                </a:extLst>
              </a:tr>
              <a:tr h="5080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Nevyhovující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10,04 a méně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49 a méně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5321384"/>
                  </a:ext>
                </a:extLst>
              </a:tr>
              <a:tr h="5080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Nový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891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369767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739</Words>
  <Application>Microsoft Office PowerPoint</Application>
  <PresentationFormat>Širokoúhlá obrazovka</PresentationFormat>
  <Paragraphs>321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Times New Roman</vt:lpstr>
      <vt:lpstr>Wingdings 3</vt:lpstr>
      <vt:lpstr>Řez</vt:lpstr>
      <vt:lpstr>Vysoká škola technická a ekonomická v Českých Budějovicích   ÚSTAV TECHNICKO - TECHNOLOGICKÝ A   Hodnocení dodavatelů v rámci logistiky procesu výstavby VVN ve společnosti E. ON Distribuce a.s. </vt:lpstr>
      <vt:lpstr>Cíl Práce</vt:lpstr>
      <vt:lpstr>Metodika práce</vt:lpstr>
      <vt:lpstr>Teoretická část </vt:lpstr>
      <vt:lpstr>Aplikační část – analýza problému</vt:lpstr>
      <vt:lpstr>Aplikační část – Vlastní návrhy řešení</vt:lpstr>
      <vt:lpstr>Aplikační část – Vlastní návrhy řešení</vt:lpstr>
      <vt:lpstr>Aplikační část – Vlastní návrhy řešení</vt:lpstr>
      <vt:lpstr>Aplikační část – Vlastní návrhy řešení</vt:lpstr>
      <vt:lpstr>Aplikační část – Vlastní návrhy řešení</vt:lpstr>
      <vt:lpstr>Aplikační část – Vlastní návrhy řešení</vt:lpstr>
      <vt:lpstr>Aplikační část – Vlastní návrhy řešení</vt:lpstr>
      <vt:lpstr>Závěr</vt:lpstr>
      <vt:lpstr>Doplňující dotazy oponenta Ing. Eva brumerčíková, phd.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  A   Hodnocení dodavatelů v rámci logistiky procesu výstavby VVN ve společnosti E. ON Distribuce a.s.</dc:title>
  <dc:creator>Jiří Hrouz</dc:creator>
  <cp:lastModifiedBy>Jiří Hrouz</cp:lastModifiedBy>
  <cp:revision>15</cp:revision>
  <dcterms:created xsi:type="dcterms:W3CDTF">2019-06-10T15:52:54Z</dcterms:created>
  <dcterms:modified xsi:type="dcterms:W3CDTF">2019-06-12T11:26:26Z</dcterms:modified>
</cp:coreProperties>
</file>