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3" r:id="rId1"/>
  </p:sldMasterIdLst>
  <p:sldIdLst>
    <p:sldId id="256" r:id="rId2"/>
    <p:sldId id="257" r:id="rId3"/>
    <p:sldId id="274" r:id="rId4"/>
    <p:sldId id="273" r:id="rId5"/>
    <p:sldId id="258" r:id="rId6"/>
    <p:sldId id="277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75" r:id="rId15"/>
    <p:sldId id="276" r:id="rId16"/>
    <p:sldId id="278" r:id="rId17"/>
    <p:sldId id="269" r:id="rId18"/>
    <p:sldId id="270" r:id="rId19"/>
    <p:sldId id="27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3926794528994832"/>
          <c:w val="0.94609494120123394"/>
          <c:h val="0.71134221790875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náklad na investici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Varianta 1</c:v>
                </c:pt>
                <c:pt idx="1">
                  <c:v>Varianta 2</c:v>
                </c:pt>
                <c:pt idx="2">
                  <c:v>Varianta 3</c:v>
                </c:pt>
                <c:pt idx="3">
                  <c:v>Varianta 4</c:v>
                </c:pt>
              </c:strCache>
            </c:strRef>
          </c:cat>
          <c:val>
            <c:numRef>
              <c:f>List1!$B$2:$B$5</c:f>
              <c:numCache>
                <c:formatCode>#,##0\ "Kč"</c:formatCode>
                <c:ptCount val="4"/>
                <c:pt idx="0">
                  <c:v>2405400</c:v>
                </c:pt>
                <c:pt idx="1">
                  <c:v>937456</c:v>
                </c:pt>
                <c:pt idx="2">
                  <c:v>5057499</c:v>
                </c:pt>
                <c:pt idx="3">
                  <c:v>5057499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244-4D77-ABBB-4018EB958B5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úspora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Varianta 1</c:v>
                </c:pt>
                <c:pt idx="1">
                  <c:v>Varianta 2</c:v>
                </c:pt>
                <c:pt idx="2">
                  <c:v>Varianta 3</c:v>
                </c:pt>
                <c:pt idx="3">
                  <c:v>Varianta 4</c:v>
                </c:pt>
              </c:strCache>
            </c:strRef>
          </c:cat>
          <c:val>
            <c:numRef>
              <c:f>List1!$C$2:$C$5</c:f>
              <c:numCache>
                <c:formatCode>#,##0\ "Kč"</c:formatCode>
                <c:ptCount val="4"/>
                <c:pt idx="0">
                  <c:v>4186555</c:v>
                </c:pt>
                <c:pt idx="1">
                  <c:v>9951308</c:v>
                </c:pt>
                <c:pt idx="2">
                  <c:v>439996</c:v>
                </c:pt>
                <c:pt idx="3">
                  <c:v>10391304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244-4D77-ABBB-4018EB958B5D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návratnost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Varianta 1</c:v>
                </c:pt>
                <c:pt idx="1">
                  <c:v>Varianta 2</c:v>
                </c:pt>
                <c:pt idx="2">
                  <c:v>Varianta 3</c:v>
                </c:pt>
                <c:pt idx="3">
                  <c:v>Varianta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208</c:v>
                </c:pt>
                <c:pt idx="1">
                  <c:v>36</c:v>
                </c:pt>
                <c:pt idx="2">
                  <c:v>4195</c:v>
                </c:pt>
                <c:pt idx="3">
                  <c:v>179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244-4D77-ABBB-4018EB958B5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02664328"/>
        <c:axId val="169033928"/>
      </c:barChart>
      <c:catAx>
        <c:axId val="202664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9033928"/>
        <c:crosses val="autoZero"/>
        <c:auto val="1"/>
        <c:lblAlgn val="ctr"/>
        <c:lblOffset val="100"/>
        <c:noMultiLvlLbl val="0"/>
      </c:catAx>
      <c:valAx>
        <c:axId val="169033928"/>
        <c:scaling>
          <c:orientation val="minMax"/>
        </c:scaling>
        <c:delete val="1"/>
        <c:axPos val="l"/>
        <c:numFmt formatCode="#,##0\ &quot;Kč&quot;" sourceLinked="1"/>
        <c:majorTickMark val="none"/>
        <c:minorTickMark val="none"/>
        <c:tickLblPos val="nextTo"/>
        <c:crossAx val="202664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1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96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522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0003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69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700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987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45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265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08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3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76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1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7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685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5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14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23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4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  <p:sldLayoutId id="2147483810" r:id="rId17"/>
    <p:sldLayoutId id="2147483811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EC80CED-3F82-4529-99D1-81BCE2D17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832104"/>
            <a:ext cx="7766936" cy="1618532"/>
          </a:xfrm>
        </p:spPr>
        <p:txBody>
          <a:bodyPr>
            <a:noAutofit/>
          </a:bodyPr>
          <a:lstStyle/>
          <a:p>
            <a:pPr algn="l"/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Optimalizace materiálových toků ve vybrané společnosti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087D8B7-A3DF-430C-925F-7E2A27B815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diplomové práce: Bc. Stanislav Halámka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diplomové práce: doc. Ing. Rudolf Kampf, Ph.D.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diplomové práce: Ing. Jaroslav Pospíšil, Ph.D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Budějovice, červen 2019</a:t>
            </a:r>
          </a:p>
        </p:txBody>
      </p:sp>
    </p:spTree>
    <p:extLst>
      <p:ext uri="{BB962C8B-B14F-4D97-AF65-F5344CB8AC3E}">
        <p14:creationId xmlns:p14="http://schemas.microsoft.com/office/powerpoint/2010/main" val="634566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E480E66-27FC-4248-8A6E-2B64280B2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Návrhy nových 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5B2B9E-281E-41B0-AB6E-7066E16C8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varianta 1 - výměna externího dopravce převozů SF za podnikovou dopravu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varianta 2 - úplné zrušení skladu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Fruta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varianta 3 - nahrazení externích dopravců na převozech FG za podniková vozidla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varianta 4 - kombinace variant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Kritérium realizovatelnosti je návratnost max 2 roky</a:t>
            </a:r>
          </a:p>
        </p:txBody>
      </p:sp>
    </p:spTree>
    <p:extLst>
      <p:ext uri="{BB962C8B-B14F-4D97-AF65-F5344CB8AC3E}">
        <p14:creationId xmlns:p14="http://schemas.microsoft.com/office/powerpoint/2010/main" val="4065969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B2267A1-B23B-42F1-BDBD-6F2BC8130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00684" cy="1325563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Varianta 1- výměna dopravce pro SF za vlastní dopravu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FE32AB1-4302-4F85-A8EA-5A0312758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Původní náklad 1000Kč/transfer (500 kč/ km)- jednocestný</a:t>
            </a:r>
          </a:p>
          <a:p>
            <a:pPr lvl="3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Náklad celkem 6 593 000 Kč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Náklady na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dopravu 2 405 400 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Náklad na transfer 365 Kč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Roční úspora 4 186 555 Kč</a:t>
            </a:r>
          </a:p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Návratnost investice je 208 dní 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535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1127379-9797-444C-92E7-333838709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Varianta 2 - zrušení skladu </a:t>
            </a:r>
            <a:r>
              <a:rPr lang="cs-CZ" sz="4000" dirty="0" err="1">
                <a:latin typeface="Arial" panose="020B0604020202020204" pitchFamily="34" charset="0"/>
                <a:cs typeface="Arial" panose="020B0604020202020204" pitchFamily="34" charset="0"/>
              </a:rPr>
              <a:t>Fruta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3C6BD2B-BB68-4D0A-8377-1132557C3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vybudování regálového systému v současném skladu PM pro balení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Potřebná kapacita 1364 palet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Náklad na vybudování regálů (Linde) 912 456 Kč+ WMS 25 000Kč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Kapacita 1 656 palet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Celková úspora 9 951 308 Kč (Převoz SF, provoz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Fruta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personál,…)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Návratnost investice je 36 dní</a:t>
            </a:r>
          </a:p>
        </p:txBody>
      </p:sp>
    </p:spTree>
    <p:extLst>
      <p:ext uri="{BB962C8B-B14F-4D97-AF65-F5344CB8AC3E}">
        <p14:creationId xmlns:p14="http://schemas.microsoft.com/office/powerpoint/2010/main" val="2942994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567CC0D-2FFC-40D0-93CF-90F0A521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Varianta 3 - Nahrazení externích dopravců na odvoz FG </a:t>
            </a:r>
            <a:r>
              <a:rPr lang="cs-CZ" sz="4000" dirty="0" err="1">
                <a:latin typeface="Arial" panose="020B0604020202020204" pitchFamily="34" charset="0"/>
                <a:cs typeface="Arial" panose="020B0604020202020204" pitchFamily="34" charset="0"/>
              </a:rPr>
              <a:t>vl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. dopravou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0C53A66-9E98-42D1-87CB-4C32BEFCD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Pořízení 2 souprav do pronájmu+ 4 řidiči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Celkový náklad 5 057 499 Kč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Původní cena 1 km= 31 Kč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Cena za km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dopravou= 29 Kč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Úspora 439 996 Kč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Návratnost 11,5 roku -&gt; zamítáme návratnost delší než 2 roky</a:t>
            </a:r>
          </a:p>
        </p:txBody>
      </p:sp>
    </p:spTree>
    <p:extLst>
      <p:ext uri="{BB962C8B-B14F-4D97-AF65-F5344CB8AC3E}">
        <p14:creationId xmlns:p14="http://schemas.microsoft.com/office/powerpoint/2010/main" val="239462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498E83-8CA8-48D1-BE10-637F67C2D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Varianta 4- Kombinace variant 1 až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6E48273-434C-4473-B186-21A2A061D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Jediná možná kombinace V2 a V3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Rychlá návratnost V2 sníží návratnost V3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Náklad na investici 5 994 955 Kč, úspora 10 391 304 Kč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Návratnost 179 dní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Riziko nárust personálních nákladů a cen PHM, úspora 2 Kč/km</a:t>
            </a:r>
          </a:p>
        </p:txBody>
      </p:sp>
    </p:spTree>
    <p:extLst>
      <p:ext uri="{BB962C8B-B14F-4D97-AF65-F5344CB8AC3E}">
        <p14:creationId xmlns:p14="http://schemas.microsoft.com/office/powerpoint/2010/main" val="2571775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B378D6-C504-445E-86BD-8E0E04430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Porovnání návrhu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C5AB4A00-057B-40EF-BE6E-5D4D51643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xmlns="" id="{CF080E3F-A3C7-4567-BC00-F28D78302597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5529011"/>
              </p:ext>
            </p:extLst>
          </p:nvPr>
        </p:nvGraphicFramePr>
        <p:xfrm>
          <a:off x="913772" y="1762539"/>
          <a:ext cx="10536105" cy="4583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6907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6171E72-3FF1-4E83-875E-B052BF58E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Výsledek a 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45FBD7A-642A-4F94-9360-C45FE3452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Realizace V2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Snížení nákladů ve výši 9 951 308 Kč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Návratnost 36 dní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Optimalizace materiálového toku: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71BAAA3C-46C8-44B7-B829-DCAA0DE12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066" y="4270248"/>
            <a:ext cx="7994774" cy="201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34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F0845AB-41DD-4051-9B7A-A53A3D4F9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Doplňující dotazy vedoucího práce </a:t>
            </a:r>
            <a:b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doc. Ing. Rudolfa </a:t>
            </a:r>
            <a:r>
              <a:rPr lang="cs-CZ" sz="4000" dirty="0" err="1">
                <a:latin typeface="Arial" panose="020B0604020202020204" pitchFamily="34" charset="0"/>
                <a:cs typeface="Arial" panose="020B0604020202020204" pitchFamily="34" charset="0"/>
              </a:rPr>
              <a:t>Kampfa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B5832B0-6C00-4E3A-B3A3-706818D4E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Stručně charakterizujte použité metody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Bude Váš návrh ve firmě realizovaný?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419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59C1F0-3F06-4ED3-863C-E534E396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Doplňující dotazy oponenta práce Ing. Jaroslava Pospíšila, Ph.D.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50694D2-8A9B-4164-9CBA-985F86DA4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Uvádíte v závěru diplomové práce, že varianta č. 3 byla podnikem zamítnuta str. 73, ale zároveň o dva odstavce dále píšete, že byla podnikem vybrána, vysvětlete tento rozpor?</a:t>
            </a:r>
          </a:p>
          <a:p>
            <a:pPr>
              <a:buFont typeface="+mj-lt"/>
              <a:buAutoNum type="arabicPeriod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Jaké byly hlavní důvody uvedené v závěru práce, proč se firma rozhodla realizovat variantu číslo 3, pokud tomu tam skutečně bylo?</a:t>
            </a:r>
          </a:p>
        </p:txBody>
      </p:sp>
    </p:spTree>
    <p:extLst>
      <p:ext uri="{BB962C8B-B14F-4D97-AF65-F5344CB8AC3E}">
        <p14:creationId xmlns:p14="http://schemas.microsoft.com/office/powerpoint/2010/main" val="4282757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795C336A-9856-4D50-BD0E-3CB6FDF11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325083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98451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4E32CC-B19A-4689-8C67-F57E1268A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28521AB-790A-427D-9481-5CDADDFF1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Představení společnosti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Použité metody 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Analýza současného stavu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Zjištěné nedostatky 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Návrhy nových řešení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Zhodnocení návrhů</a:t>
            </a:r>
          </a:p>
        </p:txBody>
      </p:sp>
    </p:spTree>
    <p:extLst>
      <p:ext uri="{BB962C8B-B14F-4D97-AF65-F5344CB8AC3E}">
        <p14:creationId xmlns:p14="http://schemas.microsoft.com/office/powerpoint/2010/main" val="1211717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8498F9-12A6-460D-BD8A-939C62DD7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Partner in </a:t>
            </a:r>
            <a:r>
              <a:rPr lang="cs-CZ" sz="4000" dirty="0" err="1">
                <a:latin typeface="Arial" panose="020B0604020202020204" pitchFamily="34" charset="0"/>
                <a:cs typeface="Arial" panose="020B0604020202020204" pitchFamily="34" charset="0"/>
              </a:rPr>
              <a:t>Pet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 food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A9AE2B8-315A-4E1D-B700-C17DB3FE2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2. největší výrobce suchých a mokrých krmiv v Evropě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roce 2018 prodáno 475 000 tun krmiva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Tržby 285 milionů Eur- cca 7,125 miliardy Kč, tržby PPF CZ 2,6 miliardy Kč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5 zemích Evropy 9 výrobních závodů- v ČR Veselí nad Lužnicí a Brniště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Veselí vyrábí cca 40% z celkové produkce koncernu (190 000 tun)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Průměrný denní výstup 132 tun kapsiček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036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5F9882-08AB-41E6-AE01-CAE861A9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797B829-088F-42FA-A28F-D6E6CEAE2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Zajímavé a aktuální téma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Přístup k informacím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Provázanost studia s praxí</a:t>
            </a:r>
          </a:p>
        </p:txBody>
      </p:sp>
    </p:spTree>
    <p:extLst>
      <p:ext uri="{BB962C8B-B14F-4D97-AF65-F5344CB8AC3E}">
        <p14:creationId xmlns:p14="http://schemas.microsoft.com/office/powerpoint/2010/main" val="1608144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B3D00B8-CEAA-4B64-8206-22302469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82A6568-1620-4476-A97F-060BE64B5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Cílem práce je na základě analýzy současného stavu ve vybrané společnosti navrhnout opatření směřující k optimalizaci materiálového toku a jejich vyhodnocení.</a:t>
            </a:r>
          </a:p>
        </p:txBody>
      </p:sp>
    </p:spTree>
    <p:extLst>
      <p:ext uri="{BB962C8B-B14F-4D97-AF65-F5344CB8AC3E}">
        <p14:creationId xmlns:p14="http://schemas.microsoft.com/office/powerpoint/2010/main" val="3982339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51EF4AF-A576-4E7E-B5C8-DA93FB63B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ECC8B30-9AB6-47DC-83F8-374B949A7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Analýza dokumentu společnosti</a:t>
            </a:r>
          </a:p>
          <a:p>
            <a:pPr algn="just"/>
            <a:r>
              <a:rPr lang="cs-CZ" dirty="0"/>
              <a:t>Rozhovory s manažery jednotlivých úseků</a:t>
            </a:r>
          </a:p>
          <a:p>
            <a:pPr algn="just"/>
            <a:r>
              <a:rPr lang="cs-CZ" dirty="0"/>
              <a:t>Ekonomická analýza nákladů</a:t>
            </a:r>
          </a:p>
          <a:p>
            <a:pPr algn="just"/>
            <a:r>
              <a:rPr lang="cs-CZ" dirty="0"/>
              <a:t>Šachovnicová tabulka</a:t>
            </a:r>
          </a:p>
          <a:p>
            <a:pPr algn="just"/>
            <a:r>
              <a:rPr lang="cs-CZ" dirty="0"/>
              <a:t>Layout pracoviště</a:t>
            </a:r>
          </a:p>
          <a:p>
            <a:pPr algn="just"/>
            <a:r>
              <a:rPr lang="cs-CZ" dirty="0" err="1"/>
              <a:t>Sankeyův</a:t>
            </a:r>
            <a:r>
              <a:rPr lang="cs-CZ" dirty="0"/>
              <a:t> diagram</a:t>
            </a:r>
          </a:p>
          <a:p>
            <a:pPr algn="just"/>
            <a:r>
              <a:rPr lang="cs-CZ" dirty="0"/>
              <a:t>Návratnost investice a rentability vloženého kapitálu</a:t>
            </a:r>
          </a:p>
        </p:txBody>
      </p:sp>
    </p:spTree>
    <p:extLst>
      <p:ext uri="{BB962C8B-B14F-4D97-AF65-F5344CB8AC3E}">
        <p14:creationId xmlns:p14="http://schemas.microsoft.com/office/powerpoint/2010/main" val="2469799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8B9821A-58E0-47A9-9EDB-CD9ED0F25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Analýza současného stavu-náklady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14BBF8E-284C-4E60-86A7-69E369FEA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Roční celkové náklady na materiálový tok: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Náklady na manipulační techniku 2 033 772 Kč,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Personální náklady NA 22 zaměstnanců činí 10 612 800 Kč,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Dopravní náklady na převoz SF a FG 12 145 000 Kč,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Náklady na pronájem skladu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Fruta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900 000 Kč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Celkové roční náklady 25 691 575 Kč</a:t>
            </a:r>
          </a:p>
        </p:txBody>
      </p:sp>
    </p:spTree>
    <p:extLst>
      <p:ext uri="{BB962C8B-B14F-4D97-AF65-F5344CB8AC3E}">
        <p14:creationId xmlns:p14="http://schemas.microsoft.com/office/powerpoint/2010/main" val="2706456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4EA1B18-3730-4559-A2AF-758945995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422934"/>
          </a:xfrm>
        </p:spPr>
        <p:txBody>
          <a:bodyPr>
            <a:normAutofit/>
          </a:bodyPr>
          <a:lstStyle/>
          <a:p>
            <a:r>
              <a:rPr lang="cs-CZ" sz="4000" dirty="0"/>
              <a:t>Analýza současného stavu-tok materiálu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595AEF1-3570-45DD-AC48-8CD6F92E0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818167"/>
            <a:ext cx="10364452" cy="397303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Celkový přehled toků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933ED473-AB15-4448-88D9-FCD623D96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774" y="2349794"/>
            <a:ext cx="9942068" cy="439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6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14790B8-FB2E-4274-9169-47E60C593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Zjištěné nedostatky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54AB80C-5D39-45FB-B855-3B4671126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převoz SF na Frutu ke zrání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převoz SF z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Fruty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zpět do továrny k zabalení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převozy FG z výrobního skladu do distribučních skladů</a:t>
            </a:r>
          </a:p>
        </p:txBody>
      </p:sp>
    </p:spTree>
    <p:extLst>
      <p:ext uri="{BB962C8B-B14F-4D97-AF65-F5344CB8AC3E}">
        <p14:creationId xmlns:p14="http://schemas.microsoft.com/office/powerpoint/2010/main" val="2527571929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1688</TotalTime>
  <Words>658</Words>
  <Application>Microsoft Office PowerPoint</Application>
  <PresentationFormat>Širokoúhlá obrazovka</PresentationFormat>
  <Paragraphs>98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Tw Cen MT</vt:lpstr>
      <vt:lpstr>Kapka</vt:lpstr>
      <vt:lpstr>Optimalizace materiálových toků ve vybrané společnosti</vt:lpstr>
      <vt:lpstr>Obsah prezentace</vt:lpstr>
      <vt:lpstr>Partner in Pet food</vt:lpstr>
      <vt:lpstr>Motivace a důvody k řešení daného problému </vt:lpstr>
      <vt:lpstr>Cíl práce</vt:lpstr>
      <vt:lpstr>Použité metody</vt:lpstr>
      <vt:lpstr>Analýza současného stavu-náklady</vt:lpstr>
      <vt:lpstr>Analýza současného stavu-tok materiálu</vt:lpstr>
      <vt:lpstr>Zjištěné nedostatky </vt:lpstr>
      <vt:lpstr>Návrhy nových řešení</vt:lpstr>
      <vt:lpstr>Varianta 1- výměna dopravce pro SF za vlastní dopravu</vt:lpstr>
      <vt:lpstr>Varianta 2 - zrušení skladu Fruta</vt:lpstr>
      <vt:lpstr>Varianta 3 - Nahrazení externích dopravců na odvoz FG vl. dopravou</vt:lpstr>
      <vt:lpstr>Varianta 4- Kombinace variant 1 až 3</vt:lpstr>
      <vt:lpstr>Porovnání návrhu </vt:lpstr>
      <vt:lpstr>Výsledek a závěr</vt:lpstr>
      <vt:lpstr>Doplňující dotazy vedoucího práce  doc. Ing. Rudolfa Kampfa, Ph.D.</vt:lpstr>
      <vt:lpstr>Doplňující dotazy oponenta práce Ing. Jaroslava Pospíšila, Ph.D.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materiálových toků ve vybrané společnosti</dc:title>
  <dc:creator>Stanislav Halámka</dc:creator>
  <cp:lastModifiedBy>Halámkovi</cp:lastModifiedBy>
  <cp:revision>51</cp:revision>
  <dcterms:created xsi:type="dcterms:W3CDTF">2019-06-04T10:31:15Z</dcterms:created>
  <dcterms:modified xsi:type="dcterms:W3CDTF">2019-06-12T18:37:16Z</dcterms:modified>
</cp:coreProperties>
</file>