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7" r:id="rId2"/>
    <p:sldId id="270" r:id="rId3"/>
    <p:sldId id="261" r:id="rId4"/>
    <p:sldId id="259" r:id="rId5"/>
    <p:sldId id="262" r:id="rId6"/>
    <p:sldId id="274" r:id="rId7"/>
    <p:sldId id="271" r:id="rId8"/>
    <p:sldId id="263" r:id="rId9"/>
    <p:sldId id="264" r:id="rId10"/>
    <p:sldId id="273" r:id="rId11"/>
    <p:sldId id="265" r:id="rId12"/>
    <p:sldId id="268" r:id="rId13"/>
    <p:sldId id="269" r:id="rId14"/>
    <p:sldId id="272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6" autoAdjust="0"/>
  </p:normalViewPr>
  <p:slideViewPr>
    <p:cSldViewPr>
      <p:cViewPr varScale="1">
        <p:scale>
          <a:sx n="101" d="100"/>
          <a:sy n="101" d="100"/>
        </p:scale>
        <p:origin x="-1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Porovnání výškových profilů tras</a:t>
            </a:r>
          </a:p>
        </c:rich>
      </c:tx>
      <c:layout>
        <c:manualLayout>
          <c:xMode val="edge"/>
          <c:yMode val="edge"/>
          <c:x val="0.31510883399849016"/>
          <c:y val="0.1060137376444965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262431237191193E-2"/>
          <c:y val="0.21326202043893455"/>
          <c:w val="0.87697616222629704"/>
          <c:h val="0.59776290669709897"/>
        </c:manualLayout>
      </c:layout>
      <c:scatterChart>
        <c:scatterStyle val="smoothMarker"/>
        <c:varyColors val="0"/>
        <c:ser>
          <c:idx val="0"/>
          <c:order val="0"/>
          <c:tx>
            <c:v>přes ČT</c:v>
          </c:tx>
          <c:marker>
            <c:symbol val="square"/>
            <c:size val="5"/>
          </c:marker>
          <c:dLbls>
            <c:dLbl>
              <c:idx val="0"/>
              <c:layout>
                <c:manualLayout>
                  <c:x val="-1.3698630136986301E-3"/>
                  <c:y val="0.11276595744680855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Brno hl.n.    </a:t>
                    </a:r>
                    <a:r>
                      <a:rPr lang="en-US">
                        <a:solidFill>
                          <a:srgbClr val="0070C0"/>
                        </a:solidFill>
                      </a:rPr>
                      <a:t>205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698630136986301E-3"/>
                  <c:y val="1.2765957446808515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2460084765912914E-2"/>
                  <c:y val="-2.9935192471558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0227730267257034E-17"/>
                  <c:y val="9.7872340425531917E-2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rgbClr val="0070C0"/>
                        </a:solidFill>
                      </a:rPr>
                      <a:t>Opatov</a:t>
                    </a:r>
                    <a:r>
                      <a:rPr lang="cs-CZ"/>
                      <a:t>     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445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98630136986301E-3"/>
                  <c:y val="9.5744680851063843E-2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rgbClr val="0070C0"/>
                        </a:solidFill>
                      </a:rPr>
                      <a:t>Svitavy</a:t>
                    </a:r>
                    <a:r>
                      <a:rPr lang="cs-CZ"/>
                      <a:t>     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445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2.7517556451506858E-2"/>
                  <c:y val="-3.630214235330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4.10958904109589E-3"/>
                  <c:y val="8.9361702127659634E-2"/>
                </c:manualLayout>
              </c:layout>
              <c:tx>
                <c:rich>
                  <a:bodyPr/>
                  <a:lstStyle/>
                  <a:p>
                    <a:r>
                      <a:rPr lang="cs-CZ"/>
                      <a:t>    Kolín    </a:t>
                    </a:r>
                    <a:r>
                      <a:rPr lang="en-US">
                        <a:solidFill>
                          <a:srgbClr val="0070C0"/>
                        </a:solidFill>
                      </a:rPr>
                      <a:t>200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 anchor="t" anchorCtr="0"/>
              <a:lstStyle/>
              <a:p>
                <a:pPr>
                  <a:defRPr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List1!$B$33:$Z$33</c:f>
              <c:numCache>
                <c:formatCode>0%</c:formatCode>
                <c:ptCount val="25"/>
                <c:pt idx="0" formatCode="General">
                  <c:v>0</c:v>
                </c:pt>
                <c:pt idx="1">
                  <c:v>1.0362694300518133E-2</c:v>
                </c:pt>
                <c:pt idx="2">
                  <c:v>2.0725388601036267E-2</c:v>
                </c:pt>
                <c:pt idx="3">
                  <c:v>7.7720207253886009E-2</c:v>
                </c:pt>
                <c:pt idx="4">
                  <c:v>0.11398963730569948</c:v>
                </c:pt>
                <c:pt idx="5">
                  <c:v>0.15025906735751293</c:v>
                </c:pt>
                <c:pt idx="6">
                  <c:v>0.19689119170984454</c:v>
                </c:pt>
                <c:pt idx="7">
                  <c:v>0.24352331606217614</c:v>
                </c:pt>
                <c:pt idx="8">
                  <c:v>0.29533678756476683</c:v>
                </c:pt>
                <c:pt idx="9">
                  <c:v>0.3834196891191709</c:v>
                </c:pt>
                <c:pt idx="10">
                  <c:v>0.41968911917098439</c:v>
                </c:pt>
                <c:pt idx="11">
                  <c:v>0.47150259067357508</c:v>
                </c:pt>
                <c:pt idx="12">
                  <c:v>0.4974093264248704</c:v>
                </c:pt>
                <c:pt idx="13">
                  <c:v>0.52331606217616577</c:v>
                </c:pt>
                <c:pt idx="14">
                  <c:v>0.57512953367875641</c:v>
                </c:pt>
                <c:pt idx="15">
                  <c:v>0.60103626943005173</c:v>
                </c:pt>
                <c:pt idx="16">
                  <c:v>0.64766839378238328</c:v>
                </c:pt>
                <c:pt idx="17">
                  <c:v>0.68393782383419677</c:v>
                </c:pt>
                <c:pt idx="18">
                  <c:v>0.7098445595854922</c:v>
                </c:pt>
                <c:pt idx="19">
                  <c:v>0.73056994818652843</c:v>
                </c:pt>
                <c:pt idx="20">
                  <c:v>0.78238341968911906</c:v>
                </c:pt>
                <c:pt idx="21">
                  <c:v>0.84974093264248696</c:v>
                </c:pt>
                <c:pt idx="22">
                  <c:v>0.88601036269430045</c:v>
                </c:pt>
                <c:pt idx="23">
                  <c:v>0.93782383419689108</c:v>
                </c:pt>
                <c:pt idx="24">
                  <c:v>0.99999999999999989</c:v>
                </c:pt>
              </c:numCache>
            </c:numRef>
          </c:xVal>
          <c:yVal>
            <c:numRef>
              <c:f>List1!$B$31:$Z$31</c:f>
              <c:numCache>
                <c:formatCode>General</c:formatCode>
                <c:ptCount val="25"/>
                <c:pt idx="0">
                  <c:v>205</c:v>
                </c:pt>
                <c:pt idx="1">
                  <c:v>210</c:v>
                </c:pt>
                <c:pt idx="2">
                  <c:v>220</c:v>
                </c:pt>
                <c:pt idx="3">
                  <c:v>245</c:v>
                </c:pt>
                <c:pt idx="4">
                  <c:v>275</c:v>
                </c:pt>
                <c:pt idx="5">
                  <c:v>290</c:v>
                </c:pt>
                <c:pt idx="6">
                  <c:v>310</c:v>
                </c:pt>
                <c:pt idx="7">
                  <c:v>340</c:v>
                </c:pt>
                <c:pt idx="8">
                  <c:v>395</c:v>
                </c:pt>
                <c:pt idx="9">
                  <c:v>445</c:v>
                </c:pt>
                <c:pt idx="10">
                  <c:v>445</c:v>
                </c:pt>
                <c:pt idx="11">
                  <c:v>385</c:v>
                </c:pt>
                <c:pt idx="12">
                  <c:v>360</c:v>
                </c:pt>
                <c:pt idx="13">
                  <c:v>330</c:v>
                </c:pt>
                <c:pt idx="14">
                  <c:v>305</c:v>
                </c:pt>
                <c:pt idx="15">
                  <c:v>295</c:v>
                </c:pt>
                <c:pt idx="16">
                  <c:v>260</c:v>
                </c:pt>
                <c:pt idx="17">
                  <c:v>245</c:v>
                </c:pt>
                <c:pt idx="18">
                  <c:v>240</c:v>
                </c:pt>
                <c:pt idx="19">
                  <c:v>240</c:v>
                </c:pt>
                <c:pt idx="20">
                  <c:v>225</c:v>
                </c:pt>
                <c:pt idx="21">
                  <c:v>215</c:v>
                </c:pt>
                <c:pt idx="22">
                  <c:v>210</c:v>
                </c:pt>
                <c:pt idx="23">
                  <c:v>210</c:v>
                </c:pt>
                <c:pt idx="24">
                  <c:v>200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553344"/>
        <c:axId val="46551808"/>
      </c:scatterChart>
      <c:scatterChart>
        <c:scatterStyle val="smoothMarker"/>
        <c:varyColors val="0"/>
        <c:ser>
          <c:idx val="1"/>
          <c:order val="1"/>
          <c:tx>
            <c:v>přes HB</c:v>
          </c:tx>
          <c:marker>
            <c:symbol val="square"/>
            <c:size val="5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4"/>
              <c:layout>
                <c:manualLayout>
                  <c:x val="0"/>
                  <c:y val="9.7872340425531917E-2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Kuřim</a:t>
                    </a:r>
                    <a:r>
                      <a:rPr lang="cs-CZ"/>
                      <a:t>       </a:t>
                    </a:r>
                    <a:r>
                      <a:rPr lang="en-US"/>
                      <a:t>295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398338906266862E-3"/>
                  <c:y val="0.21063829787234054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Sklenné nad Oslavou</a:t>
                    </a:r>
                    <a:r>
                      <a:rPr lang="cs-CZ"/>
                      <a:t>   </a:t>
                    </a:r>
                    <a:r>
                      <a:rPr lang="cs-CZ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565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698630136986301E-3"/>
                  <c:y val="0.17872323672306922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Žďár nad Sázavou</a:t>
                    </a:r>
                    <a:r>
                      <a:rPr lang="cs-CZ"/>
                      <a:t>  </a:t>
                    </a:r>
                    <a:r>
                      <a:rPr lang="cs-CZ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585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2.7397260273973626E-3"/>
                  <c:y val="0.21063829787234054"/>
                </c:manualLayout>
              </c:layout>
              <c:tx>
                <c:rich>
                  <a:bodyPr/>
                  <a:lstStyle/>
                  <a:p>
                    <a:r>
                      <a:rPr lang="cs-CZ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t>Nová Ves u Leštiny z.</a:t>
                    </a:r>
                    <a:r>
                      <a:rPr lang="cs-CZ"/>
                      <a:t>    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455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delete val="1"/>
            </c:dLbl>
            <c:txPr>
              <a:bodyPr rot="-5400000" vert="horz" anchor="b" anchorCtr="0"/>
              <a:lstStyle/>
              <a:p>
                <a:pPr>
                  <a:defRPr/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List1!$B$3:$Z$3</c:f>
              <c:numCache>
                <c:formatCode>0%</c:formatCode>
                <c:ptCount val="25"/>
                <c:pt idx="0" formatCode="General">
                  <c:v>0</c:v>
                </c:pt>
                <c:pt idx="1">
                  <c:v>1.0256410256410255E-2</c:v>
                </c:pt>
                <c:pt idx="2">
                  <c:v>2.0512820512820509E-2</c:v>
                </c:pt>
                <c:pt idx="3">
                  <c:v>5.6410256410256404E-2</c:v>
                </c:pt>
                <c:pt idx="4">
                  <c:v>0.10769230769230768</c:v>
                </c:pt>
                <c:pt idx="5">
                  <c:v>0.16410256410256407</c:v>
                </c:pt>
                <c:pt idx="6">
                  <c:v>0.21025641025641023</c:v>
                </c:pt>
                <c:pt idx="7">
                  <c:v>0.26153846153846155</c:v>
                </c:pt>
                <c:pt idx="8">
                  <c:v>0.32307692307692304</c:v>
                </c:pt>
                <c:pt idx="9">
                  <c:v>0.35897435897435898</c:v>
                </c:pt>
                <c:pt idx="10">
                  <c:v>0.40512820512820513</c:v>
                </c:pt>
                <c:pt idx="11">
                  <c:v>0.45128205128205123</c:v>
                </c:pt>
                <c:pt idx="12">
                  <c:v>0.49230769230769228</c:v>
                </c:pt>
                <c:pt idx="13">
                  <c:v>0.53846153846153844</c:v>
                </c:pt>
                <c:pt idx="14">
                  <c:v>0.57948717948717943</c:v>
                </c:pt>
                <c:pt idx="15">
                  <c:v>0.62051282051282042</c:v>
                </c:pt>
                <c:pt idx="16">
                  <c:v>0.66666666666666652</c:v>
                </c:pt>
                <c:pt idx="17">
                  <c:v>0.70256410256410251</c:v>
                </c:pt>
                <c:pt idx="18">
                  <c:v>0.73846153846153839</c:v>
                </c:pt>
                <c:pt idx="19">
                  <c:v>0.74871794871794861</c:v>
                </c:pt>
                <c:pt idx="20">
                  <c:v>0.76410256410256405</c:v>
                </c:pt>
                <c:pt idx="21">
                  <c:v>0.84102564102564092</c:v>
                </c:pt>
                <c:pt idx="22">
                  <c:v>0.89743589743589736</c:v>
                </c:pt>
                <c:pt idx="23">
                  <c:v>0.94358974358974346</c:v>
                </c:pt>
                <c:pt idx="24">
                  <c:v>0.99999999999999989</c:v>
                </c:pt>
              </c:numCache>
            </c:numRef>
          </c:xVal>
          <c:yVal>
            <c:numRef>
              <c:f>List1!$B$1:$Z$1</c:f>
              <c:numCache>
                <c:formatCode>General</c:formatCode>
                <c:ptCount val="25"/>
                <c:pt idx="0">
                  <c:v>205</c:v>
                </c:pt>
                <c:pt idx="1">
                  <c:v>210</c:v>
                </c:pt>
                <c:pt idx="2">
                  <c:v>220</c:v>
                </c:pt>
                <c:pt idx="3">
                  <c:v>225</c:v>
                </c:pt>
                <c:pt idx="4">
                  <c:v>295</c:v>
                </c:pt>
                <c:pt idx="5">
                  <c:v>255</c:v>
                </c:pt>
                <c:pt idx="6">
                  <c:v>375</c:v>
                </c:pt>
                <c:pt idx="7">
                  <c:v>510</c:v>
                </c:pt>
                <c:pt idx="8">
                  <c:v>555</c:v>
                </c:pt>
                <c:pt idx="9">
                  <c:v>565</c:v>
                </c:pt>
                <c:pt idx="10">
                  <c:v>540</c:v>
                </c:pt>
                <c:pt idx="11">
                  <c:v>585</c:v>
                </c:pt>
                <c:pt idx="12">
                  <c:v>525</c:v>
                </c:pt>
                <c:pt idx="13">
                  <c:v>455</c:v>
                </c:pt>
                <c:pt idx="14">
                  <c:v>440</c:v>
                </c:pt>
                <c:pt idx="15">
                  <c:v>425</c:v>
                </c:pt>
                <c:pt idx="16">
                  <c:v>420</c:v>
                </c:pt>
                <c:pt idx="17">
                  <c:v>400</c:v>
                </c:pt>
                <c:pt idx="18">
                  <c:v>430</c:v>
                </c:pt>
                <c:pt idx="19">
                  <c:v>455</c:v>
                </c:pt>
                <c:pt idx="20">
                  <c:v>450</c:v>
                </c:pt>
                <c:pt idx="21">
                  <c:v>340</c:v>
                </c:pt>
                <c:pt idx="22">
                  <c:v>245</c:v>
                </c:pt>
                <c:pt idx="23">
                  <c:v>215</c:v>
                </c:pt>
                <c:pt idx="24">
                  <c:v>200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564864"/>
        <c:axId val="46563328"/>
      </c:scatterChart>
      <c:valAx>
        <c:axId val="46551808"/>
        <c:scaling>
          <c:orientation val="minMax"/>
          <c:max val="700"/>
        </c:scaling>
        <c:delete val="0"/>
        <c:axPos val="l"/>
        <c:numFmt formatCode="General" sourceLinked="1"/>
        <c:majorTickMark val="out"/>
        <c:minorTickMark val="none"/>
        <c:tickLblPos val="nextTo"/>
        <c:crossAx val="46553344"/>
        <c:crosses val="autoZero"/>
        <c:crossBetween val="midCat"/>
      </c:valAx>
      <c:valAx>
        <c:axId val="46553344"/>
        <c:scaling>
          <c:orientation val="minMax"/>
          <c:max val="1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46551808"/>
        <c:crosses val="autoZero"/>
        <c:crossBetween val="midCat"/>
        <c:majorUnit val="0.1"/>
      </c:valAx>
      <c:valAx>
        <c:axId val="4656332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46564864"/>
        <c:crosses val="max"/>
        <c:crossBetween val="midCat"/>
      </c:valAx>
      <c:valAx>
        <c:axId val="46564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6563328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0.98267420117331561"/>
          <c:y val="0.96414567631490444"/>
          <c:w val="1.7325793028638521E-2"/>
          <c:h val="3.5854283411488615E-2"/>
        </c:manualLayout>
      </c:layout>
      <c:overlay val="0"/>
      <c:txPr>
        <a:bodyPr/>
        <a:lstStyle/>
        <a:p>
          <a:pPr rtl="0">
            <a:defRPr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0.00369</cdr:x>
      <cdr:y>0.19236</cdr:y>
    </cdr:from>
    <cdr:to>
      <cdr:x>0.02812</cdr:x>
      <cdr:y>0.47683</cdr:y>
    </cdr:to>
    <cdr:sp macro="" textlink="">
      <cdr:nvSpPr>
        <cdr:cNvPr id="2" name="TextovéPole 1"/>
        <cdr:cNvSpPr txBox="1"/>
      </cdr:nvSpPr>
      <cdr:spPr>
        <a:xfrm xmlns:a="http://schemas.openxmlformats.org/drawingml/2006/main" rot="16200000">
          <a:off x="-610672" y="1650063"/>
          <a:ext cx="1490837" cy="206935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dirty="0"/>
            <a:t>nadmořská výška</a:t>
          </a:r>
          <a:r>
            <a:rPr lang="cs-CZ" sz="1100" baseline="0" dirty="0"/>
            <a:t>  </a:t>
          </a:r>
          <a:r>
            <a:rPr lang="cs-CZ" sz="1100" dirty="0">
              <a:latin typeface="+mn-lt"/>
              <a:ea typeface="+mn-ea"/>
              <a:cs typeface="+mn-cs"/>
            </a:rPr>
            <a:t>[</a:t>
          </a:r>
          <a:r>
            <a:rPr lang="cs-CZ" sz="1100" baseline="0" dirty="0">
              <a:latin typeface="+mn-lt"/>
              <a:ea typeface="+mn-ea"/>
              <a:cs typeface="+mn-cs"/>
            </a:rPr>
            <a:t>m</a:t>
          </a:r>
          <a:r>
            <a:rPr lang="cs-CZ" sz="1100" dirty="0">
              <a:latin typeface="+mn-lt"/>
              <a:ea typeface="+mn-ea"/>
              <a:cs typeface="+mn-cs"/>
            </a:rPr>
            <a:t>]</a:t>
          </a:r>
          <a:endParaRPr lang="cs-CZ" sz="1100" dirty="0"/>
        </a:p>
      </cdr:txBody>
    </cdr:sp>
  </cdr:relSizeAnchor>
  <cdr:relSizeAnchor xmlns:cdr="http://schemas.openxmlformats.org/drawingml/2006/chartDrawing">
    <cdr:from>
      <cdr:x>0.79504</cdr:x>
      <cdr:y>0.85765</cdr:y>
    </cdr:from>
    <cdr:to>
      <cdr:x>0.96552</cdr:x>
      <cdr:y>0.91838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7376227" y="5132171"/>
          <a:ext cx="1581636" cy="363410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cs-CZ" sz="1100" baseline="0"/>
            <a:t>procentuální vzdálenost </a:t>
          </a:r>
          <a:endParaRPr lang="cs-CZ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90C8E-BA18-47C0-AC41-CEDE415CB8E3}" type="datetimeFigureOut">
              <a:rPr lang="cs-CZ" smtClean="0"/>
              <a:t>12. 6. 2019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95102-BFC9-42D2-AB90-C1FDD64DDA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10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95102-BFC9-42D2-AB90-C1FDD64DDA3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7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95102-BFC9-42D2-AB90-C1FDD64DDA3F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18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6/12/2019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8BC10C-A075-4BDE-A0CE-075E99E7174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3528392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  <a:tabLst>
                <a:tab pos="2250440" algn="l"/>
              </a:tabLst>
            </a:pPr>
            <a:r>
              <a:rPr lang="cs-CZ" sz="3800" b="1" spc="100" dirty="0">
                <a:latin typeface="Times New Roman"/>
                <a:ea typeface="Calibri"/>
              </a:rPr>
              <a:t>Posouzení kapacity železniční infrastruktury</a:t>
            </a:r>
            <a:br>
              <a:rPr lang="cs-CZ" sz="3800" b="1" spc="100" dirty="0">
                <a:latin typeface="Times New Roman"/>
                <a:ea typeface="Calibri"/>
              </a:rPr>
            </a:br>
            <a:r>
              <a:rPr lang="cs-CZ" sz="3800" b="1" spc="100" dirty="0">
                <a:latin typeface="Times New Roman"/>
                <a:ea typeface="Calibri"/>
              </a:rPr>
              <a:t>při logistickém řešení odklonových tras na úseku Ústí nad Orlicí - Choceň</a:t>
            </a:r>
            <a:endParaRPr lang="cs-CZ" sz="3800" dirty="0">
              <a:effectLst/>
              <a:latin typeface="Times New Roman"/>
              <a:ea typeface="Calibri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400" dirty="0" smtClean="0"/>
              <a:t>Vysoká škola technická a ekonomická</a:t>
            </a:r>
            <a:br>
              <a:rPr lang="cs-CZ" sz="3400" dirty="0" smtClean="0"/>
            </a:br>
            <a:r>
              <a:rPr lang="cs-CZ" sz="3400" b="0" dirty="0" smtClean="0">
                <a:effectLst/>
              </a:rPr>
              <a:t>Ústav technicko-technologický</a:t>
            </a:r>
            <a:endParaRPr lang="cs-CZ" sz="3400" b="0" dirty="0">
              <a:effectLst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79712" y="5229200"/>
            <a:ext cx="68291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Autor </a:t>
            </a:r>
            <a:r>
              <a:rPr lang="cs-CZ" sz="2000" b="1" dirty="0" smtClean="0"/>
              <a:t>diplomové</a:t>
            </a:r>
            <a:r>
              <a:rPr lang="pt-BR" sz="2000" b="1" dirty="0" smtClean="0"/>
              <a:t> </a:t>
            </a:r>
            <a:r>
              <a:rPr lang="pt-BR" sz="2000" b="1" dirty="0"/>
              <a:t>práce: </a:t>
            </a:r>
            <a:r>
              <a:rPr lang="cs-CZ" sz="2000" b="1" dirty="0" smtClean="0"/>
              <a:t>Bc. </a:t>
            </a:r>
            <a:r>
              <a:rPr lang="pt-BR" sz="2000" b="1" dirty="0" smtClean="0"/>
              <a:t>Pavel </a:t>
            </a:r>
            <a:r>
              <a:rPr lang="pt-BR" sz="2000" b="1" dirty="0"/>
              <a:t>Fučík </a:t>
            </a:r>
          </a:p>
          <a:p>
            <a:r>
              <a:rPr lang="cs-CZ" sz="2000" b="1" dirty="0"/>
              <a:t>Vedoucí </a:t>
            </a:r>
            <a:r>
              <a:rPr lang="cs-CZ" sz="2000" b="1" dirty="0" smtClean="0"/>
              <a:t>diplomové </a:t>
            </a:r>
            <a:r>
              <a:rPr lang="cs-CZ" sz="2000" b="1" dirty="0"/>
              <a:t>práce: Ing. Vladimír Ľupták, PhD.</a:t>
            </a:r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České </a:t>
            </a:r>
            <a:r>
              <a:rPr lang="cs-CZ" sz="2000" b="1" dirty="0"/>
              <a:t>Budějovice, </a:t>
            </a:r>
            <a:r>
              <a:rPr lang="cs-CZ" sz="2000" b="1" dirty="0" smtClean="0"/>
              <a:t>červen 2019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10</a:t>
            </a:fld>
            <a:endParaRPr kumimoji="0" lang="en-US" dirty="0">
              <a:solidFill>
                <a:srgbClr val="FFFFFF"/>
              </a:solidFill>
            </a:endParaRPr>
          </a:p>
        </p:txBody>
      </p:sp>
      <p:graphicFrame>
        <p:nvGraphicFramePr>
          <p:cNvPr id="3" name="Graf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592148"/>
              </p:ext>
            </p:extLst>
          </p:nvPr>
        </p:nvGraphicFramePr>
        <p:xfrm>
          <a:off x="323528" y="1124744"/>
          <a:ext cx="8470509" cy="5240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80985" y="476672"/>
            <a:ext cx="777686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100" dirty="0" smtClean="0"/>
              <a:t>  Logistické </a:t>
            </a:r>
            <a:r>
              <a:rPr lang="cs-CZ" sz="4100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4139432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výběr varianty byl potvrzen</a:t>
            </a:r>
          </a:p>
          <a:p>
            <a:pPr marL="109728" indent="0">
              <a:buNone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alternativní trasa byla nalezena</a:t>
            </a: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logistické řešení bylo předloženo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Při volbě odklonové trati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 </a:t>
            </a:r>
            <a:r>
              <a:rPr lang="cs-CZ" sz="3600" dirty="0"/>
              <a:t>operativním řízení může dojít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k </a:t>
            </a:r>
            <a:r>
              <a:rPr lang="cs-CZ" sz="3600" dirty="0"/>
              <a:t>poruše navrhované postrkové lokomotivy, jak bude situace řešena? Vlak pojede po původní trase přes Českou Třebovou či bude vyčkávat na novou lokomotivu? Časové hledisko.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oponenta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33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Opět při pravidelném provozu může dojít na odklonové trase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k </a:t>
            </a:r>
            <a:r>
              <a:rPr lang="cs-CZ" sz="3600" dirty="0"/>
              <a:t>přerušení provozu </a:t>
            </a:r>
            <a:r>
              <a:rPr lang="cs-CZ" sz="3600" dirty="0" smtClean="0"/>
              <a:t>například </a:t>
            </a:r>
            <a:br>
              <a:rPr lang="cs-CZ" sz="3600" dirty="0" smtClean="0"/>
            </a:br>
            <a:r>
              <a:rPr lang="cs-CZ" sz="3600" dirty="0" smtClean="0"/>
              <a:t>z </a:t>
            </a:r>
            <a:r>
              <a:rPr lang="cs-CZ" sz="3600" dirty="0"/>
              <a:t>důvodu technické závady trati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a </a:t>
            </a:r>
            <a:r>
              <a:rPr lang="cs-CZ" sz="3600" dirty="0"/>
              <a:t>po trase přes Českou Třebovou není možno vozbu zajistit - nechybí v návrhu další odklonová trasa? </a:t>
            </a:r>
            <a:endParaRPr lang="cs-CZ" sz="36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oponenta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56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14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81000"/>
            <a:ext cx="8942387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36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1944216"/>
          </a:xfrm>
        </p:spPr>
        <p:txBody>
          <a:bodyPr>
            <a:normAutofit/>
          </a:bodyPr>
          <a:lstStyle/>
          <a:p>
            <a:pPr algn="ctr"/>
            <a:r>
              <a:rPr lang="cs-CZ" sz="4800" dirty="0" smtClean="0"/>
              <a:t>Děkuji za pozornost</a:t>
            </a:r>
            <a:endParaRPr lang="cs-CZ" sz="4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>
                <a:cs typeface="Arial" panose="020B0604020202020204" pitchFamily="34" charset="0"/>
              </a:rPr>
              <a:t>motiv k výběru tématu</a:t>
            </a:r>
            <a:endParaRPr lang="cs-CZ" sz="3200" dirty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/>
              <a:t>v</a:t>
            </a:r>
            <a:r>
              <a:rPr lang="cs-CZ" sz="3200" dirty="0" smtClean="0"/>
              <a:t>ýzkumné otázky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/>
              <a:t>metodika práce</a:t>
            </a:r>
            <a:endParaRPr lang="cs-CZ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/>
              <a:t>potvrzení výběru variant</a:t>
            </a:r>
            <a:endParaRPr lang="cs-CZ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/>
              <a:t>analýza a sběr dat</a:t>
            </a:r>
            <a:endParaRPr lang="cs-CZ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 smtClean="0"/>
              <a:t>logistické řešení </a:t>
            </a:r>
            <a:endParaRPr lang="cs-CZ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200" dirty="0"/>
              <a:t>závěr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Obsah</a:t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práce na železnici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dlouhodobé zkušenosti s řízením provozu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osobní zájem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 k výběru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je nutná varianta M+B</a:t>
            </a:r>
          </a:p>
          <a:p>
            <a:pPr marL="109728" indent="0">
              <a:buNone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analýza tras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existuje logistické řešení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Výzkumné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6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propustnost traťového úseku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potvrzení </a:t>
            </a:r>
            <a:r>
              <a:rPr lang="cs-CZ" sz="3600" dirty="0" smtClean="0"/>
              <a:t>výběru </a:t>
            </a:r>
            <a:r>
              <a:rPr lang="cs-CZ" sz="3600" dirty="0" smtClean="0"/>
              <a:t>varianty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/>
              <a:t>analýza tras vlaků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logistické řešení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Metodika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4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analytická metoda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součet následných mezidobí 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smtClean="0"/>
              <a:t>1440/součet</a:t>
            </a:r>
            <a:endParaRPr lang="cs-CZ" sz="3200" dirty="0" smtClean="0"/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výsledek teoretické propustnosti pro porovnání variant a roku vyčerpání kapacity úseku </a:t>
            </a:r>
          </a:p>
          <a:p>
            <a:endParaRPr lang="cs-CZ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Propustnost traťového úseku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56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Potvrzení výběru varianty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778951"/>
              </p:ext>
            </p:extLst>
          </p:nvPr>
        </p:nvGraphicFramePr>
        <p:xfrm>
          <a:off x="971600" y="1844824"/>
          <a:ext cx="3816426" cy="3816424"/>
        </p:xfrm>
        <a:graphic>
          <a:graphicData uri="http://schemas.openxmlformats.org/drawingml/2006/table">
            <a:tbl>
              <a:tblPr/>
              <a:tblGrid>
                <a:gridCol w="1272142"/>
                <a:gridCol w="1272142"/>
                <a:gridCol w="1272142"/>
              </a:tblGrid>
              <a:tr h="47705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Vyčerpání kapacity úseku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2.TK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1.TK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012160" y="357301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stará trať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nová trať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20072" y="306896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Teoretická propustnost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směrové vedení trasy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zastavení </a:t>
            </a:r>
            <a:r>
              <a:rPr lang="cs-CZ" sz="3600" dirty="0" smtClean="0"/>
              <a:t>nebo </a:t>
            </a:r>
            <a:r>
              <a:rPr lang="cs-CZ" sz="3600" dirty="0" smtClean="0"/>
              <a:t>manipulace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v </a:t>
            </a:r>
            <a:r>
              <a:rPr lang="cs-CZ" sz="3600" dirty="0" smtClean="0"/>
              <a:t>České Třebové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nahrazení vlaku NAD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Analýza a sběr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05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výběr odklonové trasy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varianty </a:t>
            </a:r>
            <a:r>
              <a:rPr lang="cs-CZ" sz="3600" dirty="0" smtClean="0"/>
              <a:t>řešení </a:t>
            </a:r>
            <a:r>
              <a:rPr lang="cs-CZ" sz="3600" dirty="0" smtClean="0"/>
              <a:t>jízd </a:t>
            </a:r>
            <a:r>
              <a:rPr lang="cs-CZ" sz="3600" dirty="0" smtClean="0"/>
              <a:t>vlaků </a:t>
            </a:r>
            <a:br>
              <a:rPr lang="cs-CZ" sz="3600" dirty="0" smtClean="0"/>
            </a:br>
            <a:r>
              <a:rPr lang="cs-CZ" sz="3600" dirty="0" smtClean="0"/>
              <a:t>při</a:t>
            </a:r>
            <a:r>
              <a:rPr lang="cs-CZ" sz="3600" dirty="0" smtClean="0"/>
              <a:t> </a:t>
            </a:r>
            <a:r>
              <a:rPr lang="cs-CZ" sz="3600" dirty="0" smtClean="0"/>
              <a:t>nepříznivých sklonových poměrech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6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600" dirty="0" smtClean="0"/>
              <a:t>prověření vhodné varianty</a:t>
            </a:r>
            <a:endParaRPr lang="cs-CZ" sz="3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C10C-A075-4BDE-A0CE-075E99E71749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Logistické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40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319</TotalTime>
  <Words>263</Words>
  <Application>Microsoft Office PowerPoint</Application>
  <PresentationFormat>Předvádění na obrazovce (4:3)</PresentationFormat>
  <Paragraphs>131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Vysoká škola technická a ekonomická Ústav technicko-technologický</vt:lpstr>
      <vt:lpstr>Obsah </vt:lpstr>
      <vt:lpstr>Motiv k výběru tématu</vt:lpstr>
      <vt:lpstr>Výzkumné otázky</vt:lpstr>
      <vt:lpstr>Metodika práce</vt:lpstr>
      <vt:lpstr>Propustnost traťového úseku</vt:lpstr>
      <vt:lpstr>Potvrzení výběru varianty</vt:lpstr>
      <vt:lpstr>Analýza a sběr dat</vt:lpstr>
      <vt:lpstr>Logistické řešení</vt:lpstr>
      <vt:lpstr>Prezentace aplikace PowerPoint</vt:lpstr>
      <vt:lpstr>Závěr</vt:lpstr>
      <vt:lpstr>Otázky oponenta </vt:lpstr>
      <vt:lpstr>Otázky oponenta </vt:lpstr>
      <vt:lpstr>Prezentace aplikace PowerPoint</vt:lpstr>
      <vt:lpstr>Prezentace aplikace PowerPoint</vt:lpstr>
    </vt:vector>
  </TitlesOfParts>
  <Company>SZDC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Fučík Pavel</dc:creator>
  <cp:lastModifiedBy>Family</cp:lastModifiedBy>
  <cp:revision>52</cp:revision>
  <dcterms:created xsi:type="dcterms:W3CDTF">2017-06-12T20:13:50Z</dcterms:created>
  <dcterms:modified xsi:type="dcterms:W3CDTF">2019-06-12T13:38:53Z</dcterms:modified>
</cp:coreProperties>
</file>