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58" r:id="rId4"/>
    <p:sldId id="273" r:id="rId5"/>
    <p:sldId id="266" r:id="rId6"/>
    <p:sldId id="267" r:id="rId7"/>
    <p:sldId id="269" r:id="rId8"/>
    <p:sldId id="268" r:id="rId9"/>
    <p:sldId id="270" r:id="rId10"/>
    <p:sldId id="274" r:id="rId11"/>
    <p:sldId id="263" r:id="rId12"/>
    <p:sldId id="276" r:id="rId13"/>
    <p:sldId id="277" r:id="rId14"/>
    <p:sldId id="271" r:id="rId15"/>
    <p:sldId id="275" r:id="rId16"/>
    <p:sldId id="262" r:id="rId17"/>
    <p:sldId id="264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Střední styl 3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1" autoAdjust="0"/>
    <p:restoredTop sz="94660"/>
  </p:normalViewPr>
  <p:slideViewPr>
    <p:cSldViewPr snapToGrid="0">
      <p:cViewPr>
        <p:scale>
          <a:sx n="38" d="100"/>
          <a:sy n="38" d="100"/>
        </p:scale>
        <p:origin x="-1854" y="-7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im1bj\Desktop\&#250;prava%20ABC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im1bj\Desktop\&#250;prava%20ABC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im1bj\Desktop\&#250;prava%20ABC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im1bj\Desktop\&#250;prava%20ABC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/>
            </a:pPr>
            <a:r>
              <a:rPr lang="cs-CZ"/>
              <a:t>Analýza obrátkovosti - před optimalizací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'Orátkovost materiálu'!$O$2</c:f>
              <c:strCache>
                <c:ptCount val="1"/>
                <c:pt idx="0">
                  <c:v>Rychlost obratu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'Orátkovost materiálu'!$C$3:$C$17</c:f>
              <c:strCache>
                <c:ptCount val="15"/>
                <c:pt idx="0">
                  <c:v>Mat. č.1</c:v>
                </c:pt>
                <c:pt idx="1">
                  <c:v>Mat. č.2</c:v>
                </c:pt>
                <c:pt idx="2">
                  <c:v>Mat. č.3</c:v>
                </c:pt>
                <c:pt idx="3">
                  <c:v>Mat. č.4</c:v>
                </c:pt>
                <c:pt idx="4">
                  <c:v>Mat. č.5</c:v>
                </c:pt>
                <c:pt idx="5">
                  <c:v>Mat. č.6</c:v>
                </c:pt>
                <c:pt idx="6">
                  <c:v>Mat. č.7</c:v>
                </c:pt>
                <c:pt idx="7">
                  <c:v>Mat. č.8</c:v>
                </c:pt>
                <c:pt idx="8">
                  <c:v>Mat. č.9</c:v>
                </c:pt>
                <c:pt idx="9">
                  <c:v>Mat. č.10</c:v>
                </c:pt>
                <c:pt idx="10">
                  <c:v>Mat. č.11</c:v>
                </c:pt>
                <c:pt idx="11">
                  <c:v>Mat. č.12</c:v>
                </c:pt>
                <c:pt idx="12">
                  <c:v>Mat. č.13</c:v>
                </c:pt>
                <c:pt idx="13">
                  <c:v>Mat. č.14</c:v>
                </c:pt>
                <c:pt idx="14">
                  <c:v>Mat. č.15</c:v>
                </c:pt>
              </c:strCache>
            </c:strRef>
          </c:cat>
          <c:val>
            <c:numRef>
              <c:f>'Orátkovost materiálu'!$O$3:$O$17</c:f>
              <c:numCache>
                <c:formatCode>#,##0</c:formatCode>
                <c:ptCount val="15"/>
                <c:pt idx="0">
                  <c:v>7.6486111111111112</c:v>
                </c:pt>
                <c:pt idx="1">
                  <c:v>9.4189406318082796</c:v>
                </c:pt>
                <c:pt idx="2">
                  <c:v>6.1703869047619051</c:v>
                </c:pt>
                <c:pt idx="3">
                  <c:v>9.3129480286738353</c:v>
                </c:pt>
                <c:pt idx="4">
                  <c:v>7</c:v>
                </c:pt>
                <c:pt idx="5">
                  <c:v>8.5558847736625552</c:v>
                </c:pt>
                <c:pt idx="6">
                  <c:v>9.3534433962264227</c:v>
                </c:pt>
                <c:pt idx="7">
                  <c:v>7.1874190476190458</c:v>
                </c:pt>
                <c:pt idx="8">
                  <c:v>7.6869042817415671</c:v>
                </c:pt>
                <c:pt idx="9">
                  <c:v>6.9548611111111125</c:v>
                </c:pt>
                <c:pt idx="10">
                  <c:v>8.4510869565217472</c:v>
                </c:pt>
                <c:pt idx="11">
                  <c:v>7.857142857142855</c:v>
                </c:pt>
                <c:pt idx="12">
                  <c:v>8.8532631578947374</c:v>
                </c:pt>
                <c:pt idx="13">
                  <c:v>7.21875</c:v>
                </c:pt>
                <c:pt idx="14">
                  <c:v>8.1739982578397221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496B-4DC2-865B-34B96ACA65FE}"/>
            </c:ext>
          </c:extLst>
        </c:ser>
        <c:ser>
          <c:idx val="1"/>
          <c:order val="1"/>
          <c:tx>
            <c:strRef>
              <c:f>'Orátkovost materiálu'!$P$2</c:f>
              <c:strCache>
                <c:ptCount val="1"/>
                <c:pt idx="0">
                  <c:v>Doba obratu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'Orátkovost materiálu'!$C$3:$C$17</c:f>
              <c:strCache>
                <c:ptCount val="15"/>
                <c:pt idx="0">
                  <c:v>Mat. č.1</c:v>
                </c:pt>
                <c:pt idx="1">
                  <c:v>Mat. č.2</c:v>
                </c:pt>
                <c:pt idx="2">
                  <c:v>Mat. č.3</c:v>
                </c:pt>
                <c:pt idx="3">
                  <c:v>Mat. č.4</c:v>
                </c:pt>
                <c:pt idx="4">
                  <c:v>Mat. č.5</c:v>
                </c:pt>
                <c:pt idx="5">
                  <c:v>Mat. č.6</c:v>
                </c:pt>
                <c:pt idx="6">
                  <c:v>Mat. č.7</c:v>
                </c:pt>
                <c:pt idx="7">
                  <c:v>Mat. č.8</c:v>
                </c:pt>
                <c:pt idx="8">
                  <c:v>Mat. č.9</c:v>
                </c:pt>
                <c:pt idx="9">
                  <c:v>Mat. č.10</c:v>
                </c:pt>
                <c:pt idx="10">
                  <c:v>Mat. č.11</c:v>
                </c:pt>
                <c:pt idx="11">
                  <c:v>Mat. č.12</c:v>
                </c:pt>
                <c:pt idx="12">
                  <c:v>Mat. č.13</c:v>
                </c:pt>
                <c:pt idx="13">
                  <c:v>Mat. č.14</c:v>
                </c:pt>
                <c:pt idx="14">
                  <c:v>Mat. č.15</c:v>
                </c:pt>
              </c:strCache>
            </c:strRef>
          </c:cat>
          <c:val>
            <c:numRef>
              <c:f>'Orátkovost materiálu'!$P$3:$P$17</c:f>
              <c:numCache>
                <c:formatCode>0</c:formatCode>
                <c:ptCount val="15"/>
                <c:pt idx="0">
                  <c:v>47.721082258943156</c:v>
                </c:pt>
                <c:pt idx="1">
                  <c:v>38.751704068223425</c:v>
                </c:pt>
                <c:pt idx="2">
                  <c:v>59.153502954298801</c:v>
                </c:pt>
                <c:pt idx="3">
                  <c:v>39.192745291415115</c:v>
                </c:pt>
                <c:pt idx="4">
                  <c:v>52.142857142857153</c:v>
                </c:pt>
                <c:pt idx="5">
                  <c:v>42.660696077111027</c:v>
                </c:pt>
                <c:pt idx="6">
                  <c:v>39.023061832742442</c:v>
                </c:pt>
                <c:pt idx="7">
                  <c:v>50.783180663566895</c:v>
                </c:pt>
                <c:pt idx="8">
                  <c:v>47.483354367631648</c:v>
                </c:pt>
                <c:pt idx="9">
                  <c:v>52.48127808287569</c:v>
                </c:pt>
                <c:pt idx="10">
                  <c:v>43.18971061093248</c:v>
                </c:pt>
                <c:pt idx="11">
                  <c:v>46.454545454545425</c:v>
                </c:pt>
                <c:pt idx="12">
                  <c:v>41.227736427841052</c:v>
                </c:pt>
                <c:pt idx="13">
                  <c:v>50.562770562770559</c:v>
                </c:pt>
                <c:pt idx="14">
                  <c:v>44.653789796190203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496B-4DC2-865B-34B96ACA65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880000"/>
        <c:axId val="50711360"/>
      </c:lineChart>
      <c:catAx>
        <c:axId val="50880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cs-CZ"/>
          </a:p>
        </c:txPr>
        <c:crossAx val="50711360"/>
        <c:crosses val="autoZero"/>
        <c:auto val="1"/>
        <c:lblAlgn val="ctr"/>
        <c:lblOffset val="100"/>
        <c:noMultiLvlLbl val="0"/>
      </c:catAx>
      <c:valAx>
        <c:axId val="50711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cs-CZ"/>
                  <a:t>Počet dní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cs-CZ"/>
          </a:p>
        </c:txPr>
        <c:crossAx val="5088000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 algn="ctr" rtl="0">
        <a:defRPr lang="cs-CZ" sz="1680" b="1" i="0" u="none" strike="noStrike" kern="1200" spc="0" baseline="0">
          <a:solidFill>
            <a:schemeClr val="tx1"/>
          </a:solidFill>
          <a:latin typeface="+mn-lt"/>
          <a:ea typeface="+mn-ea"/>
          <a:cs typeface="+mn-cs"/>
        </a:defRPr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/>
            </a:pPr>
            <a:r>
              <a:rPr lang="cs-CZ"/>
              <a:t>Analýza obrátkovosti – po optimalizaci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Rychlost obratu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 Optimalizace 2019'!$A$3:$A$17</c:f>
              <c:strCache>
                <c:ptCount val="15"/>
                <c:pt idx="0">
                  <c:v>Mat. č.1</c:v>
                </c:pt>
                <c:pt idx="1">
                  <c:v>Mat. č.2</c:v>
                </c:pt>
                <c:pt idx="2">
                  <c:v>Mat. č.3</c:v>
                </c:pt>
                <c:pt idx="3">
                  <c:v>Mat. č.4</c:v>
                </c:pt>
                <c:pt idx="4">
                  <c:v>Mat. č.5</c:v>
                </c:pt>
                <c:pt idx="5">
                  <c:v>Mat. č.6</c:v>
                </c:pt>
                <c:pt idx="6">
                  <c:v>Mat. č.7</c:v>
                </c:pt>
                <c:pt idx="7">
                  <c:v>Mat. č.8</c:v>
                </c:pt>
                <c:pt idx="8">
                  <c:v>Mat. č.9</c:v>
                </c:pt>
                <c:pt idx="9">
                  <c:v>Mat. č.10</c:v>
                </c:pt>
                <c:pt idx="10">
                  <c:v>Mat. č.11</c:v>
                </c:pt>
                <c:pt idx="11">
                  <c:v>Mat. č.12</c:v>
                </c:pt>
                <c:pt idx="12">
                  <c:v>Mat. č.13</c:v>
                </c:pt>
                <c:pt idx="13">
                  <c:v>Mat. č.14</c:v>
                </c:pt>
                <c:pt idx="14">
                  <c:v>Mat. č.15</c:v>
                </c:pt>
              </c:strCache>
            </c:strRef>
          </c:cat>
          <c:val>
            <c:numRef>
              <c:f>' Optimalizace 2019'!$L$3:$L$17</c:f>
              <c:numCache>
                <c:formatCode>#,##0</c:formatCode>
                <c:ptCount val="15"/>
                <c:pt idx="0">
                  <c:v>26.00030380661477</c:v>
                </c:pt>
                <c:pt idx="1">
                  <c:v>27.000409001425556</c:v>
                </c:pt>
                <c:pt idx="2">
                  <c:v>27.00155719139298</c:v>
                </c:pt>
                <c:pt idx="3">
                  <c:v>25.033321333900577</c:v>
                </c:pt>
                <c:pt idx="4">
                  <c:v>26.020202020202017</c:v>
                </c:pt>
                <c:pt idx="5">
                  <c:v>27.000124219394028</c:v>
                </c:pt>
                <c:pt idx="6">
                  <c:v>26.001932725199541</c:v>
                </c:pt>
                <c:pt idx="7">
                  <c:v>27.001037567084087</c:v>
                </c:pt>
                <c:pt idx="8">
                  <c:v>25.002885019513666</c:v>
                </c:pt>
                <c:pt idx="9">
                  <c:v>25.014841628959282</c:v>
                </c:pt>
                <c:pt idx="10">
                  <c:v>26.002154156849549</c:v>
                </c:pt>
                <c:pt idx="11">
                  <c:v>25.018541409147087</c:v>
                </c:pt>
                <c:pt idx="12">
                  <c:v>26.141054054054067</c:v>
                </c:pt>
                <c:pt idx="13">
                  <c:v>26.044117647058826</c:v>
                </c:pt>
                <c:pt idx="14">
                  <c:v>26.003162650602405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6AC6-4005-99A9-8F7FA43BD6DC}"/>
            </c:ext>
          </c:extLst>
        </c:ser>
        <c:ser>
          <c:idx val="1"/>
          <c:order val="1"/>
          <c:tx>
            <c:v>Doba obratu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 Optimalizace 2019'!$A$3:$A$17</c:f>
              <c:strCache>
                <c:ptCount val="15"/>
                <c:pt idx="0">
                  <c:v>Mat. č.1</c:v>
                </c:pt>
                <c:pt idx="1">
                  <c:v>Mat. č.2</c:v>
                </c:pt>
                <c:pt idx="2">
                  <c:v>Mat. č.3</c:v>
                </c:pt>
                <c:pt idx="3">
                  <c:v>Mat. č.4</c:v>
                </c:pt>
                <c:pt idx="4">
                  <c:v>Mat. č.5</c:v>
                </c:pt>
                <c:pt idx="5">
                  <c:v>Mat. č.6</c:v>
                </c:pt>
                <c:pt idx="6">
                  <c:v>Mat. č.7</c:v>
                </c:pt>
                <c:pt idx="7">
                  <c:v>Mat. č.8</c:v>
                </c:pt>
                <c:pt idx="8">
                  <c:v>Mat. č.9</c:v>
                </c:pt>
                <c:pt idx="9">
                  <c:v>Mat. č.10</c:v>
                </c:pt>
                <c:pt idx="10">
                  <c:v>Mat. č.11</c:v>
                </c:pt>
                <c:pt idx="11">
                  <c:v>Mat. č.12</c:v>
                </c:pt>
                <c:pt idx="12">
                  <c:v>Mat. č.13</c:v>
                </c:pt>
                <c:pt idx="13">
                  <c:v>Mat. č.14</c:v>
                </c:pt>
                <c:pt idx="14">
                  <c:v>Mat. č.15</c:v>
                </c:pt>
              </c:strCache>
            </c:strRef>
          </c:cat>
          <c:val>
            <c:numRef>
              <c:f>' Optimalizace 2019'!$M$3:$M$17</c:f>
              <c:numCache>
                <c:formatCode>0</c:formatCode>
                <c:ptCount val="15"/>
                <c:pt idx="0">
                  <c:v>14.038297502783021</c:v>
                </c:pt>
                <c:pt idx="1">
                  <c:v>13.51831374038551</c:v>
                </c:pt>
                <c:pt idx="2">
                  <c:v>13.51773889975307</c:v>
                </c:pt>
                <c:pt idx="3">
                  <c:v>14.580566243349837</c:v>
                </c:pt>
                <c:pt idx="4">
                  <c:v>14.027562111801247</c:v>
                </c:pt>
                <c:pt idx="5">
                  <c:v>13.518456323909154</c:v>
                </c:pt>
                <c:pt idx="6">
                  <c:v>14.037418058783896</c:v>
                </c:pt>
                <c:pt idx="7">
                  <c:v>13.517999043301851</c:v>
                </c:pt>
                <c:pt idx="8">
                  <c:v>14.598315343014747</c:v>
                </c:pt>
                <c:pt idx="9">
                  <c:v>14.591337631234309</c:v>
                </c:pt>
                <c:pt idx="10">
                  <c:v>14.03729851758651</c:v>
                </c:pt>
                <c:pt idx="11">
                  <c:v>14.589179841897236</c:v>
                </c:pt>
                <c:pt idx="12">
                  <c:v>13.962711650618946</c:v>
                </c:pt>
                <c:pt idx="13">
                  <c:v>14.014680971202717</c:v>
                </c:pt>
                <c:pt idx="14">
                  <c:v>14.036754101968599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6AC6-4005-99A9-8F7FA43BD6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368896"/>
        <c:axId val="50715392"/>
      </c:lineChart>
      <c:catAx>
        <c:axId val="52368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cs-CZ"/>
          </a:p>
        </c:txPr>
        <c:crossAx val="50715392"/>
        <c:crosses val="autoZero"/>
        <c:auto val="1"/>
        <c:lblAlgn val="ctr"/>
        <c:lblOffset val="100"/>
        <c:noMultiLvlLbl val="0"/>
      </c:catAx>
      <c:valAx>
        <c:axId val="50715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cs-CZ"/>
                  <a:t>Počet dní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cs-CZ"/>
          </a:p>
        </c:txPr>
        <c:crossAx val="5236889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 algn="ctr" rtl="0">
        <a:defRPr lang="cs-CZ" sz="1680" b="1" i="0" u="none" strike="noStrike" kern="1200" spc="0" baseline="0">
          <a:solidFill>
            <a:schemeClr val="tx1"/>
          </a:solidFill>
          <a:latin typeface="+mn-lt"/>
          <a:ea typeface="+mn-ea"/>
          <a:cs typeface="+mn-cs"/>
        </a:defRPr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dirty="0" smtClean="0"/>
              <a:t>Rychlost</a:t>
            </a:r>
            <a:r>
              <a:rPr lang="cs-CZ" baseline="0" dirty="0" smtClean="0"/>
              <a:t> obratu</a:t>
            </a:r>
            <a:endParaRPr lang="de-DE" dirty="0"/>
          </a:p>
        </c:rich>
      </c:tx>
      <c:layout/>
      <c:overlay val="0"/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Před optimalizací</c:v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'Orátkovost materiálu'!$C$3:$C$17</c:f>
              <c:strCache>
                <c:ptCount val="15"/>
                <c:pt idx="0">
                  <c:v>Mat. č.1</c:v>
                </c:pt>
                <c:pt idx="1">
                  <c:v>Mat. č.2</c:v>
                </c:pt>
                <c:pt idx="2">
                  <c:v>Mat. č.3</c:v>
                </c:pt>
                <c:pt idx="3">
                  <c:v>Mat. č.4</c:v>
                </c:pt>
                <c:pt idx="4">
                  <c:v>Mat. č.5</c:v>
                </c:pt>
                <c:pt idx="5">
                  <c:v>Mat. č.6</c:v>
                </c:pt>
                <c:pt idx="6">
                  <c:v>Mat. č.7</c:v>
                </c:pt>
                <c:pt idx="7">
                  <c:v>Mat. č.8</c:v>
                </c:pt>
                <c:pt idx="8">
                  <c:v>Mat. č.9</c:v>
                </c:pt>
                <c:pt idx="9">
                  <c:v>Mat. č.10</c:v>
                </c:pt>
                <c:pt idx="10">
                  <c:v>Mat. č.11</c:v>
                </c:pt>
                <c:pt idx="11">
                  <c:v>Mat. č.12</c:v>
                </c:pt>
                <c:pt idx="12">
                  <c:v>Mat. č.13</c:v>
                </c:pt>
                <c:pt idx="13">
                  <c:v>Mat. č.14</c:v>
                </c:pt>
                <c:pt idx="14">
                  <c:v>Mat. č.15</c:v>
                </c:pt>
              </c:strCache>
            </c:strRef>
          </c:cat>
          <c:val>
            <c:numRef>
              <c:f>'Orátkovost materiálu'!$O$3:$O$17</c:f>
              <c:numCache>
                <c:formatCode>#,##0</c:formatCode>
                <c:ptCount val="15"/>
                <c:pt idx="0">
                  <c:v>7.6486111111111112</c:v>
                </c:pt>
                <c:pt idx="1">
                  <c:v>9.4189406318082796</c:v>
                </c:pt>
                <c:pt idx="2">
                  <c:v>6.1703869047619051</c:v>
                </c:pt>
                <c:pt idx="3">
                  <c:v>9.3129480286738353</c:v>
                </c:pt>
                <c:pt idx="4">
                  <c:v>7</c:v>
                </c:pt>
                <c:pt idx="5">
                  <c:v>8.5558847736625552</c:v>
                </c:pt>
                <c:pt idx="6">
                  <c:v>9.3534433962264227</c:v>
                </c:pt>
                <c:pt idx="7">
                  <c:v>7.1874190476190458</c:v>
                </c:pt>
                <c:pt idx="8">
                  <c:v>7.6869042817415671</c:v>
                </c:pt>
                <c:pt idx="9">
                  <c:v>6.9548611111111125</c:v>
                </c:pt>
                <c:pt idx="10">
                  <c:v>8.4510869565217472</c:v>
                </c:pt>
                <c:pt idx="11">
                  <c:v>7.857142857142855</c:v>
                </c:pt>
                <c:pt idx="12">
                  <c:v>8.8532631578947374</c:v>
                </c:pt>
                <c:pt idx="13">
                  <c:v>7.21875</c:v>
                </c:pt>
                <c:pt idx="14">
                  <c:v>8.1739982578397221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C3F-4B6C-97CC-566DB98C76D8}"/>
            </c:ext>
          </c:extLst>
        </c:ser>
        <c:ser>
          <c:idx val="1"/>
          <c:order val="1"/>
          <c:tx>
            <c:v>Po optimalizaci</c:v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val>
            <c:numRef>
              <c:f>'Orátkovost materiálu'!$S$3:$S$17</c:f>
              <c:numCache>
                <c:formatCode>0</c:formatCode>
                <c:ptCount val="15"/>
                <c:pt idx="0">
                  <c:v>26.000944287063259</c:v>
                </c:pt>
                <c:pt idx="1">
                  <c:v>28.00514170040486</c:v>
                </c:pt>
                <c:pt idx="2">
                  <c:v>24.107558139534891</c:v>
                </c:pt>
                <c:pt idx="3">
                  <c:v>24.013285198555955</c:v>
                </c:pt>
                <c:pt idx="4">
                  <c:v>24</c:v>
                </c:pt>
                <c:pt idx="5">
                  <c:v>24.000092348894121</c:v>
                </c:pt>
                <c:pt idx="6">
                  <c:v>25.00016810254256</c:v>
                </c:pt>
                <c:pt idx="7">
                  <c:v>25.001788968030489</c:v>
                </c:pt>
                <c:pt idx="8">
                  <c:v>25.000483291908306</c:v>
                </c:pt>
                <c:pt idx="9">
                  <c:v>25.004941482444735</c:v>
                </c:pt>
                <c:pt idx="10">
                  <c:v>25.000372162262746</c:v>
                </c:pt>
                <c:pt idx="11">
                  <c:v>25</c:v>
                </c:pt>
                <c:pt idx="12">
                  <c:v>25.003641768859161</c:v>
                </c:pt>
                <c:pt idx="13">
                  <c:v>25</c:v>
                </c:pt>
                <c:pt idx="14">
                  <c:v>25.000185013876045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C3F-4B6C-97CC-566DB98C76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0524800"/>
        <c:axId val="47803776"/>
        <c:axId val="0"/>
      </c:bar3DChart>
      <c:catAx>
        <c:axId val="80524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7803776"/>
        <c:crosses val="autoZero"/>
        <c:auto val="1"/>
        <c:lblAlgn val="ctr"/>
        <c:lblOffset val="100"/>
        <c:noMultiLvlLbl val="0"/>
      </c:catAx>
      <c:valAx>
        <c:axId val="47803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 sz="1600" b="1"/>
                </a:pPr>
                <a:r>
                  <a:rPr lang="cs-CZ" sz="1600" b="1" dirty="0" smtClean="0"/>
                  <a:t>Počet objednávek [ks]</a:t>
                </a:r>
                <a:endParaRPr lang="de-DE" sz="1600" b="1" dirty="0"/>
              </a:p>
            </c:rich>
          </c:tx>
          <c:layout/>
          <c:overlay val="0"/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8052480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dirty="0" smtClean="0"/>
              <a:t>Doba</a:t>
            </a:r>
            <a:r>
              <a:rPr lang="cs-CZ" baseline="0" dirty="0" smtClean="0"/>
              <a:t> obratu</a:t>
            </a:r>
            <a:endParaRPr lang="de-DE" dirty="0"/>
          </a:p>
        </c:rich>
      </c:tx>
      <c:layout/>
      <c:overlay val="0"/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Před optimalizací</c:v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'Orátkovost materiálu'!$C$3:$C$17</c:f>
              <c:strCache>
                <c:ptCount val="15"/>
                <c:pt idx="0">
                  <c:v>Mat. č.1</c:v>
                </c:pt>
                <c:pt idx="1">
                  <c:v>Mat. č.2</c:v>
                </c:pt>
                <c:pt idx="2">
                  <c:v>Mat. č.3</c:v>
                </c:pt>
                <c:pt idx="3">
                  <c:v>Mat. č.4</c:v>
                </c:pt>
                <c:pt idx="4">
                  <c:v>Mat. č.5</c:v>
                </c:pt>
                <c:pt idx="5">
                  <c:v>Mat. č.6</c:v>
                </c:pt>
                <c:pt idx="6">
                  <c:v>Mat. č.7</c:v>
                </c:pt>
                <c:pt idx="7">
                  <c:v>Mat. č.8</c:v>
                </c:pt>
                <c:pt idx="8">
                  <c:v>Mat. č.9</c:v>
                </c:pt>
                <c:pt idx="9">
                  <c:v>Mat. č.10</c:v>
                </c:pt>
                <c:pt idx="10">
                  <c:v>Mat. č.11</c:v>
                </c:pt>
                <c:pt idx="11">
                  <c:v>Mat. č.12</c:v>
                </c:pt>
                <c:pt idx="12">
                  <c:v>Mat. č.13</c:v>
                </c:pt>
                <c:pt idx="13">
                  <c:v>Mat. č.14</c:v>
                </c:pt>
                <c:pt idx="14">
                  <c:v>Mat. č.15</c:v>
                </c:pt>
              </c:strCache>
            </c:strRef>
          </c:cat>
          <c:val>
            <c:numRef>
              <c:f>'Orátkovost materiálu'!$P$3:$P$17</c:f>
              <c:numCache>
                <c:formatCode>0</c:formatCode>
                <c:ptCount val="15"/>
                <c:pt idx="0">
                  <c:v>47.721082258943156</c:v>
                </c:pt>
                <c:pt idx="1">
                  <c:v>38.751704068223425</c:v>
                </c:pt>
                <c:pt idx="2">
                  <c:v>59.153502954298801</c:v>
                </c:pt>
                <c:pt idx="3">
                  <c:v>39.192745291415115</c:v>
                </c:pt>
                <c:pt idx="4">
                  <c:v>52.142857142857153</c:v>
                </c:pt>
                <c:pt idx="5">
                  <c:v>42.660696077111027</c:v>
                </c:pt>
                <c:pt idx="6">
                  <c:v>39.023061832742442</c:v>
                </c:pt>
                <c:pt idx="7">
                  <c:v>50.783180663566895</c:v>
                </c:pt>
                <c:pt idx="8">
                  <c:v>47.483354367631648</c:v>
                </c:pt>
                <c:pt idx="9">
                  <c:v>52.48127808287569</c:v>
                </c:pt>
                <c:pt idx="10">
                  <c:v>43.18971061093248</c:v>
                </c:pt>
                <c:pt idx="11">
                  <c:v>46.454545454545425</c:v>
                </c:pt>
                <c:pt idx="12">
                  <c:v>41.227736427841052</c:v>
                </c:pt>
                <c:pt idx="13">
                  <c:v>50.562770562770559</c:v>
                </c:pt>
                <c:pt idx="14">
                  <c:v>44.653789796190203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C51-4BB6-B8C0-EC385F4AA991}"/>
            </c:ext>
          </c:extLst>
        </c:ser>
        <c:ser>
          <c:idx val="1"/>
          <c:order val="1"/>
          <c:tx>
            <c:v>Po optimalizaci</c:v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'Orátkovost materiálu'!$C$3:$C$17</c:f>
              <c:strCache>
                <c:ptCount val="15"/>
                <c:pt idx="0">
                  <c:v>Mat. č.1</c:v>
                </c:pt>
                <c:pt idx="1">
                  <c:v>Mat. č.2</c:v>
                </c:pt>
                <c:pt idx="2">
                  <c:v>Mat. č.3</c:v>
                </c:pt>
                <c:pt idx="3">
                  <c:v>Mat. č.4</c:v>
                </c:pt>
                <c:pt idx="4">
                  <c:v>Mat. č.5</c:v>
                </c:pt>
                <c:pt idx="5">
                  <c:v>Mat. č.6</c:v>
                </c:pt>
                <c:pt idx="6">
                  <c:v>Mat. č.7</c:v>
                </c:pt>
                <c:pt idx="7">
                  <c:v>Mat. č.8</c:v>
                </c:pt>
                <c:pt idx="8">
                  <c:v>Mat. č.9</c:v>
                </c:pt>
                <c:pt idx="9">
                  <c:v>Mat. č.10</c:v>
                </c:pt>
                <c:pt idx="10">
                  <c:v>Mat. č.11</c:v>
                </c:pt>
                <c:pt idx="11">
                  <c:v>Mat. č.12</c:v>
                </c:pt>
                <c:pt idx="12">
                  <c:v>Mat. č.13</c:v>
                </c:pt>
                <c:pt idx="13">
                  <c:v>Mat. č.14</c:v>
                </c:pt>
                <c:pt idx="14">
                  <c:v>Mat. č.15</c:v>
                </c:pt>
              </c:strCache>
            </c:strRef>
          </c:cat>
          <c:val>
            <c:numRef>
              <c:f>'Orátkovost materiálu'!$T$3:$T$17</c:f>
              <c:numCache>
                <c:formatCode>0</c:formatCode>
                <c:ptCount val="15"/>
                <c:pt idx="0">
                  <c:v>14.037951697839111</c:v>
                </c:pt>
                <c:pt idx="1">
                  <c:v>13.033320948871443</c:v>
                </c:pt>
                <c:pt idx="2">
                  <c:v>15.140479922826476</c:v>
                </c:pt>
                <c:pt idx="3">
                  <c:v>15.199919418853581</c:v>
                </c:pt>
                <c:pt idx="4">
                  <c:v>15.20833333333333</c:v>
                </c:pt>
                <c:pt idx="5">
                  <c:v>15.208274813859978</c:v>
                </c:pt>
                <c:pt idx="6">
                  <c:v>14.599901828775264</c:v>
                </c:pt>
                <c:pt idx="7">
                  <c:v>14.59895531742635</c:v>
                </c:pt>
                <c:pt idx="8">
                  <c:v>14.59971776298166</c:v>
                </c:pt>
                <c:pt idx="9">
                  <c:v>14.597114744549843</c:v>
                </c:pt>
                <c:pt idx="10">
                  <c:v>14.599782660473979</c:v>
                </c:pt>
                <c:pt idx="11">
                  <c:v>14.6</c:v>
                </c:pt>
                <c:pt idx="12">
                  <c:v>14.597873516752669</c:v>
                </c:pt>
                <c:pt idx="13">
                  <c:v>14.6</c:v>
                </c:pt>
                <c:pt idx="14">
                  <c:v>14.599891952696002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C51-4BB6-B8C0-EC385F4AA9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0785920"/>
        <c:axId val="47806080"/>
        <c:axId val="0"/>
      </c:bar3DChart>
      <c:catAx>
        <c:axId val="80785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7806080"/>
        <c:crosses val="autoZero"/>
        <c:auto val="1"/>
        <c:lblAlgn val="ctr"/>
        <c:lblOffset val="100"/>
        <c:noMultiLvlLbl val="0"/>
      </c:catAx>
      <c:valAx>
        <c:axId val="47806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600" b="1" dirty="0">
                    <a:solidFill>
                      <a:schemeClr val="tx1"/>
                    </a:solidFill>
                  </a:rPr>
                  <a:t>Počet</a:t>
                </a:r>
                <a:r>
                  <a:rPr lang="cs-CZ" sz="1600" b="1" baseline="0" dirty="0">
                    <a:solidFill>
                      <a:schemeClr val="tx1"/>
                    </a:solidFill>
                  </a:rPr>
                  <a:t> dní</a:t>
                </a:r>
                <a:endParaRPr lang="cs-CZ" sz="1600" b="1" dirty="0">
                  <a:solidFill>
                    <a:schemeClr val="tx1"/>
                  </a:solidFill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8078592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609601"/>
            <a:ext cx="103632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953000"/>
            <a:ext cx="85344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346C-D7B3-48BC-BE3C-A8F66BDC44AD}" type="datetimeFigureOut">
              <a:rPr lang="cs-CZ" smtClean="0"/>
              <a:t>11.6.2019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33B0530-5BFC-4154-B335-F54E4EA64837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346C-D7B3-48BC-BE3C-A8F66BDC44AD}" type="datetimeFigureOut">
              <a:rPr lang="cs-CZ" smtClean="0"/>
              <a:t>11.6.2019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0530-5BFC-4154-B335-F54E4EA6483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346C-D7B3-48BC-BE3C-A8F66BDC44AD}" type="datetimeFigureOut">
              <a:rPr lang="cs-CZ" smtClean="0"/>
              <a:t>11.6.2019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0530-5BFC-4154-B335-F54E4EA6483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346C-D7B3-48BC-BE3C-A8F66BDC44AD}" type="datetimeFigureOut">
              <a:rPr lang="cs-CZ" smtClean="0"/>
              <a:t>11.6.2019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0530-5BFC-4154-B335-F54E4EA6483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371601"/>
            <a:ext cx="103632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068764"/>
            <a:ext cx="103632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346C-D7B3-48BC-BE3C-A8F66BDC44AD}" type="datetimeFigureOut">
              <a:rPr lang="cs-CZ" smtClean="0"/>
              <a:t>11.6.2019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0530-5BFC-4154-B335-F54E4EA64837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5994400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261100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728971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346C-D7B3-48BC-BE3C-A8F66BDC44AD}" type="datetimeFigureOut">
              <a:rPr lang="cs-CZ" smtClean="0"/>
              <a:t>11.6.2019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0530-5BFC-4154-B335-F54E4EA64837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87680" y="1600200"/>
            <a:ext cx="5388864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5386917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1" y="1600200"/>
            <a:ext cx="5389033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346C-D7B3-48BC-BE3C-A8F66BDC44AD}" type="datetimeFigureOut">
              <a:rPr lang="cs-CZ" smtClean="0"/>
              <a:t>11.6.2019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0530-5BFC-4154-B335-F54E4EA64837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12848"/>
            <a:ext cx="5388864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230112" y="2212849"/>
            <a:ext cx="5388864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346C-D7B3-48BC-BE3C-A8F66BDC44AD}" type="datetimeFigureOut">
              <a:rPr lang="cs-CZ" smtClean="0"/>
              <a:t>11.6.2019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0530-5BFC-4154-B335-F54E4EA6483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346C-D7B3-48BC-BE3C-A8F66BDC44AD}" type="datetimeFigureOut">
              <a:rPr lang="cs-CZ" smtClean="0"/>
              <a:t>11.6.2019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0530-5BFC-4154-B335-F54E4EA6483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6117" y="266700"/>
            <a:ext cx="4011084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8850" y="273051"/>
            <a:ext cx="66611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6117" y="2438401"/>
            <a:ext cx="4011084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346C-D7B3-48BC-BE3C-A8F66BDC44AD}" type="datetimeFigureOut">
              <a:rPr lang="cs-CZ" smtClean="0"/>
              <a:t>11.6.2019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0530-5BFC-4154-B335-F54E4EA6483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9435" y="228600"/>
            <a:ext cx="7615765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0835" y="1143000"/>
            <a:ext cx="8072965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9435" y="5810250"/>
            <a:ext cx="7615765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346C-D7B3-48BC-BE3C-A8F66BDC44AD}" type="datetimeFigureOut">
              <a:rPr lang="cs-CZ" smtClean="0"/>
              <a:t>11.6.2019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0530-5BFC-4154-B335-F54E4EA6483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84463" y="6356351"/>
            <a:ext cx="2781300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5E2346C-D7B3-48BC-BE3C-A8F66BDC44AD}" type="datetimeFigureOut">
              <a:rPr lang="cs-CZ" smtClean="0"/>
              <a:t>11.6.2019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78887" y="6356351"/>
            <a:ext cx="3797300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91038" y="6356351"/>
            <a:ext cx="749300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33B0530-5BFC-4154-B335-F54E4EA64837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11277014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758826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87828" y="1623526"/>
            <a:ext cx="10412963" cy="2668555"/>
          </a:xfrm>
        </p:spPr>
        <p:txBody>
          <a:bodyPr/>
          <a:lstStyle/>
          <a:p>
            <a:pPr algn="ctr"/>
            <a:r>
              <a:rPr lang="cs-CZ" sz="66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Optimalizace zásob ve vybraném podniku </a:t>
            </a:r>
            <a:endParaRPr lang="cs-CZ" sz="6600" dirty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8935" y="4829030"/>
            <a:ext cx="9376012" cy="1653657"/>
          </a:xfrm>
        </p:spPr>
        <p:txBody>
          <a:bodyPr>
            <a:noAutofit/>
          </a:bodyPr>
          <a:lstStyle/>
          <a:p>
            <a:r>
              <a:rPr lang="cs-CZ" sz="3200" cap="none" dirty="0" smtClean="0">
                <a:solidFill>
                  <a:schemeClr val="tx1"/>
                </a:solidFill>
                <a:latin typeface="Arial" panose="020B0604020202020204" pitchFamily="34" charset="0"/>
                <a:cs typeface="Aharoni" panose="02010803020104030203" pitchFamily="2" charset="-79"/>
              </a:rPr>
              <a:t>Autor diplomové práce: Bc. Monika Dinhová	</a:t>
            </a:r>
          </a:p>
          <a:p>
            <a:r>
              <a:rPr lang="cs-CZ" sz="3200" cap="none" dirty="0" smtClean="0">
                <a:solidFill>
                  <a:schemeClr val="tx1"/>
                </a:solidFill>
                <a:latin typeface="Arial" panose="020B0604020202020204" pitchFamily="34" charset="0"/>
                <a:cs typeface="Aharoni" panose="02010803020104030203" pitchFamily="2" charset="-79"/>
              </a:rPr>
              <a:t> Vedoucí diplomové práce: </a:t>
            </a:r>
            <a:r>
              <a:rPr lang="cs-CZ" sz="3200" cap="none" dirty="0" smtClean="0">
                <a:solidFill>
                  <a:schemeClr val="tx1"/>
                </a:solidFill>
                <a:latin typeface="Arial" panose="020B0604020202020204" pitchFamily="34" charset="0"/>
              </a:rPr>
              <a:t>Ing. Jiří Čejka, Ph.D</a:t>
            </a:r>
          </a:p>
          <a:p>
            <a:r>
              <a:rPr lang="cs-CZ" sz="3200" cap="none" dirty="0" smtClean="0">
                <a:solidFill>
                  <a:schemeClr val="tx1"/>
                </a:solidFill>
                <a:latin typeface="Arial" panose="020B0604020202020204" pitchFamily="34" charset="0"/>
                <a:cs typeface="Aharoni" panose="02010803020104030203" pitchFamily="2" charset="-79"/>
              </a:rPr>
              <a:t> Oponent diplomové práce: Ing. Marek </a:t>
            </a:r>
            <a:r>
              <a:rPr lang="cs-CZ" sz="3200" cap="none" dirty="0" err="1" smtClean="0">
                <a:solidFill>
                  <a:schemeClr val="tx1"/>
                </a:solidFill>
                <a:latin typeface="Arial" panose="020B0604020202020204" pitchFamily="34" charset="0"/>
                <a:cs typeface="Aharoni" panose="02010803020104030203" pitchFamily="2" charset="-79"/>
              </a:rPr>
              <a:t>Kocánek</a:t>
            </a:r>
            <a:endParaRPr lang="cs-CZ" sz="3200" cap="none" dirty="0">
              <a:solidFill>
                <a:schemeClr val="tx1"/>
              </a:solidFill>
              <a:latin typeface="Arial" panose="020B0604020202020204" pitchFamily="34" charset="0"/>
              <a:cs typeface="Aharoni" panose="02010803020104030203" pitchFamily="2" charset="-79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427041" y="112745"/>
            <a:ext cx="807790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Vysoká škola technická a ekonomická </a:t>
            </a:r>
          </a:p>
          <a:p>
            <a:r>
              <a:rPr lang="cs-CZ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Ústav technicko – technologický </a:t>
            </a:r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6" y="112745"/>
            <a:ext cx="1346606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63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6658" y="261080"/>
            <a:ext cx="10414000" cy="1303867"/>
          </a:xfrm>
        </p:spPr>
        <p:txBody>
          <a:bodyPr/>
          <a:lstStyle/>
          <a:p>
            <a:pPr algn="l"/>
            <a:r>
              <a:rPr lang="cs-CZ" dirty="0">
                <a:latin typeface="Arial" pitchFamily="34" charset="0"/>
                <a:cs typeface="Arial" pitchFamily="34" charset="0"/>
              </a:rPr>
              <a:t>Ověření dodavatelů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 rot="10800000" flipV="1">
            <a:off x="505324" y="1564948"/>
            <a:ext cx="806116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cs-CZ" sz="2600" dirty="0">
                <a:latin typeface="Arial" pitchFamily="34" charset="0"/>
                <a:cs typeface="Arial" pitchFamily="34" charset="0"/>
              </a:rPr>
              <a:t> O</a:t>
            </a:r>
            <a:r>
              <a:rPr lang="cs-CZ" sz="2600" dirty="0" smtClean="0">
                <a:latin typeface="Arial" pitchFamily="34" charset="0"/>
                <a:cs typeface="Arial" pitchFamily="34" charset="0"/>
              </a:rPr>
              <a:t>věření dodavatele za pomoci metody TOPSIS</a:t>
            </a:r>
            <a:endParaRPr lang="cs-CZ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235200"/>
            <a:ext cx="10896600" cy="3890964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    </a:t>
            </a:r>
            <a:endParaRPr lang="cs-CZ" dirty="0" smtClean="0"/>
          </a:p>
          <a:p>
            <a:pPr marL="0" indent="0">
              <a:buNone/>
            </a:pPr>
            <a:endParaRPr lang="de-DE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8112909"/>
              </p:ext>
            </p:extLst>
          </p:nvPr>
        </p:nvGraphicFramePr>
        <p:xfrm>
          <a:off x="505324" y="2552715"/>
          <a:ext cx="4578317" cy="23548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8681">
                  <a:extLst>
                    <a:ext uri="{9D8B030D-6E8A-4147-A177-3AD203B41FA5}">
                      <a16:colId xmlns="" xmlns:a16="http://schemas.microsoft.com/office/drawing/2014/main" val="3250612894"/>
                    </a:ext>
                  </a:extLst>
                </a:gridCol>
                <a:gridCol w="1525736">
                  <a:extLst>
                    <a:ext uri="{9D8B030D-6E8A-4147-A177-3AD203B41FA5}">
                      <a16:colId xmlns="" xmlns:a16="http://schemas.microsoft.com/office/drawing/2014/main" val="2874758994"/>
                    </a:ext>
                  </a:extLst>
                </a:gridCol>
                <a:gridCol w="1173900">
                  <a:extLst>
                    <a:ext uri="{9D8B030D-6E8A-4147-A177-3AD203B41FA5}">
                      <a16:colId xmlns="" xmlns:a16="http://schemas.microsoft.com/office/drawing/2014/main" val="3347248435"/>
                    </a:ext>
                  </a:extLst>
                </a:gridCol>
              </a:tblGrid>
              <a:tr h="7568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PARKER</a:t>
                      </a:r>
                      <a:endParaRPr lang="cs-CZ" sz="2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0,77817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lang="cs-CZ" sz="24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96205349"/>
                  </a:ext>
                </a:extLst>
              </a:tr>
              <a:tr h="8054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SFS  España</a:t>
                      </a:r>
                      <a:endParaRPr lang="cs-CZ" sz="2800" b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0,22173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163359363"/>
                  </a:ext>
                </a:extLst>
              </a:tr>
              <a:tr h="7568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RBEF</a:t>
                      </a:r>
                      <a:endParaRPr lang="cs-CZ" sz="28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0,26984</a:t>
                      </a:r>
                      <a:endParaRPr lang="cs-CZ" sz="28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1661168159"/>
                  </a:ext>
                </a:extLst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4969500"/>
              </p:ext>
            </p:extLst>
          </p:nvPr>
        </p:nvGraphicFramePr>
        <p:xfrm>
          <a:off x="5930309" y="2549837"/>
          <a:ext cx="4805423" cy="23190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27872">
                  <a:extLst>
                    <a:ext uri="{9D8B030D-6E8A-4147-A177-3AD203B41FA5}">
                      <a16:colId xmlns="" xmlns:a16="http://schemas.microsoft.com/office/drawing/2014/main" val="2591852280"/>
                    </a:ext>
                  </a:extLst>
                </a:gridCol>
                <a:gridCol w="1496426">
                  <a:extLst>
                    <a:ext uri="{9D8B030D-6E8A-4147-A177-3AD203B41FA5}">
                      <a16:colId xmlns="" xmlns:a16="http://schemas.microsoft.com/office/drawing/2014/main" val="3899505545"/>
                    </a:ext>
                  </a:extLst>
                </a:gridCol>
                <a:gridCol w="1381125">
                  <a:extLst>
                    <a:ext uri="{9D8B030D-6E8A-4147-A177-3AD203B41FA5}">
                      <a16:colId xmlns="" xmlns:a16="http://schemas.microsoft.com/office/drawing/2014/main" val="2216651584"/>
                    </a:ext>
                  </a:extLst>
                </a:gridCol>
              </a:tblGrid>
              <a:tr h="8117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SFS  </a:t>
                      </a:r>
                      <a:r>
                        <a:rPr lang="cs-CZ" sz="2400" b="1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Austria</a:t>
                      </a:r>
                      <a:endParaRPr lang="cs-CZ" sz="2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0,93230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92339699"/>
                  </a:ext>
                </a:extLst>
              </a:tr>
              <a:tr h="7536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</a:t>
                      </a:r>
                      <a:endParaRPr lang="cs-CZ" sz="28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0,06770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1361692845"/>
                  </a:ext>
                </a:extLst>
              </a:tr>
              <a:tr h="7536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EJOT</a:t>
                      </a:r>
                      <a:endParaRPr lang="cs-CZ" sz="28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0,25047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3617355908"/>
                  </a:ext>
                </a:extLst>
              </a:tr>
            </a:tbl>
          </a:graphicData>
        </a:graphic>
      </p:graphicFrame>
      <p:sp>
        <p:nvSpPr>
          <p:cNvPr id="10" name="Obdélník 9"/>
          <p:cNvSpPr/>
          <p:nvPr/>
        </p:nvSpPr>
        <p:spPr>
          <a:xfrm rot="10800000" flipV="1">
            <a:off x="1343078" y="5400048"/>
            <a:ext cx="806116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cs-CZ" sz="2600" dirty="0" smtClean="0">
                <a:latin typeface="Arial" pitchFamily="34" charset="0"/>
                <a:cs typeface="Arial" pitchFamily="34" charset="0"/>
              </a:rPr>
              <a:t>Společnost má vhodně zvolené dodavatelé.</a:t>
            </a:r>
            <a:endParaRPr lang="cs-CZ" sz="2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28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3585" y="462066"/>
            <a:ext cx="9404723" cy="1400530"/>
          </a:xfrm>
        </p:spPr>
        <p:txBody>
          <a:bodyPr/>
          <a:lstStyle/>
          <a:p>
            <a:pPr algn="l"/>
            <a:r>
              <a:rPr lang="cs-CZ" sz="4800" dirty="0" smtClean="0">
                <a:latin typeface="Arial" pitchFamily="34" charset="0"/>
                <a:cs typeface="Arial" pitchFamily="34" charset="0"/>
              </a:rPr>
              <a:t>Zhodnocení výzkumného potenciálu řešené problematiky</a:t>
            </a:r>
            <a:endParaRPr lang="cs-CZ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83771" y="2177142"/>
            <a:ext cx="10101347" cy="389589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Analýza pro rok 2018 před a po optimalizaci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Náklady na přepravu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Prognóza na rok 2019</a:t>
            </a:r>
            <a:endParaRPr lang="cs-CZ" sz="2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2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2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2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cs-CZ" sz="2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cs-CZ" sz="2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cs-CZ" sz="2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cs-CZ" sz="2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2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2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677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0252" y="276917"/>
            <a:ext cx="11829348" cy="1400530"/>
          </a:xfrm>
        </p:spPr>
        <p:txBody>
          <a:bodyPr/>
          <a:lstStyle/>
          <a:p>
            <a:pPr algn="l"/>
            <a:r>
              <a:rPr lang="cs-CZ" sz="4800" dirty="0" smtClean="0">
                <a:latin typeface="Arial" pitchFamily="34" charset="0"/>
                <a:cs typeface="Arial" pitchFamily="34" charset="0"/>
              </a:rPr>
              <a:t>Zhodnocení výzkumného potenciálu řešené problematiky</a:t>
            </a:r>
            <a:endParaRPr lang="cs-CZ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36979" y="1869744"/>
            <a:ext cx="10148139" cy="420329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Analýza stavu roku 2018 před a po optimalizaci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2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2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2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cs-CZ" sz="2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cs-CZ" sz="2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cs-CZ" sz="2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cs-CZ" sz="2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2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2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931698173"/>
              </p:ext>
            </p:extLst>
          </p:nvPr>
        </p:nvGraphicFramePr>
        <p:xfrm>
          <a:off x="736979" y="2508032"/>
          <a:ext cx="10255072" cy="37573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3223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0252" y="276917"/>
            <a:ext cx="11829348" cy="1400530"/>
          </a:xfrm>
        </p:spPr>
        <p:txBody>
          <a:bodyPr/>
          <a:lstStyle/>
          <a:p>
            <a:pPr algn="l"/>
            <a:r>
              <a:rPr lang="cs-CZ" sz="4800" dirty="0" smtClean="0">
                <a:latin typeface="Arial" pitchFamily="34" charset="0"/>
                <a:cs typeface="Arial" pitchFamily="34" charset="0"/>
              </a:rPr>
              <a:t>Zhodnocení výzkumného potenciálu řešené problematiky</a:t>
            </a:r>
            <a:endParaRPr lang="cs-CZ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36979" y="1869744"/>
            <a:ext cx="10148139" cy="420329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Analýza stavu roku 2018 před a po optimalizaci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2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2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2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cs-CZ" sz="2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cs-CZ" sz="2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cs-CZ" sz="2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cs-CZ" sz="2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2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2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Graf 4"/>
          <p:cNvGraphicFramePr/>
          <p:nvPr>
            <p:extLst>
              <p:ext uri="{D42A27DB-BD31-4B8C-83A1-F6EECF244321}">
                <p14:modId xmlns:p14="http://schemas.microsoft.com/office/powerpoint/2010/main" val="2970990486"/>
              </p:ext>
            </p:extLst>
          </p:nvPr>
        </p:nvGraphicFramePr>
        <p:xfrm>
          <a:off x="907245" y="2387789"/>
          <a:ext cx="10133794" cy="3877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2212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5087" y="1611086"/>
            <a:ext cx="10907102" cy="474158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Náklady na přepravu</a:t>
            </a:r>
          </a:p>
          <a:p>
            <a:pPr marL="0" indent="0">
              <a:buNone/>
            </a:pPr>
            <a:endParaRPr lang="cs-CZ" sz="2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cs-CZ" sz="2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cs-CZ" sz="2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cs-CZ" sz="2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cs-CZ" sz="2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Náklady na přepravu při optimalizovaném množství stouply </a:t>
            </a:r>
            <a:br>
              <a:rPr lang="cs-CZ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cs-CZ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 4 515 000 Kč, avšak došlo k celkové úspoře 31 998 904 Kč, díky optimalizaci skladových zásob.</a:t>
            </a:r>
          </a:p>
          <a:p>
            <a:pPr marL="0" indent="0">
              <a:buNone/>
            </a:pPr>
            <a:endParaRPr lang="cs-CZ" sz="2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46088" y="557910"/>
            <a:ext cx="10763779" cy="1131358"/>
          </a:xfrm>
        </p:spPr>
        <p:txBody>
          <a:bodyPr>
            <a:noAutofit/>
          </a:bodyPr>
          <a:lstStyle/>
          <a:p>
            <a:pPr algn="l"/>
            <a:r>
              <a:rPr lang="cs-CZ" sz="4800" dirty="0">
                <a:latin typeface="Arial" pitchFamily="34" charset="0"/>
                <a:cs typeface="Arial" pitchFamily="34" charset="0"/>
              </a:rPr>
              <a:t>Zhodnocení výzkumného potenciálu řešené problematiky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9043296"/>
              </p:ext>
            </p:extLst>
          </p:nvPr>
        </p:nvGraphicFramePr>
        <p:xfrm>
          <a:off x="616094" y="2231430"/>
          <a:ext cx="8339220" cy="1882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69610">
                  <a:extLst>
                    <a:ext uri="{9D8B030D-6E8A-4147-A177-3AD203B41FA5}">
                      <a16:colId xmlns="" xmlns:a16="http://schemas.microsoft.com/office/drawing/2014/main" val="3216315572"/>
                    </a:ext>
                  </a:extLst>
                </a:gridCol>
                <a:gridCol w="4169610">
                  <a:extLst>
                    <a:ext uri="{9D8B030D-6E8A-4147-A177-3AD203B41FA5}">
                      <a16:colId xmlns="" xmlns:a16="http://schemas.microsoft.com/office/drawing/2014/main" val="4153413033"/>
                    </a:ext>
                  </a:extLst>
                </a:gridCol>
              </a:tblGrid>
              <a:tr h="627663"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latin typeface="Arial" pitchFamily="34" charset="0"/>
                          <a:cs typeface="Arial" pitchFamily="34" charset="0"/>
                        </a:rPr>
                        <a:t>Porovnání</a:t>
                      </a:r>
                      <a:r>
                        <a:rPr lang="cs-CZ" sz="2400" baseline="0" dirty="0" smtClean="0">
                          <a:latin typeface="Arial" pitchFamily="34" charset="0"/>
                          <a:cs typeface="Arial" pitchFamily="34" charset="0"/>
                        </a:rPr>
                        <a:t> nákladů na přepravu</a:t>
                      </a:r>
                      <a:endParaRPr lang="de-D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38294629"/>
                  </a:ext>
                </a:extLst>
              </a:tr>
              <a:tr h="62766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latin typeface="Arial" pitchFamily="34" charset="0"/>
                          <a:cs typeface="Arial" pitchFamily="34" charset="0"/>
                        </a:rPr>
                        <a:t>Současný stav</a:t>
                      </a:r>
                      <a:endParaRPr lang="de-D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latin typeface="Arial" pitchFamily="34" charset="0"/>
                          <a:cs typeface="Arial" pitchFamily="34" charset="0"/>
                        </a:rPr>
                        <a:t>Optimalizovaný</a:t>
                      </a:r>
                      <a:r>
                        <a:rPr lang="cs-CZ" sz="2400" baseline="0" dirty="0" smtClean="0">
                          <a:latin typeface="Arial" pitchFamily="34" charset="0"/>
                          <a:cs typeface="Arial" pitchFamily="34" charset="0"/>
                        </a:rPr>
                        <a:t> stav</a:t>
                      </a:r>
                      <a:endParaRPr lang="de-D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9024944"/>
                  </a:ext>
                </a:extLst>
              </a:tr>
              <a:tr h="62766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latin typeface="Arial" pitchFamily="34" charset="0"/>
                          <a:cs typeface="Arial" pitchFamily="34" charset="0"/>
                        </a:rPr>
                        <a:t>2 105</a:t>
                      </a:r>
                      <a:r>
                        <a:rPr lang="cs-CZ" sz="2400" baseline="0" dirty="0" smtClean="0">
                          <a:latin typeface="Arial" pitchFamily="34" charset="0"/>
                          <a:cs typeface="Arial" pitchFamily="34" charset="0"/>
                        </a:rPr>
                        <a:t> 000 Kč</a:t>
                      </a:r>
                      <a:endParaRPr lang="de-D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latin typeface="Arial" pitchFamily="34" charset="0"/>
                          <a:cs typeface="Arial" pitchFamily="34" charset="0"/>
                        </a:rPr>
                        <a:t>6 620 000 Kč</a:t>
                      </a:r>
                      <a:endParaRPr lang="de-D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447229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645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>
                <a:latin typeface="Arial" pitchFamily="34" charset="0"/>
                <a:cs typeface="Arial" pitchFamily="34" charset="0"/>
              </a:rPr>
              <a:t>Závěrečné shrnutí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Minimalizování skladových zásob více jak o polovinu</a:t>
            </a:r>
          </a:p>
          <a:p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Plynulý materiálový tok 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Snížení logistických prostojů</a:t>
            </a:r>
          </a:p>
          <a:p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Snížení nákladů</a:t>
            </a:r>
          </a:p>
          <a:p>
            <a:endParaRPr lang="de-DE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707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4989" y="455148"/>
            <a:ext cx="9404723" cy="1400530"/>
          </a:xfrm>
        </p:spPr>
        <p:txBody>
          <a:bodyPr/>
          <a:lstStyle/>
          <a:p>
            <a:pPr algn="l"/>
            <a:r>
              <a:rPr lang="cs-CZ" sz="4400" dirty="0" smtClean="0">
                <a:latin typeface="Arial" pitchFamily="34" charset="0"/>
                <a:cs typeface="Arial" pitchFamily="34" charset="0"/>
              </a:rPr>
              <a:t>Doplňující otázky</a:t>
            </a:r>
            <a:endParaRPr lang="cs-CZ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77843" y="1827449"/>
            <a:ext cx="10295374" cy="407230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Otázky oponenta:</a:t>
            </a:r>
          </a:p>
          <a:p>
            <a:pPr marL="0" indent="0" algn="just">
              <a:buNone/>
            </a:pPr>
            <a:r>
              <a:rPr lang="cs-CZ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Pravidelné hodnocení dodavatelů je klíčové nejen pro optimalizaci zásob, ale i pro strategické řízení společnosti jako celku. Autorka ve své práci použila kritéria - cena, dodací lhůta, doba splatnosti, vzdálenost a rychlost reakce. Jaká další hodnotící kritéria by bylo vhodné použít? </a:t>
            </a:r>
            <a:endParaRPr lang="cs-CZ" sz="2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cs-CZ" sz="2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75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48352" y="1316156"/>
            <a:ext cx="9736139" cy="2800350"/>
          </a:xfrm>
        </p:spPr>
        <p:txBody>
          <a:bodyPr/>
          <a:lstStyle/>
          <a:p>
            <a:pPr algn="ctr"/>
            <a:r>
              <a:rPr lang="cs-CZ" sz="6600" dirty="0" smtClean="0">
                <a:latin typeface="Arial" pitchFamily="34" charset="0"/>
                <a:cs typeface="Arial" pitchFamily="34" charset="0"/>
              </a:rPr>
              <a:t>Děkuji za pozornost</a:t>
            </a:r>
            <a:endParaRPr lang="cs-CZ" sz="6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5454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909237"/>
            <a:ext cx="10980660" cy="904019"/>
          </a:xfrm>
        </p:spPr>
        <p:txBody>
          <a:bodyPr/>
          <a:lstStyle/>
          <a:p>
            <a:pPr algn="l"/>
            <a:r>
              <a:rPr lang="cs-CZ" sz="4800" dirty="0">
                <a:latin typeface="Arial" pitchFamily="34" charset="0"/>
                <a:cs typeface="Arial" pitchFamily="34" charset="0"/>
              </a:rPr>
              <a:t>Motivace a důvody řešeného tématu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9684" y="1978925"/>
            <a:ext cx="10872716" cy="4147239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Aktuální působení v podniku</a:t>
            </a:r>
          </a:p>
          <a:p>
            <a:pPr>
              <a:buFont typeface="Wingdings" pitchFamily="2" charset="2"/>
              <a:buChar char="Ø"/>
            </a:pPr>
            <a:endParaRPr lang="cs-CZ" sz="2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Optimalizace skladových zásob a zajištění plynulého materiálového toku</a:t>
            </a:r>
          </a:p>
          <a:p>
            <a:pPr>
              <a:buFont typeface="Wingdings" pitchFamily="2" charset="2"/>
              <a:buChar char="Ø"/>
            </a:pPr>
            <a:endParaRPr lang="cs-CZ" sz="2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Praktické využití výsledků práce</a:t>
            </a:r>
          </a:p>
          <a:p>
            <a:pPr marL="0" indent="0">
              <a:buNone/>
            </a:pPr>
            <a:endParaRPr lang="cs-CZ" sz="2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cs-CZ" sz="2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2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2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5130" y="543486"/>
            <a:ext cx="9404723" cy="1400530"/>
          </a:xfrm>
        </p:spPr>
        <p:txBody>
          <a:bodyPr/>
          <a:lstStyle/>
          <a:p>
            <a:pPr algn="l"/>
            <a:r>
              <a:rPr lang="cs-CZ" sz="4800" dirty="0" smtClean="0">
                <a:latin typeface="Arial" pitchFamily="34" charset="0"/>
                <a:cs typeface="Arial" pitchFamily="34" charset="0"/>
              </a:rPr>
              <a:t>Cíl práce</a:t>
            </a:r>
            <a:endParaRPr lang="cs-CZ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5218" y="1951631"/>
            <a:ext cx="10650182" cy="399197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Optimalizace zásob a vytvoření plynulého materiálového toku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Zvýšit rychlost obratu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Snížit průměrný stav zásob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Minimalizace nákladů</a:t>
            </a:r>
            <a:endParaRPr lang="cs-CZ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cs-CZ" sz="2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marL="457200" lvl="1" indent="0"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006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4800" dirty="0">
                <a:latin typeface="Arial" pitchFamily="34" charset="0"/>
                <a:cs typeface="Arial" pitchFamily="34" charset="0"/>
              </a:rPr>
              <a:t>Postup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Popis a analýza současného stavu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Metoda ABC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Analýza obrátkovosti zásob</a:t>
            </a:r>
            <a:endParaRPr lang="cs-CZ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Navržené opatření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Optimalizace objednacího množství</a:t>
            </a:r>
            <a:endParaRPr lang="cs-CZ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Ověření dodavatelů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Zhodnocení výzkumného potenciálu řešené problematiky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Analýza pro rok 2018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Náklady na přepravu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Prognóza pro rok 2019</a:t>
            </a:r>
          </a:p>
          <a:p>
            <a:pPr marL="457200" lvl="1" indent="0">
              <a:buNone/>
            </a:pPr>
            <a:endParaRPr lang="cs-CZ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19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3585" y="390088"/>
            <a:ext cx="10508548" cy="1318396"/>
          </a:xfrm>
        </p:spPr>
        <p:txBody>
          <a:bodyPr/>
          <a:lstStyle/>
          <a:p>
            <a:pPr algn="l"/>
            <a:r>
              <a:rPr lang="cs-CZ" sz="4800" dirty="0" smtClean="0">
                <a:latin typeface="Arial" pitchFamily="34" charset="0"/>
                <a:cs typeface="Arial" pitchFamily="34" charset="0"/>
              </a:rPr>
              <a:t>Popis a analýza současného stavu</a:t>
            </a:r>
            <a:endParaRPr lang="cs-CZ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42211" y="1708484"/>
            <a:ext cx="10794469" cy="4253907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2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Metoda ABC</a:t>
            </a:r>
          </a:p>
          <a:p>
            <a:pPr marL="0" indent="0">
              <a:buNone/>
            </a:pPr>
            <a:endParaRPr lang="cs-CZ" sz="2600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4300870"/>
              </p:ext>
            </p:extLst>
          </p:nvPr>
        </p:nvGraphicFramePr>
        <p:xfrm>
          <a:off x="982505" y="3009880"/>
          <a:ext cx="8278453" cy="2646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388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6065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9941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9710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14739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5293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Třída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Počet položek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Položky (%)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Obrat (Kč)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Obrat (%)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293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26,67 %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391 524 047,36 Kč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80,08 %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293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26,67 %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80 726 522,87 Kč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16,51 %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293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7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46,67 %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16 653 141,23 Kč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3,41 %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293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Celkem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15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100,00 %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488 903 711,46 Kč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100,00 %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028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60273" y="144565"/>
            <a:ext cx="10361727" cy="1288449"/>
          </a:xfrm>
        </p:spPr>
        <p:txBody>
          <a:bodyPr/>
          <a:lstStyle/>
          <a:p>
            <a:pPr algn="l"/>
            <a:r>
              <a:rPr lang="cs-CZ" sz="4800" dirty="0">
                <a:latin typeface="Arial" pitchFamily="34" charset="0"/>
                <a:cs typeface="Arial" pitchFamily="34" charset="0"/>
              </a:rPr>
              <a:t>Popis a analýza současného stavu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854" y="1433015"/>
            <a:ext cx="9934683" cy="505091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Analýza </a:t>
            </a:r>
            <a:r>
              <a:rPr lang="cs-CZ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obrátkovosti </a:t>
            </a:r>
            <a:r>
              <a:rPr lang="cs-CZ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zásob</a:t>
            </a:r>
          </a:p>
          <a:p>
            <a:pPr marL="0" indent="0">
              <a:buNone/>
            </a:pPr>
            <a:endParaRPr lang="cs-CZ" sz="2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Graf 4"/>
          <p:cNvGraphicFramePr/>
          <p:nvPr>
            <p:extLst>
              <p:ext uri="{D42A27DB-BD31-4B8C-83A1-F6EECF244321}">
                <p14:modId xmlns:p14="http://schemas.microsoft.com/office/powerpoint/2010/main" val="3408776472"/>
              </p:ext>
            </p:extLst>
          </p:nvPr>
        </p:nvGraphicFramePr>
        <p:xfrm>
          <a:off x="728436" y="1839475"/>
          <a:ext cx="10066943" cy="45340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912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3" y="545910"/>
            <a:ext cx="11063785" cy="1286301"/>
          </a:xfrm>
        </p:spPr>
        <p:txBody>
          <a:bodyPr>
            <a:noAutofit/>
          </a:bodyPr>
          <a:lstStyle/>
          <a:p>
            <a:pPr algn="l"/>
            <a:r>
              <a:rPr lang="cs-CZ" sz="4800" dirty="0" smtClean="0">
                <a:latin typeface="Arial" pitchFamily="34" charset="0"/>
                <a:cs typeface="Arial" pitchFamily="34" charset="0"/>
              </a:rPr>
              <a:t>Navržené opatření</a:t>
            </a:r>
            <a:endParaRPr lang="cs-CZ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8740" y="2115403"/>
            <a:ext cx="10913660" cy="401076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Optimalizace objednacího množství</a:t>
            </a:r>
          </a:p>
          <a:p>
            <a:pPr marL="0" indent="0">
              <a:buNone/>
            </a:pPr>
            <a:endParaRPr lang="cs-CZ" sz="2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Optimální doba skladování </a:t>
            </a:r>
            <a:r>
              <a:rPr lang="cs-CZ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14 dní ± </a:t>
            </a:r>
            <a:r>
              <a:rPr lang="cs-CZ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 </a:t>
            </a:r>
          </a:p>
          <a:p>
            <a:pPr marL="0" indent="0">
              <a:buNone/>
            </a:pPr>
            <a:endParaRPr lang="cs-CZ" sz="2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Zvýšení počtu objednávek </a:t>
            </a:r>
          </a:p>
          <a:p>
            <a:pPr marL="0" indent="0">
              <a:buNone/>
            </a:pPr>
            <a:endParaRPr lang="cs-CZ" sz="2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2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2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cs-CZ" sz="2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72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8438541"/>
              </p:ext>
            </p:extLst>
          </p:nvPr>
        </p:nvGraphicFramePr>
        <p:xfrm>
          <a:off x="674657" y="2167468"/>
          <a:ext cx="10196543" cy="4165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Obdélník 4"/>
          <p:cNvSpPr/>
          <p:nvPr/>
        </p:nvSpPr>
        <p:spPr>
          <a:xfrm rot="10800000" flipV="1">
            <a:off x="505324" y="1675024"/>
            <a:ext cx="806116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cs-CZ" sz="2600" dirty="0">
                <a:latin typeface="Arial" pitchFamily="34" charset="0"/>
                <a:cs typeface="Arial" pitchFamily="34" charset="0"/>
              </a:rPr>
              <a:t>Analýza obrátkovosti </a:t>
            </a:r>
            <a:r>
              <a:rPr lang="cs-CZ" sz="2600" dirty="0" smtClean="0">
                <a:latin typeface="Arial" pitchFamily="34" charset="0"/>
                <a:cs typeface="Arial" pitchFamily="34" charset="0"/>
              </a:rPr>
              <a:t>zásob</a:t>
            </a:r>
            <a:endParaRPr lang="cs-CZ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446088" y="237067"/>
            <a:ext cx="10763779" cy="1131358"/>
          </a:xfrm>
        </p:spPr>
        <p:txBody>
          <a:bodyPr>
            <a:noAutofit/>
          </a:bodyPr>
          <a:lstStyle/>
          <a:p>
            <a:pPr algn="l"/>
            <a:r>
              <a:rPr lang="cs-CZ" sz="4800" dirty="0" smtClean="0">
                <a:latin typeface="Arial" pitchFamily="34" charset="0"/>
                <a:cs typeface="Arial" pitchFamily="34" charset="0"/>
              </a:rPr>
              <a:t>Navržené opatření</a:t>
            </a:r>
            <a:endParaRPr lang="cs-CZ" sz="4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07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4800" dirty="0" smtClean="0">
                <a:latin typeface="Arial" pitchFamily="34" charset="0"/>
                <a:cs typeface="Arial" pitchFamily="34" charset="0"/>
              </a:rPr>
              <a:t>Ověření dodavatelů</a:t>
            </a:r>
            <a:endParaRPr lang="cs-CZ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2785" y="1919065"/>
            <a:ext cx="10769615" cy="456907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Stanovení vah zvolených kritérií za použití </a:t>
            </a:r>
            <a:r>
              <a:rPr lang="cs-CZ" sz="2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Fullerova</a:t>
            </a:r>
            <a:r>
              <a:rPr lang="cs-CZ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trojúhelníku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cs-CZ" sz="2600" baseline="-25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cena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cs-CZ" sz="2600" baseline="-25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dodací lhůta</a:t>
            </a:r>
            <a:endParaRPr lang="cs-CZ" sz="2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cs-CZ" sz="2600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doba splatnosti</a:t>
            </a:r>
            <a:endParaRPr lang="cs-CZ" sz="2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cs-CZ" sz="2600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cs-CZ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rychlost reakce</a:t>
            </a:r>
            <a:endParaRPr lang="cs-CZ" sz="2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cs-CZ" sz="2600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cs-CZ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vzdálenost</a:t>
            </a:r>
            <a:endParaRPr lang="cs-CZ" sz="2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4417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47</TotalTime>
  <Words>421</Words>
  <Application>Microsoft Office PowerPoint</Application>
  <PresentationFormat>Vlastní</PresentationFormat>
  <Paragraphs>167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Exekutivní</vt:lpstr>
      <vt:lpstr>Optimalizace zásob ve vybraném podniku </vt:lpstr>
      <vt:lpstr>Motivace a důvody řešeného tématu</vt:lpstr>
      <vt:lpstr>Cíl práce</vt:lpstr>
      <vt:lpstr>Postup práce</vt:lpstr>
      <vt:lpstr>Popis a analýza současného stavu</vt:lpstr>
      <vt:lpstr>Popis a analýza současného stavu</vt:lpstr>
      <vt:lpstr>Navržené opatření</vt:lpstr>
      <vt:lpstr>Navržené opatření</vt:lpstr>
      <vt:lpstr>Ověření dodavatelů</vt:lpstr>
      <vt:lpstr>Ověření dodavatelů</vt:lpstr>
      <vt:lpstr>Zhodnocení výzkumného potenciálu řešené problematiky</vt:lpstr>
      <vt:lpstr>Zhodnocení výzkumného potenciálu řešené problematiky</vt:lpstr>
      <vt:lpstr>Zhodnocení výzkumného potenciálu řešené problematiky</vt:lpstr>
      <vt:lpstr>Zhodnocení výzkumného potenciálu řešené problematiky</vt:lpstr>
      <vt:lpstr>Závěrečné shrnutí</vt:lpstr>
      <vt:lpstr>Doplňující otázky</vt:lpstr>
      <vt:lpstr>Děkuji za pozornost</vt:lpstr>
    </vt:vector>
  </TitlesOfParts>
  <Company>BOSCH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Materiálový tok a analýza inventarizačních rozdílů ve firmě RB trans s.r.o.</dc:title>
  <dc:creator>FIXED-TERM Dinhova Monika (RBCB/MOE23)</dc:creator>
  <cp:lastModifiedBy>Monika</cp:lastModifiedBy>
  <cp:revision>88</cp:revision>
  <dcterms:created xsi:type="dcterms:W3CDTF">2017-05-17T05:23:21Z</dcterms:created>
  <dcterms:modified xsi:type="dcterms:W3CDTF">2019-06-11T17:02:11Z</dcterms:modified>
</cp:coreProperties>
</file>