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8"/>
  </p:notesMasterIdLst>
  <p:sldIdLst>
    <p:sldId id="256" r:id="rId2"/>
    <p:sldId id="259" r:id="rId3"/>
    <p:sldId id="270" r:id="rId4"/>
    <p:sldId id="262" r:id="rId5"/>
    <p:sldId id="266" r:id="rId6"/>
    <p:sldId id="273" r:id="rId7"/>
    <p:sldId id="280" r:id="rId8"/>
    <p:sldId id="274" r:id="rId9"/>
    <p:sldId id="281" r:id="rId10"/>
    <p:sldId id="290" r:id="rId11"/>
    <p:sldId id="285" r:id="rId12"/>
    <p:sldId id="286" r:id="rId13"/>
    <p:sldId id="287" r:id="rId14"/>
    <p:sldId id="291" r:id="rId15"/>
    <p:sldId id="268" r:id="rId16"/>
    <p:sldId id="27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43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dirty="0"/>
              <a:t>Vytížení </a:t>
            </a:r>
            <a:r>
              <a:rPr lang="cs-CZ" dirty="0" smtClean="0"/>
              <a:t>zastávek (celkem 3984)</a:t>
            </a:r>
            <a:endParaRPr lang="cs-CZ" dirty="0"/>
          </a:p>
        </c:rich>
      </c:tx>
      <c:layout/>
    </c:title>
    <c:plotArea>
      <c:layout>
        <c:manualLayout>
          <c:layoutTarget val="inner"/>
          <c:xMode val="edge"/>
          <c:yMode val="edge"/>
          <c:x val="6.2668833755485584E-2"/>
          <c:y val="0.14376875180254384"/>
          <c:w val="0.92522351877154096"/>
          <c:h val="0.57477045856633224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Vytížení zastávek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900" b="1"/>
                </a:pPr>
                <a:endParaRPr lang="cs-CZ"/>
              </a:p>
            </c:txPr>
            <c:showVal val="1"/>
          </c:dLbls>
          <c:cat>
            <c:strRef>
              <c:f>List1!$A$2:$A$48</c:f>
              <c:strCache>
                <c:ptCount val="47"/>
                <c:pt idx="0">
                  <c:v>Ellerova – Hvězda</c:v>
                </c:pt>
                <c:pt idx="1">
                  <c:v>Ellerova -MŠ</c:v>
                </c:pt>
                <c:pt idx="2">
                  <c:v>Hajská</c:v>
                </c:pt>
                <c:pt idx="3">
                  <c:v>Husova</c:v>
                </c:pt>
                <c:pt idx="4">
                  <c:v>Husova I</c:v>
                </c:pt>
                <c:pt idx="5">
                  <c:v>Jezárky</c:v>
                </c:pt>
                <c:pt idx="6">
                  <c:v>Jiřího z Poděbrad</c:v>
                </c:pt>
                <c:pt idx="7">
                  <c:v>K Dražejovu</c:v>
                </c:pt>
                <c:pt idx="8">
                  <c:v>Katovice</c:v>
                </c:pt>
                <c:pt idx="9">
                  <c:v>Katovice – Nádražní ulice I</c:v>
                </c:pt>
                <c:pt idx="10">
                  <c:v>Katovice – Škola</c:v>
                </c:pt>
                <c:pt idx="11">
                  <c:v>Katovice – U Trčků</c:v>
                </c:pt>
                <c:pt idx="12">
                  <c:v>Lidická</c:v>
                </c:pt>
                <c:pt idx="13">
                  <c:v>Máchova ulice</c:v>
                </c:pt>
                <c:pt idx="14">
                  <c:v>Mírová ulice</c:v>
                </c:pt>
                <c:pt idx="15">
                  <c:v>Modlešovice</c:v>
                </c:pt>
                <c:pt idx="16">
                  <c:v>Na Ohradě</c:v>
                </c:pt>
                <c:pt idx="17">
                  <c:v>Na Podskalí</c:v>
                </c:pt>
                <c:pt idx="18">
                  <c:v>Nemocnice</c:v>
                </c:pt>
                <c:pt idx="19">
                  <c:v>Nový Dražejov</c:v>
                </c:pt>
                <c:pt idx="20">
                  <c:v>Pivovar</c:v>
                </c:pt>
                <c:pt idx="21">
                  <c:v>Podsrp</c:v>
                </c:pt>
                <c:pt idx="22">
                  <c:v>Podsrp – hájenka</c:v>
                </c:pt>
                <c:pt idx="23">
                  <c:v>Podsrpenská – Na Hajskou</c:v>
                </c:pt>
                <c:pt idx="24">
                  <c:v>Podsrp – prodejna</c:v>
                </c:pt>
                <c:pt idx="25">
                  <c:v>Povážská škola</c:v>
                </c:pt>
                <c:pt idx="26">
                  <c:v>Profesora Skupy</c:v>
                </c:pt>
                <c:pt idx="27">
                  <c:v>Radomyšlská I</c:v>
                </c:pt>
                <c:pt idx="28">
                  <c:v>Raisova</c:v>
                </c:pt>
                <c:pt idx="29">
                  <c:v>Raisova I</c:v>
                </c:pt>
                <c:pt idx="30">
                  <c:v>Sídl. 1. máje</c:v>
                </c:pt>
                <c:pt idx="31">
                  <c:v>Sídl. Mír</c:v>
                </c:pt>
                <c:pt idx="32">
                  <c:v>Sídliště</c:v>
                </c:pt>
                <c:pt idx="33">
                  <c:v>Starý Dražejov</c:v>
                </c:pt>
                <c:pt idx="34">
                  <c:v>Střela</c:v>
                </c:pt>
                <c:pt idx="35">
                  <c:v>Šumavská I</c:v>
                </c:pt>
                <c:pt idx="36">
                  <c:v>Šumavská II</c:v>
                </c:pt>
                <c:pt idx="37">
                  <c:v>Švandy dudáka</c:v>
                </c:pt>
                <c:pt idx="38">
                  <c:v>Tržnice</c:v>
                </c:pt>
                <c:pt idx="39">
                  <c:v>U Dudáka</c:v>
                </c:pt>
                <c:pt idx="40">
                  <c:v>Ulice 5. května</c:v>
                </c:pt>
                <c:pt idx="41">
                  <c:v>Ulice Tisová</c:v>
                </c:pt>
                <c:pt idx="42">
                  <c:v>Velké nám.</c:v>
                </c:pt>
                <c:pt idx="43">
                  <c:v>Virtova ulice</c:v>
                </c:pt>
                <c:pt idx="44">
                  <c:v>Volyňská</c:v>
                </c:pt>
                <c:pt idx="45">
                  <c:v>Zvolenská</c:v>
                </c:pt>
                <c:pt idx="46">
                  <c:v>Železniční stanice</c:v>
                </c:pt>
              </c:strCache>
            </c:strRef>
          </c:cat>
          <c:val>
            <c:numRef>
              <c:f>List1!$B$2:$B$48</c:f>
              <c:numCache>
                <c:formatCode>General</c:formatCode>
                <c:ptCount val="47"/>
                <c:pt idx="0">
                  <c:v>41</c:v>
                </c:pt>
                <c:pt idx="1">
                  <c:v>146</c:v>
                </c:pt>
                <c:pt idx="2">
                  <c:v>30</c:v>
                </c:pt>
                <c:pt idx="3">
                  <c:v>39</c:v>
                </c:pt>
                <c:pt idx="4">
                  <c:v>63</c:v>
                </c:pt>
                <c:pt idx="5">
                  <c:v>24</c:v>
                </c:pt>
                <c:pt idx="6">
                  <c:v>44</c:v>
                </c:pt>
                <c:pt idx="7">
                  <c:v>31</c:v>
                </c:pt>
                <c:pt idx="8">
                  <c:v>11</c:v>
                </c:pt>
                <c:pt idx="9">
                  <c:v>14</c:v>
                </c:pt>
                <c:pt idx="10">
                  <c:v>51</c:v>
                </c:pt>
                <c:pt idx="11">
                  <c:v>37</c:v>
                </c:pt>
                <c:pt idx="12">
                  <c:v>9</c:v>
                </c:pt>
                <c:pt idx="13">
                  <c:v>166</c:v>
                </c:pt>
                <c:pt idx="14">
                  <c:v>27</c:v>
                </c:pt>
                <c:pt idx="15">
                  <c:v>94</c:v>
                </c:pt>
                <c:pt idx="16">
                  <c:v>125</c:v>
                </c:pt>
                <c:pt idx="17">
                  <c:v>34</c:v>
                </c:pt>
                <c:pt idx="18">
                  <c:v>21</c:v>
                </c:pt>
                <c:pt idx="19">
                  <c:v>58</c:v>
                </c:pt>
                <c:pt idx="20">
                  <c:v>60</c:v>
                </c:pt>
                <c:pt idx="21">
                  <c:v>45</c:v>
                </c:pt>
                <c:pt idx="22">
                  <c:v>5</c:v>
                </c:pt>
                <c:pt idx="23">
                  <c:v>8</c:v>
                </c:pt>
                <c:pt idx="24">
                  <c:v>39</c:v>
                </c:pt>
                <c:pt idx="25">
                  <c:v>121</c:v>
                </c:pt>
                <c:pt idx="26">
                  <c:v>3</c:v>
                </c:pt>
                <c:pt idx="27">
                  <c:v>87</c:v>
                </c:pt>
                <c:pt idx="28">
                  <c:v>22</c:v>
                </c:pt>
                <c:pt idx="29">
                  <c:v>14</c:v>
                </c:pt>
                <c:pt idx="30">
                  <c:v>28</c:v>
                </c:pt>
                <c:pt idx="31">
                  <c:v>246</c:v>
                </c:pt>
                <c:pt idx="32">
                  <c:v>118</c:v>
                </c:pt>
                <c:pt idx="33">
                  <c:v>156</c:v>
                </c:pt>
                <c:pt idx="34">
                  <c:v>14</c:v>
                </c:pt>
                <c:pt idx="35">
                  <c:v>67</c:v>
                </c:pt>
                <c:pt idx="36">
                  <c:v>82</c:v>
                </c:pt>
                <c:pt idx="37">
                  <c:v>53</c:v>
                </c:pt>
                <c:pt idx="38">
                  <c:v>190</c:v>
                </c:pt>
                <c:pt idx="39">
                  <c:v>73</c:v>
                </c:pt>
                <c:pt idx="40">
                  <c:v>101</c:v>
                </c:pt>
                <c:pt idx="41">
                  <c:v>58</c:v>
                </c:pt>
                <c:pt idx="42">
                  <c:v>20</c:v>
                </c:pt>
                <c:pt idx="43">
                  <c:v>0</c:v>
                </c:pt>
                <c:pt idx="44">
                  <c:v>83</c:v>
                </c:pt>
                <c:pt idx="45">
                  <c:v>335</c:v>
                </c:pt>
                <c:pt idx="46">
                  <c:v>895</c:v>
                </c:pt>
              </c:numCache>
            </c:numRef>
          </c:val>
        </c:ser>
        <c:axId val="60262272"/>
        <c:axId val="63341312"/>
      </c:barChart>
      <c:dateAx>
        <c:axId val="60262272"/>
        <c:scaling>
          <c:orientation val="minMax"/>
        </c:scaling>
        <c:axPos val="b"/>
        <c:tickLblPos val="nextTo"/>
        <c:crossAx val="63341312"/>
        <c:crosses val="autoZero"/>
        <c:lblOffset val="100"/>
        <c:baseTimeUnit val="days"/>
        <c:majorUnit val="1"/>
      </c:dateAx>
      <c:valAx>
        <c:axId val="633413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602622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7522247802231559"/>
          <c:y val="6.7596078102199433E-2"/>
          <c:w val="0.17965494497433096"/>
          <c:h val="5.6054119771431966E-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dirty="0"/>
              <a:t>Počet </a:t>
            </a:r>
            <a:r>
              <a:rPr lang="cs-CZ" dirty="0" smtClean="0"/>
              <a:t>cestujících na linkách ze dne 7.11.2018</a:t>
            </a:r>
            <a:endParaRPr lang="cs-CZ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Počet cestujících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478</c:v>
                </c:pt>
                <c:pt idx="1">
                  <c:v>864</c:v>
                </c:pt>
                <c:pt idx="2">
                  <c:v>281</c:v>
                </c:pt>
                <c:pt idx="3">
                  <c:v>133</c:v>
                </c:pt>
                <c:pt idx="4">
                  <c:v>244</c:v>
                </c:pt>
              </c:numCache>
            </c:numRef>
          </c:val>
        </c:ser>
        <c:axId val="63399424"/>
        <c:axId val="63400960"/>
      </c:barChart>
      <c:catAx>
        <c:axId val="63399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63400960"/>
        <c:crosses val="autoZero"/>
        <c:auto val="1"/>
        <c:lblAlgn val="ctr"/>
        <c:lblOffset val="100"/>
      </c:catAx>
      <c:valAx>
        <c:axId val="634009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633994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baseline="0"/>
      </a:pPr>
      <a:endParaRPr lang="cs-CZ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0145-20BF-4958-A29F-B4738BBA9367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F7F90-5C6A-4711-AA4F-4BE18FAAF9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49519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E4363E-E403-43AC-BDF8-B73E60638A45}" type="datetime1">
              <a:rPr lang="cs-CZ" smtClean="0"/>
              <a:pPr/>
              <a:t>12.6.2019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1B03-71D6-4C51-B518-0A44F868B9BD}" type="datetime1">
              <a:rPr lang="cs-CZ" smtClean="0"/>
              <a:pPr/>
              <a:t>12.6.2019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E93A-85E3-49A0-9084-1A1DEB3BD738}" type="datetime1">
              <a:rPr lang="cs-CZ" smtClean="0"/>
              <a:pPr/>
              <a:t>12.6.2019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C123CD-F9E5-4D90-B3ED-4DFBAA62AB57}" type="datetime1">
              <a:rPr lang="cs-CZ" smtClean="0"/>
              <a:pPr/>
              <a:t>12.6.2019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66108F-C3C8-4BB1-90DC-EE09F0C1B085}" type="datetime1">
              <a:rPr lang="cs-CZ" smtClean="0"/>
              <a:pPr/>
              <a:t>12.6.2019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50D-E3BB-4C4D-9F88-C8FB98A13817}" type="datetime1">
              <a:rPr lang="cs-CZ" smtClean="0"/>
              <a:pPr/>
              <a:t>12.6.2019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3E0A-DE6D-4620-B10F-E9247A5203AF}" type="datetime1">
              <a:rPr lang="cs-CZ" smtClean="0"/>
              <a:pPr/>
              <a:t>12.6.2019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B9DAA8-2544-48D0-8101-19F2C5A4B47B}" type="datetime1">
              <a:rPr lang="cs-CZ" smtClean="0"/>
              <a:pPr/>
              <a:t>12.6.2019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478C-EE40-4109-A53D-35A615A4A53A}" type="datetime1">
              <a:rPr lang="cs-CZ" smtClean="0"/>
              <a:pPr/>
              <a:t>12.6.2019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E8E144-7153-450F-8292-9D81BFAC6466}" type="datetime1">
              <a:rPr lang="cs-CZ" smtClean="0"/>
              <a:pPr/>
              <a:t>12.6.2019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F68E8C-12E3-4781-8BFC-A2F5566DB800}" type="datetime1">
              <a:rPr lang="cs-CZ" smtClean="0"/>
              <a:pPr/>
              <a:t>12.6.2019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51EA4F-DAE0-422F-8BB2-59B348057FEE}" type="datetime1">
              <a:rPr lang="cs-CZ" smtClean="0"/>
              <a:pPr/>
              <a:t>12.6.2019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8667E8-729F-4E04-9675-6B6A97A9388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8136904" cy="1470025"/>
          </a:xfrm>
        </p:spPr>
        <p:txBody>
          <a:bodyPr>
            <a:normAutofit/>
          </a:bodyPr>
          <a:lstStyle/>
          <a:p>
            <a:pPr algn="ctr"/>
            <a:r>
              <a:rPr lang="cs-CZ" sz="2200" b="1" dirty="0" smtClean="0">
                <a:solidFill>
                  <a:schemeClr val="tx1"/>
                </a:solidFill>
                <a:latin typeface="Cambria" pitchFamily="18" charset="0"/>
              </a:rPr>
              <a:t>Vysoká škola technická a ekonomická v Českých Budějovicích</a:t>
            </a:r>
            <a:br>
              <a:rPr lang="cs-CZ" sz="2200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cs-CZ" sz="2000" b="1" dirty="0" smtClean="0">
                <a:solidFill>
                  <a:schemeClr val="tx1"/>
                </a:solidFill>
                <a:latin typeface="Cambria" pitchFamily="18" charset="0"/>
              </a:rPr>
              <a:t>Ústav technicko - technologický</a:t>
            </a:r>
            <a:endParaRPr lang="cs-CZ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568952" cy="5040560"/>
          </a:xfrm>
        </p:spPr>
        <p:txBody>
          <a:bodyPr>
            <a:normAutofit lnSpcReduction="10000"/>
          </a:bodyPr>
          <a:lstStyle/>
          <a:p>
            <a:endParaRPr lang="cs-CZ" sz="40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cs-CZ" sz="4000" b="1" dirty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Cambria" pitchFamily="18" charset="0"/>
              </a:rPr>
              <a:t>Optimalizace MHD ve Strakonicích</a:t>
            </a:r>
          </a:p>
          <a:p>
            <a:pPr algn="l"/>
            <a:endParaRPr lang="cs-CZ" sz="2000" b="1" dirty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endParaRPr lang="cs-CZ" sz="20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endParaRPr lang="cs-CZ" sz="20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endParaRPr lang="cs-CZ" sz="20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Cambria" pitchFamily="18" charset="0"/>
              </a:rPr>
              <a:t>Autor diplomové práce: 	Bc. Pavel </a:t>
            </a:r>
            <a:r>
              <a:rPr lang="cs-CZ" sz="2000" dirty="0" smtClean="0">
                <a:solidFill>
                  <a:schemeClr val="tx1"/>
                </a:solidFill>
                <a:latin typeface="Cambria" pitchFamily="18" charset="0"/>
              </a:rPr>
              <a:t>Augustín</a:t>
            </a:r>
            <a:endParaRPr lang="cs-CZ" sz="20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cs-CZ" sz="2000" b="1" dirty="0" smtClean="0">
                <a:solidFill>
                  <a:schemeClr val="tx1"/>
                </a:solidFill>
                <a:latin typeface="Cambria" pitchFamily="18" charset="0"/>
              </a:rPr>
              <a:t>Vedoucí diplomové práce: 	</a:t>
            </a:r>
            <a:r>
              <a:rPr lang="cs-CZ" sz="2000" dirty="0" smtClean="0">
                <a:solidFill>
                  <a:schemeClr val="tx1"/>
                </a:solidFill>
                <a:latin typeface="Cambria" pitchFamily="18" charset="0"/>
              </a:rPr>
              <a:t>Ing. Jiří Čejka, Ph.D.</a:t>
            </a:r>
            <a:endParaRPr lang="cs-CZ" sz="20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Cambria" pitchFamily="18" charset="0"/>
              </a:rPr>
              <a:t>Oponent diplomové práce:	Ing.  Martin Stach</a:t>
            </a:r>
          </a:p>
          <a:p>
            <a:r>
              <a:rPr lang="cs-CZ" sz="2000" b="1" dirty="0" smtClean="0">
                <a:solidFill>
                  <a:schemeClr val="tx1"/>
                </a:solidFill>
                <a:latin typeface="Cambria" pitchFamily="18" charset="0"/>
              </a:rPr>
              <a:t>České Budějovice, červen 2019</a:t>
            </a:r>
            <a:endParaRPr lang="cs-CZ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3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56207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nové vedení linek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075240" cy="57092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Nejdůležitější kritéria vypočítané metody = zásadní body při novém návrhu linek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</a:t>
            </a:r>
            <a:r>
              <a:rPr lang="cs-CZ" dirty="0" smtClean="0"/>
              <a:t>jednodušení </a:t>
            </a:r>
            <a:r>
              <a:rPr lang="cs-CZ" dirty="0" smtClean="0"/>
              <a:t>dopravy a trasy linek mezi okrsky – redukce počtu linek</a:t>
            </a:r>
          </a:p>
          <a:p>
            <a:endParaRPr lang="cs-CZ" dirty="0" smtClean="0"/>
          </a:p>
          <a:p>
            <a:r>
              <a:rPr lang="cs-CZ" dirty="0" smtClean="0"/>
              <a:t>Z</a:t>
            </a:r>
            <a:r>
              <a:rPr lang="cs-CZ" dirty="0" smtClean="0"/>
              <a:t>achovat </a:t>
            </a:r>
            <a:r>
              <a:rPr lang="cs-CZ" dirty="0" smtClean="0"/>
              <a:t>dopravní obslužnost – propojit všechny okrsky města</a:t>
            </a:r>
          </a:p>
          <a:p>
            <a:endParaRPr lang="cs-CZ" dirty="0" smtClean="0"/>
          </a:p>
          <a:p>
            <a:r>
              <a:rPr lang="cs-CZ" dirty="0" smtClean="0"/>
              <a:t>O</a:t>
            </a:r>
            <a:r>
              <a:rPr lang="cs-CZ" dirty="0" smtClean="0"/>
              <a:t>ptimalizace </a:t>
            </a:r>
            <a:r>
              <a:rPr lang="cs-CZ" dirty="0" smtClean="0"/>
              <a:t>počtu km stávajících linek</a:t>
            </a:r>
          </a:p>
          <a:p>
            <a:pPr algn="ctr">
              <a:buNone/>
            </a:pPr>
            <a:r>
              <a:rPr lang="cs-CZ" dirty="0" smtClean="0"/>
              <a:t>minimalizace počtu km – vyšší užitelností:  88 km  </a:t>
            </a:r>
            <a:r>
              <a:rPr lang="en-US" dirty="0" smtClean="0"/>
              <a:t>&gt;</a:t>
            </a:r>
            <a:r>
              <a:rPr lang="cs-CZ" dirty="0" smtClean="0"/>
              <a:t> 52,1 km</a:t>
            </a:r>
          </a:p>
          <a:p>
            <a:pPr algn="ctr">
              <a:buNone/>
            </a:pPr>
            <a:endParaRPr lang="cs-CZ" dirty="0" smtClean="0"/>
          </a:p>
          <a:p>
            <a:pPr lvl="0"/>
            <a:r>
              <a:rPr lang="cs-CZ" dirty="0" smtClean="0"/>
              <a:t>V</a:t>
            </a:r>
            <a:r>
              <a:rPr lang="cs-CZ" dirty="0" smtClean="0"/>
              <a:t>ytížené </a:t>
            </a:r>
            <a:r>
              <a:rPr lang="cs-CZ" dirty="0" smtClean="0"/>
              <a:t>zastávky zachovat, zvýšit četnost a frekvenci, nevytížené zastávky omezit či zrušit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Č</a:t>
            </a:r>
            <a:r>
              <a:rPr lang="cs-CZ" dirty="0" smtClean="0"/>
              <a:t>asové </a:t>
            </a:r>
            <a:r>
              <a:rPr lang="cs-CZ" dirty="0" smtClean="0"/>
              <a:t>rozestupy mezi spoji a linkami -nepřekrývaly se</a:t>
            </a:r>
          </a:p>
          <a:p>
            <a:endParaRPr lang="cs-CZ" dirty="0" smtClean="0"/>
          </a:p>
          <a:p>
            <a:r>
              <a:rPr lang="cs-CZ" dirty="0" smtClean="0"/>
              <a:t>E</a:t>
            </a:r>
            <a:r>
              <a:rPr lang="cs-CZ" dirty="0" smtClean="0"/>
              <a:t>konomické </a:t>
            </a:r>
            <a:r>
              <a:rPr lang="cs-CZ" dirty="0" smtClean="0"/>
              <a:t>hledisko - úspora ujetých kilometrů, náklady na palivo ( 31l / 100km), mzdové náklady a provozní náklady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nové linky číslo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Délka linky je 16,9 km.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291" y="1562100"/>
            <a:ext cx="608941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nové linky číslo 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5" name="Zástupný symbol pro obsah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571" y="2231773"/>
            <a:ext cx="5342858" cy="361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115616" y="6165304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Délka linky je 13,1 km.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nové linky číslo 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5" name="Zástupný symbol pro obsah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209524" cy="440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9552" y="5949280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Délka linky je 13,6 km.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91264" cy="578125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</a:t>
            </a:r>
            <a:r>
              <a:rPr lang="cs-CZ" sz="2000" dirty="0" smtClean="0"/>
              <a:t>omplikovanost</a:t>
            </a:r>
            <a:r>
              <a:rPr lang="cs-CZ" sz="2000" dirty="0" smtClean="0"/>
              <a:t>, nepřehlednost, trochu zmatečnost, nerovnoměrné vytížení a obsluha zastávek – nutná změna vedení linek !</a:t>
            </a:r>
          </a:p>
          <a:p>
            <a:endParaRPr lang="cs-CZ" sz="2000" dirty="0" smtClean="0"/>
          </a:p>
          <a:p>
            <a:r>
              <a:rPr lang="cs-CZ" sz="2000" dirty="0" smtClean="0"/>
              <a:t>Linka číslo 2 nejvytíženější linkou</a:t>
            </a:r>
          </a:p>
          <a:p>
            <a:endParaRPr lang="cs-CZ" sz="2000" dirty="0" smtClean="0"/>
          </a:p>
          <a:p>
            <a:r>
              <a:rPr lang="cs-CZ" sz="2000" dirty="0" smtClean="0"/>
              <a:t>MHD ve Strakonicích je velmi silně využívaná – zdarma</a:t>
            </a:r>
          </a:p>
          <a:p>
            <a:endParaRPr lang="cs-CZ" sz="2000" dirty="0" smtClean="0"/>
          </a:p>
          <a:p>
            <a:r>
              <a:rPr lang="cs-CZ" sz="2000" dirty="0" smtClean="0"/>
              <a:t>Mezi nejvíce využívané zastávky ve městě patří Ellerova MŠ, Máchova ulice, Sídliště Mír, Starý Dražejov, Tržnice a Zvolenská. Nejvyužívanější  je Železniční stanice s </a:t>
            </a:r>
            <a:r>
              <a:rPr lang="cs-CZ" sz="2000" dirty="0" smtClean="0"/>
              <a:t>počtem 895 </a:t>
            </a:r>
            <a:r>
              <a:rPr lang="cs-CZ" sz="2000" dirty="0" smtClean="0"/>
              <a:t>cestujících </a:t>
            </a:r>
            <a:r>
              <a:rPr lang="cs-CZ" sz="2000" dirty="0" smtClean="0"/>
              <a:t>      z </a:t>
            </a:r>
            <a:r>
              <a:rPr lang="cs-CZ" sz="2000" dirty="0" smtClean="0"/>
              <a:t>celkového počtu </a:t>
            </a:r>
            <a:r>
              <a:rPr lang="cs-CZ" sz="2000" dirty="0" smtClean="0"/>
              <a:t>3984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Celkově cestování pomocí vozidel městské hromadné dopravy </a:t>
            </a:r>
            <a:r>
              <a:rPr lang="cs-CZ" sz="2000" dirty="0" smtClean="0"/>
              <a:t>     ve </a:t>
            </a:r>
            <a:r>
              <a:rPr lang="cs-CZ" sz="2000" dirty="0" smtClean="0"/>
              <a:t>středu dne 7.11.2018 využilo na 1992 </a:t>
            </a:r>
            <a:r>
              <a:rPr lang="cs-CZ" sz="2000" dirty="0" smtClean="0"/>
              <a:t>cestujících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Doplňující dotazy</a:t>
            </a:r>
            <a:endParaRPr lang="cs-CZ" sz="3600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667E8-729F-4E04-9675-6B6A97A9388E}" type="slidenum">
              <a:rPr lang="cs-CZ" smtClean="0">
                <a:latin typeface="Cambria" pitchFamily="18" charset="0"/>
              </a:rPr>
              <a:pPr/>
              <a:t>15</a:t>
            </a:fld>
            <a:endParaRPr lang="cs-CZ" dirty="0">
              <a:latin typeface="Cambria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latin typeface="Cambria" pitchFamily="18" charset="0"/>
              </a:rPr>
              <a:t>Vedoucí </a:t>
            </a:r>
            <a:r>
              <a:rPr lang="cs-CZ" b="1" dirty="0" smtClean="0">
                <a:latin typeface="Cambria" charset="0"/>
                <a:ea typeface="Cambria" charset="0"/>
                <a:cs typeface="Cambria" charset="0"/>
              </a:rPr>
              <a:t>práce</a:t>
            </a:r>
            <a:r>
              <a:rPr lang="cs-CZ" b="1" dirty="0" smtClean="0">
                <a:latin typeface="Cambria" pitchFamily="18" charset="0"/>
              </a:rPr>
              <a:t>: </a:t>
            </a:r>
            <a:r>
              <a:rPr lang="cs-CZ" b="1" dirty="0" smtClean="0">
                <a:latin typeface="Cambria" charset="0"/>
                <a:ea typeface="Cambria" charset="0"/>
                <a:cs typeface="Cambria" charset="0"/>
              </a:rPr>
              <a:t>Ing. Jiří Čejka, Ph.D.</a:t>
            </a:r>
            <a:endParaRPr lang="cs-CZ" b="1" dirty="0" smtClean="0">
              <a:latin typeface="Cambria" pitchFamily="18" charset="0"/>
            </a:endParaRPr>
          </a:p>
          <a:p>
            <a:r>
              <a:rPr lang="cs-CZ" sz="2000" dirty="0" smtClean="0"/>
              <a:t>Je možné zařadit vámi navržené linky do systému fungujícího IDS ? </a:t>
            </a:r>
            <a:endParaRPr lang="cs-CZ" sz="2200" dirty="0" smtClean="0">
              <a:latin typeface="Cambria" pitchFamily="18" charset="0"/>
            </a:endParaRPr>
          </a:p>
          <a:p>
            <a:pPr>
              <a:buNone/>
            </a:pPr>
            <a:endParaRPr lang="cs-CZ" dirty="0" smtClean="0">
              <a:latin typeface="Cambria" pitchFamily="18" charset="0"/>
            </a:endParaRPr>
          </a:p>
          <a:p>
            <a:r>
              <a:rPr lang="cs-CZ" b="1" dirty="0" smtClean="0">
                <a:latin typeface="Cambria" charset="0"/>
                <a:ea typeface="Cambria" charset="0"/>
                <a:cs typeface="Cambria" charset="0"/>
              </a:rPr>
              <a:t>Oponent práce: Ing. Martin Stach</a:t>
            </a:r>
            <a:endParaRPr lang="cs-CZ" dirty="0" smtClean="0">
              <a:latin typeface="Cambria" pitchFamily="18" charset="0"/>
            </a:endParaRPr>
          </a:p>
          <a:p>
            <a:r>
              <a:rPr lang="cs-CZ" sz="2000" dirty="0" smtClean="0"/>
              <a:t>Konzultoval jste Vaše poznatky s vedením města Strakonice či dopravcem?</a:t>
            </a:r>
            <a:endParaRPr lang="cs-CZ" sz="2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32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467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Cambria" pitchFamily="18" charset="0"/>
              </a:rPr>
              <a:t>Děkuji za Vaši pozornost</a:t>
            </a:r>
            <a:endParaRPr lang="cs-CZ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667E8-729F-4E04-9675-6B6A97A9388E}" type="slidenum">
              <a:rPr lang="cs-CZ" smtClean="0">
                <a:latin typeface="Cambria" pitchFamily="18" charset="0"/>
              </a:rPr>
              <a:pPr/>
              <a:t>16</a:t>
            </a:fld>
            <a:endParaRPr lang="cs-CZ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71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Cíl diplomové práce</a:t>
            </a:r>
            <a:endParaRPr lang="cs-CZ" sz="3600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Cílem diplomové práce je zhodnocení současného stavu realizace MHD ve Strakonicích. V rámci provedeného průzkumu dojde k navržení nového systému MHD.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>
                <a:latin typeface="Cambria" pitchFamily="18" charset="0"/>
              </a:rPr>
              <a:pPr/>
              <a:t>2</a:t>
            </a:fld>
            <a:endParaRPr lang="cs-CZ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58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Metodika práce</a:t>
            </a:r>
            <a:endParaRPr lang="cs-CZ" sz="3600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Metody sběru dat a informací (analýza dokumentů, metoda pozorování</a:t>
            </a:r>
            <a:r>
              <a:rPr lang="cs-CZ" dirty="0" smtClean="0"/>
              <a:t>)</a:t>
            </a: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 lvl="0"/>
            <a:r>
              <a:rPr lang="cs-CZ" dirty="0" smtClean="0"/>
              <a:t>Metody pro zpracování a vyhodnocení dat (metoda analýzy, dedukce, metoda komparace</a:t>
            </a:r>
            <a:r>
              <a:rPr lang="cs-CZ" dirty="0" smtClean="0"/>
              <a:t>)</a:t>
            </a:r>
            <a:endParaRPr lang="cs-CZ" dirty="0" smtClean="0"/>
          </a:p>
          <a:p>
            <a:pPr lvl="0"/>
            <a:endParaRPr lang="cs-CZ" dirty="0" smtClean="0"/>
          </a:p>
          <a:p>
            <a:r>
              <a:rPr lang="cs-CZ" dirty="0" smtClean="0"/>
              <a:t>Metody vícekriteriálního hodnocení variant (metoda pořadí, metoda TOPSIS</a:t>
            </a:r>
            <a:r>
              <a:rPr lang="cs-CZ" dirty="0" smtClean="0"/>
              <a:t>)</a:t>
            </a:r>
            <a:endParaRPr lang="cs-CZ" dirty="0" smtClean="0"/>
          </a:p>
          <a:p>
            <a:pPr lvl="0"/>
            <a:endParaRPr lang="cs-CZ" sz="2400" dirty="0" smtClean="0">
              <a:latin typeface="Cambria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>
                <a:latin typeface="Cambria" pitchFamily="18" charset="0"/>
              </a:rPr>
              <a:pPr/>
              <a:t>3</a:t>
            </a:fld>
            <a:endParaRPr lang="cs-CZ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05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655058"/>
          </a:xfrm>
        </p:spPr>
        <p:txBody>
          <a:bodyPr>
            <a:normAutofit/>
          </a:bodyPr>
          <a:lstStyle/>
          <a:p>
            <a:pPr lvl="1">
              <a:buFont typeface="Courier New" pitchFamily="49" charset="0"/>
              <a:buChar char="o"/>
            </a:pPr>
            <a:endParaRPr lang="cs-CZ" dirty="0">
              <a:latin typeface="Cambria" pitchFamily="18" charset="0"/>
            </a:endParaRPr>
          </a:p>
          <a:p>
            <a:pPr marL="0" indent="0">
              <a:buNone/>
            </a:pPr>
            <a:endParaRPr lang="cs-CZ" dirty="0" smtClean="0">
              <a:latin typeface="Cambria" pitchFamily="18" charset="0"/>
            </a:endParaRPr>
          </a:p>
          <a:p>
            <a:pPr lvl="1">
              <a:buFont typeface="Courier New" pitchFamily="49" charset="0"/>
              <a:buChar char="o"/>
            </a:pPr>
            <a:endParaRPr lang="cs-CZ" dirty="0">
              <a:latin typeface="Cambria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>
                <a:latin typeface="Cambria" pitchFamily="18" charset="0"/>
              </a:rPr>
              <a:pPr/>
              <a:t>4</a:t>
            </a:fld>
            <a:endParaRPr lang="cs-CZ" dirty="0">
              <a:latin typeface="Cambria" pitchFamily="18" charset="0"/>
            </a:endParaRPr>
          </a:p>
        </p:txBody>
      </p:sp>
      <p:pic>
        <p:nvPicPr>
          <p:cNvPr id="5" name="Obrázek 4" descr="57216703_275950766623312_7719668857987661824_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570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Dopravní průzkum</a:t>
            </a:r>
            <a:endParaRPr lang="cs-CZ" sz="3600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Průzkum </a:t>
            </a:r>
            <a:r>
              <a:rPr lang="cs-CZ" sz="2000" dirty="0" smtClean="0"/>
              <a:t>byl proveden dne 7.11.2018</a:t>
            </a:r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Průzkum dostatečné kvality = všechny linky</a:t>
            </a:r>
          </a:p>
          <a:p>
            <a:endParaRPr lang="cs-CZ" sz="2000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cs-CZ" sz="2000" dirty="0" smtClean="0"/>
              <a:t>Počítat nastupující/vystupující cestující z vozidla městské hromadné dopravy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Zhodnocení využití zastávek systému MHD</a:t>
            </a:r>
          </a:p>
          <a:p>
            <a:r>
              <a:rPr lang="cs-CZ" sz="2000" dirty="0" smtClean="0"/>
              <a:t>Součet </a:t>
            </a:r>
            <a:r>
              <a:rPr lang="cs-CZ" sz="2000" dirty="0" smtClean="0"/>
              <a:t>počtu nastupujících = celkový počet přepravených </a:t>
            </a:r>
            <a:r>
              <a:rPr lang="cs-CZ" sz="2000" dirty="0" smtClean="0"/>
              <a:t>osob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>
              <a:latin typeface="Cambria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>
                <a:latin typeface="Cambria" pitchFamily="18" charset="0"/>
              </a:rPr>
              <a:pPr/>
              <a:t>5</a:t>
            </a:fld>
            <a:endParaRPr lang="cs-CZ" dirty="0">
              <a:latin typeface="Cambria" pitchFamily="18" charset="0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3491880" y="4077072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8745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Celkové vytížení zastávek </a:t>
            </a:r>
            <a:br>
              <a:rPr lang="cs-CZ" sz="3600" b="1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cs-CZ" sz="3600" b="1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(tabulka 7,strana 56)</a:t>
            </a:r>
            <a:endParaRPr lang="cs-CZ" sz="3600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760" lvl="1" indent="0">
              <a:buNone/>
            </a:pPr>
            <a:endParaRPr lang="cs-CZ" sz="17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365760" lvl="1" indent="0">
              <a:buNone/>
            </a:pPr>
            <a:endParaRPr lang="cs-CZ" sz="17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lvl="1">
              <a:buFont typeface="Courier New" pitchFamily="49" charset="0"/>
              <a:buChar char="o"/>
            </a:pPr>
            <a:endParaRPr lang="cs-CZ" sz="2000" dirty="0" smtClean="0">
              <a:latin typeface="Cambria" pitchFamily="18" charset="0"/>
            </a:endParaRPr>
          </a:p>
          <a:p>
            <a:pPr marL="365760" lvl="1" indent="0">
              <a:buNone/>
            </a:pPr>
            <a:endParaRPr lang="cs-CZ" sz="1700" dirty="0" smtClean="0">
              <a:latin typeface="Cambria" pitchFamily="18" charset="0"/>
            </a:endParaRPr>
          </a:p>
          <a:p>
            <a:endParaRPr lang="cs-CZ" sz="2000" dirty="0">
              <a:latin typeface="Cambria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>
                <a:latin typeface="Cambria" pitchFamily="18" charset="0"/>
              </a:rPr>
              <a:pPr/>
              <a:t>6</a:t>
            </a:fld>
            <a:endParaRPr lang="cs-CZ" dirty="0">
              <a:latin typeface="Cambria" pitchFamily="18" charset="0"/>
            </a:endParaRPr>
          </a:p>
        </p:txBody>
      </p:sp>
      <p:graphicFrame>
        <p:nvGraphicFramePr>
          <p:cNvPr id="6" name="Graf 5"/>
          <p:cNvGraphicFramePr/>
          <p:nvPr/>
        </p:nvGraphicFramePr>
        <p:xfrm>
          <a:off x="0" y="1255815"/>
          <a:ext cx="9144000" cy="560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8689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7</a:t>
            </a:fld>
            <a:endParaRPr lang="cs-CZ"/>
          </a:p>
        </p:txBody>
      </p:sp>
      <p:graphicFrame>
        <p:nvGraphicFramePr>
          <p:cNvPr id="5" name="Graf 4"/>
          <p:cNvGraphicFramePr/>
          <p:nvPr/>
        </p:nvGraphicFramePr>
        <p:xfrm>
          <a:off x="251520" y="260648"/>
          <a:ext cx="835292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Kompletní tabulka potřebná pro výpočet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>
                <a:latin typeface="Cambria" pitchFamily="18" charset="0"/>
              </a:rPr>
              <a:pPr/>
              <a:t>8</a:t>
            </a:fld>
            <a:endParaRPr lang="cs-CZ" dirty="0">
              <a:latin typeface="Cambria" pitchFamily="18" charset="0"/>
            </a:endParaRP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0" y="1628800"/>
            <a:ext cx="867096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674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Tabulka s relativní vzdálenosti </a:t>
            </a:r>
            <a:r>
              <a:rPr lang="cs-CZ" dirty="0" smtClean="0">
                <a:solidFill>
                  <a:schemeClr val="tx1"/>
                </a:solidFill>
              </a:rPr>
              <a:t>od bazální </a:t>
            </a:r>
            <a:r>
              <a:rPr lang="cs-CZ" dirty="0" smtClean="0">
                <a:solidFill>
                  <a:schemeClr val="tx1"/>
                </a:solidFill>
              </a:rPr>
              <a:t>varianty c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67E8-729F-4E04-9675-6B6A97A9388E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5" name="Zástupný symbol pro obsah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856" y="1772817"/>
            <a:ext cx="7826575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2276</TotalTime>
  <Words>355</Words>
  <Application>Microsoft Office PowerPoint</Application>
  <PresentationFormat>Předvádění na obrazovce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Arkýř</vt:lpstr>
      <vt:lpstr>Vysoká škola technická a ekonomická v Českých Budějovicích Ústav technicko - technologický</vt:lpstr>
      <vt:lpstr>Cíl diplomové práce</vt:lpstr>
      <vt:lpstr>Metodika práce</vt:lpstr>
      <vt:lpstr>Snímek 4</vt:lpstr>
      <vt:lpstr>Dopravní průzkum</vt:lpstr>
      <vt:lpstr>Celkové vytížení zastávek  (tabulka 7,strana 56)</vt:lpstr>
      <vt:lpstr>Snímek 7</vt:lpstr>
      <vt:lpstr>Kompletní tabulka potřebná pro výpočet</vt:lpstr>
      <vt:lpstr>Tabulka s relativní vzdálenosti od bazální varianty c</vt:lpstr>
      <vt:lpstr>nové vedení linek</vt:lpstr>
      <vt:lpstr>Návrh nové linky číslo 1</vt:lpstr>
      <vt:lpstr>Návrh nové linky číslo 2</vt:lpstr>
      <vt:lpstr>Návrh nové linky číslo 4</vt:lpstr>
      <vt:lpstr>Závěr</vt:lpstr>
      <vt:lpstr>Doplňující dotazy</vt:lpstr>
      <vt:lpstr>Děkuji za Vaši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Ústav technicko - technologický</dc:title>
  <dc:creator>Sára</dc:creator>
  <cp:lastModifiedBy>Acer</cp:lastModifiedBy>
  <cp:revision>83</cp:revision>
  <dcterms:created xsi:type="dcterms:W3CDTF">2018-05-30T05:39:53Z</dcterms:created>
  <dcterms:modified xsi:type="dcterms:W3CDTF">2019-06-12T21:42:40Z</dcterms:modified>
</cp:coreProperties>
</file>