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8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a Vrkočová" initials="PV" lastIdx="1" clrIdx="0">
    <p:extLst>
      <p:ext uri="{19B8F6BF-5375-455C-9EA6-DF929625EA0E}">
        <p15:presenceInfo xmlns:p15="http://schemas.microsoft.com/office/powerpoint/2012/main" userId="20e79c828f19be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tar-chalupar.cz/porizy-a-odkornovac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E40E8-CD1F-47A1-AE0F-7DBF29B0E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2722" y="833899"/>
            <a:ext cx="8353084" cy="1475013"/>
          </a:xfrm>
        </p:spPr>
        <p:txBody>
          <a:bodyPr>
            <a:normAutofit/>
          </a:bodyPr>
          <a:lstStyle/>
          <a:p>
            <a:r>
              <a:rPr lang="cs-CZ" sz="4400" b="1" dirty="0"/>
              <a:t>Diplomová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81273B-6301-40E3-A497-3F24025C5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2722" y="2308913"/>
            <a:ext cx="8353084" cy="776854"/>
          </a:xfrm>
        </p:spPr>
        <p:txBody>
          <a:bodyPr>
            <a:noAutofit/>
          </a:bodyPr>
          <a:lstStyle/>
          <a:p>
            <a:r>
              <a:rPr lang="cs-CZ" b="1" dirty="0"/>
              <a:t>novostavba rodinného domu s možností pronájmu </a:t>
            </a:r>
          </a:p>
          <a:p>
            <a:r>
              <a:rPr lang="cs-CZ" b="1" dirty="0"/>
              <a:t>Srubový dům z jedlové kulatiny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F18E58-A104-4701-93B6-EA883ADB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13" y="647366"/>
            <a:ext cx="2438400" cy="24384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506C01-4BE5-486B-9D06-7EFAB56D6F6A}"/>
              </a:ext>
            </a:extLst>
          </p:cNvPr>
          <p:cNvSpPr txBox="1"/>
          <p:nvPr/>
        </p:nvSpPr>
        <p:spPr>
          <a:xfrm>
            <a:off x="553673" y="3288484"/>
            <a:ext cx="532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Autor diplomové práce – Bc. Pavla Vrkočová, 14244</a:t>
            </a:r>
          </a:p>
          <a:p>
            <a:r>
              <a:rPr lang="cs-CZ" dirty="0"/>
              <a:t>Vedoucí diplomové práce – doc. Dr. Ing. Luboš </a:t>
            </a:r>
            <a:r>
              <a:rPr lang="cs-CZ" dirty="0" err="1"/>
              <a:t>Podolka</a:t>
            </a:r>
            <a:endParaRPr lang="cs-CZ" dirty="0"/>
          </a:p>
          <a:p>
            <a:r>
              <a:rPr lang="cs-CZ" dirty="0"/>
              <a:t>Oponent diplomové práce – Ing. Jan </a:t>
            </a:r>
            <a:r>
              <a:rPr lang="cs-CZ" dirty="0" err="1"/>
              <a:t>Zugárek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A39167-BEA5-4AD3-BEFC-7CEEDB035D2B}"/>
              </a:ext>
            </a:extLst>
          </p:cNvPr>
          <p:cNvSpPr txBox="1"/>
          <p:nvPr/>
        </p:nvSpPr>
        <p:spPr>
          <a:xfrm flipH="1">
            <a:off x="7407480" y="5491915"/>
            <a:ext cx="401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Českých Budějovicích, červen 2019</a:t>
            </a:r>
          </a:p>
        </p:txBody>
      </p:sp>
    </p:spTree>
    <p:extLst>
      <p:ext uri="{BB962C8B-B14F-4D97-AF65-F5344CB8AC3E}">
        <p14:creationId xmlns:p14="http://schemas.microsoft.com/office/powerpoint/2010/main" val="67119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BCE58-73B8-4B24-B90C-FAC0FC56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DEFE29-3A15-4283-BD0D-E60AD34F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Základové pasy šíře 700-800 mm, beton C 12/15</a:t>
            </a:r>
          </a:p>
          <a:p>
            <a:r>
              <a:rPr lang="cs-CZ" dirty="0"/>
              <a:t>Betonové dílce BD 30 a BD 40, zálivkový beton C16/20</a:t>
            </a:r>
          </a:p>
          <a:p>
            <a:r>
              <a:rPr lang="cs-CZ" dirty="0"/>
              <a:t>Nosná konstrukce objektu ze smrkové kulatiny </a:t>
            </a:r>
            <a:r>
              <a:rPr lang="cs-CZ" dirty="0" err="1"/>
              <a:t>tl</a:t>
            </a:r>
            <a:r>
              <a:rPr lang="cs-CZ" dirty="0"/>
              <a:t>. 350 mm</a:t>
            </a:r>
          </a:p>
          <a:p>
            <a:r>
              <a:rPr lang="cs-CZ" dirty="0"/>
              <a:t>Nosná konstrukce podkroví, skelet, nosný rošt z hranolu 160/160</a:t>
            </a:r>
          </a:p>
          <a:p>
            <a:r>
              <a:rPr lang="cs-CZ" dirty="0"/>
              <a:t>Vnitřní příčky v suterénu Porotherm </a:t>
            </a:r>
            <a:r>
              <a:rPr lang="cs-CZ" dirty="0" err="1"/>
              <a:t>tl</a:t>
            </a:r>
            <a:r>
              <a:rPr lang="cs-CZ" dirty="0"/>
              <a:t>. 115 mm, vnitřní nosné příčky v přízemí Porotherm </a:t>
            </a:r>
            <a:r>
              <a:rPr lang="cs-CZ" dirty="0" err="1"/>
              <a:t>tl</a:t>
            </a:r>
            <a:r>
              <a:rPr lang="cs-CZ" dirty="0"/>
              <a:t>. 200 mm a vnitřní nenosné příčky </a:t>
            </a:r>
            <a:r>
              <a:rPr lang="cs-CZ" dirty="0" err="1"/>
              <a:t>Ytong</a:t>
            </a:r>
            <a:r>
              <a:rPr lang="cs-CZ" dirty="0"/>
              <a:t> </a:t>
            </a:r>
            <a:r>
              <a:rPr lang="cs-CZ" dirty="0" err="1"/>
              <a:t>tl</a:t>
            </a:r>
            <a:r>
              <a:rPr lang="cs-CZ" dirty="0"/>
              <a:t>. 150 a 200 mm</a:t>
            </a:r>
          </a:p>
          <a:p>
            <a:r>
              <a:rPr lang="cs-CZ" dirty="0"/>
              <a:t>V podkroví příčky ze sendvičové konstrukce 125 mm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37CF10-6769-48C9-A8BC-81E33A01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0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09151-CA58-4FB8-965A-AF91911C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– detail založení na sokl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2940917-7818-43DA-BACB-B34054F2B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6C4E2C-1781-4E3F-AE8E-8A22A019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180496"/>
            <a:ext cx="10509054" cy="385192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9EA4267-C196-4FB4-80BB-1E2DB805E715}"/>
              </a:ext>
            </a:extLst>
          </p:cNvPr>
          <p:cNvSpPr txBox="1"/>
          <p:nvPr/>
        </p:nvSpPr>
        <p:spPr>
          <a:xfrm>
            <a:off x="1224792" y="6032420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Obr.6, zdroj: vlastní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6891E86-E027-4B5E-B6A8-927CB1A43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2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CF928-B500-40B3-9BB1-25FAEDE3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– DETAIL ULOŽENÍ PRŮVLAKU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D74DF72-1A9D-4E04-93BC-5C722F69F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46332"/>
            <a:ext cx="4736712" cy="4588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F802D54-5C96-45FD-98AD-0DD69BBBE047}"/>
              </a:ext>
            </a:extLst>
          </p:cNvPr>
          <p:cNvSpPr txBox="1"/>
          <p:nvPr/>
        </p:nvSpPr>
        <p:spPr>
          <a:xfrm>
            <a:off x="3707934" y="6396523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Obr.7, 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13E3D3-8B59-4F6C-A9A5-084FD87F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9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053BE-4BC1-49A2-9CCD-11F3A192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 - detail dilatace nad otvory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EAC80AF-15BE-4753-A420-456383FD8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038612"/>
            <a:ext cx="5165267" cy="449601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513775C-2F2A-4EAE-B78D-480B143EB884}"/>
              </a:ext>
            </a:extLst>
          </p:cNvPr>
          <p:cNvSpPr txBox="1"/>
          <p:nvPr/>
        </p:nvSpPr>
        <p:spPr>
          <a:xfrm>
            <a:off x="3791823" y="6396126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Obr.8, 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D6AE1B-D174-4BEC-8CA2-32AEA513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5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E08DD-F2CB-4F12-884F-048F2195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</a:t>
            </a:r>
            <a:br>
              <a:rPr lang="cs-CZ" dirty="0"/>
            </a:br>
            <a:r>
              <a:rPr lang="cs-CZ" dirty="0"/>
              <a:t>– napojení příčky na srubovou stěnu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C04E4BB-0123-4129-900D-52B5750F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16" y="1946333"/>
            <a:ext cx="5834784" cy="485396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956511-CD08-40F9-BDA2-D355513C6BA7}"/>
              </a:ext>
            </a:extLst>
          </p:cNvPr>
          <p:cNvSpPr txBox="1"/>
          <p:nvPr/>
        </p:nvSpPr>
        <p:spPr>
          <a:xfrm>
            <a:off x="4412608" y="6263562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Obr.9, 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6AEDE7-9A18-4EB7-A106-73E8452D4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7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EB997-19DA-497D-BF66-58DD3C26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Výrobní dokumentace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7CC6C0F-3DCD-4998-9D32-8B29B9B9C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9974" y="594030"/>
            <a:ext cx="4758173" cy="25723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3162A2A-EDA4-4128-BE45-C705D76FC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3166358"/>
            <a:ext cx="10176003" cy="35178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19E9E5F-0C74-4735-A0CC-E6667A94F1F2}"/>
              </a:ext>
            </a:extLst>
          </p:cNvPr>
          <p:cNvSpPr txBox="1"/>
          <p:nvPr/>
        </p:nvSpPr>
        <p:spPr>
          <a:xfrm>
            <a:off x="6096000" y="2807298"/>
            <a:ext cx="1450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Obr.10,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6EB345-9FDF-41F8-975B-5781D6F7C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948" y="715212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7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19C33-8726-4E2B-AE27-365A4C04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Výrobní dokumentace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9C4E370-7FE9-40CD-A7E8-26E52CA45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6360" y="595705"/>
            <a:ext cx="5045639" cy="27680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DFBDD2-6A69-4703-9CEF-2E81006B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3254436"/>
            <a:ext cx="10852010" cy="316314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D0D4442-0C86-4060-929E-F22F81316DCE}"/>
              </a:ext>
            </a:extLst>
          </p:cNvPr>
          <p:cNvSpPr txBox="1"/>
          <p:nvPr/>
        </p:nvSpPr>
        <p:spPr>
          <a:xfrm>
            <a:off x="5285642" y="2943881"/>
            <a:ext cx="1450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Obr.11,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E4DA92-20D5-43C0-B5C3-4FCD2B0D5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156" y="715212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3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FF34B-2EED-477F-B6EA-C49108D9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srubových obvodových stěn a stropu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DDA01-8934-4C7C-ACFE-01CF6BBC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Založení stavby na cihelný sokl </a:t>
            </a:r>
          </a:p>
          <a:p>
            <a:r>
              <a:rPr lang="cs-CZ" dirty="0"/>
              <a:t>Na soklu měděná </a:t>
            </a:r>
            <a:r>
              <a:rPr lang="cs-CZ" dirty="0" err="1"/>
              <a:t>okapnička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popřípadě pozinkovaná s povrchovou úpravou</a:t>
            </a:r>
          </a:p>
          <a:p>
            <a:r>
              <a:rPr lang="cs-CZ" dirty="0"/>
              <a:t>Při převzetí spodní stavby se soklem je nutná kontrola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B06318-C44F-4176-A8BF-A4986B42C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257" y="2019397"/>
            <a:ext cx="5162550" cy="40005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07E8E8-3728-4471-B8D5-79FE300D3215}"/>
              </a:ext>
            </a:extLst>
          </p:cNvPr>
          <p:cNvSpPr txBox="1"/>
          <p:nvPr/>
        </p:nvSpPr>
        <p:spPr>
          <a:xfrm>
            <a:off x="6448257" y="6017344"/>
            <a:ext cx="1450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Obr.12, 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7BA167-05BA-42DA-B39E-F594F55D8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0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A96CB-8BB4-4B2C-903C-B554CD42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srubových obvodových stěn a stropu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28622-F444-491E-B5B7-BD1716D01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83" y="639070"/>
            <a:ext cx="11029615" cy="3678303"/>
          </a:xfrm>
        </p:spPr>
        <p:txBody>
          <a:bodyPr/>
          <a:lstStyle/>
          <a:p>
            <a:r>
              <a:rPr lang="cs-CZ" dirty="0"/>
              <a:t>Založení 1. klády je nejdůležitější</a:t>
            </a:r>
          </a:p>
          <a:p>
            <a:r>
              <a:rPr lang="cs-CZ" dirty="0"/>
              <a:t>Řádná kontrola, změření klád na úhlopříčku, zda sedí rozměry dle výkresů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2355A0-A38D-4980-879F-4931E5AB7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067" y="1883736"/>
            <a:ext cx="3371850" cy="48672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64D8795-7A94-473A-B3C9-EF3EDA467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3" y="3077421"/>
            <a:ext cx="4613683" cy="345547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5F6606B-3B8B-465D-BF55-6585102C8A1E}"/>
              </a:ext>
            </a:extLst>
          </p:cNvPr>
          <p:cNvSpPr txBox="1"/>
          <p:nvPr/>
        </p:nvSpPr>
        <p:spPr>
          <a:xfrm>
            <a:off x="6927349" y="6394397"/>
            <a:ext cx="1450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Obr.14, zdroj: vlastní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D4A887-E5A2-4326-A498-F84278783DF7}"/>
              </a:ext>
            </a:extLst>
          </p:cNvPr>
          <p:cNvSpPr txBox="1"/>
          <p:nvPr/>
        </p:nvSpPr>
        <p:spPr>
          <a:xfrm>
            <a:off x="5125114" y="3077421"/>
            <a:ext cx="1450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Obr.13, zdroj: vlastní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FB16140-6F1B-4A19-B6D2-D7D9EA8C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3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4A525-4D41-45D3-8C1E-81F3E547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srubových obvodových stěn a stropu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F0F8C06-0FB6-4AF5-A79B-A85C9C670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893" y="1913217"/>
            <a:ext cx="2922183" cy="391428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832C2D2-1857-49F7-8591-A1D86C426F1A}"/>
              </a:ext>
            </a:extLst>
          </p:cNvPr>
          <p:cNvSpPr txBox="1"/>
          <p:nvPr/>
        </p:nvSpPr>
        <p:spPr>
          <a:xfrm>
            <a:off x="7875043" y="5873711"/>
            <a:ext cx="1972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Obr.15, 16 a 17,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9EB1AA-33BB-43E9-B934-2EF3297C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7" y="1913218"/>
            <a:ext cx="2922183" cy="39017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495BB0-BACF-4F66-8665-1366F6372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760" y="1913217"/>
            <a:ext cx="2948775" cy="39017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300A2CD-8DD2-4AAD-A923-E0C66947E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64CDD-3AC6-4960-8395-4FCE77FC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DB30E-2279-495F-8B87-7B551633D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Zadání </a:t>
            </a:r>
          </a:p>
          <a:p>
            <a:r>
              <a:rPr lang="cs-CZ" dirty="0"/>
              <a:t>Výběr a cíl práce</a:t>
            </a:r>
          </a:p>
          <a:p>
            <a:r>
              <a:rPr lang="cs-CZ" dirty="0"/>
              <a:t>Identifikační údaje</a:t>
            </a:r>
          </a:p>
          <a:p>
            <a:r>
              <a:rPr lang="cs-CZ" dirty="0"/>
              <a:t>Návrh stavby</a:t>
            </a:r>
          </a:p>
          <a:p>
            <a:r>
              <a:rPr lang="cs-CZ" dirty="0"/>
              <a:t>Konstrukční řešení</a:t>
            </a:r>
          </a:p>
          <a:p>
            <a:r>
              <a:rPr lang="cs-CZ" dirty="0"/>
              <a:t>Přiblížení principu výroby srubových stěn </a:t>
            </a:r>
          </a:p>
          <a:p>
            <a:r>
              <a:rPr lang="cs-CZ" dirty="0"/>
              <a:t>Realizace srubových obvodových stěn a stropu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D2C7CC-1897-4EC0-ADC9-DF31D146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536" y="2066415"/>
            <a:ext cx="6673442" cy="29500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B913F1-D387-4969-8C30-05CC309F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B8312-A1C7-4F8D-BEB3-091CDA27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89768B-2AAE-4728-82E5-C8A61B09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460F02-CCB2-4E80-A5D0-671AD16C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42" y="2136478"/>
            <a:ext cx="3019425" cy="40290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D7F6528-639B-489D-A794-80FF68742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261" y="572377"/>
            <a:ext cx="4707454" cy="62856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E5EF7D4-A08A-4CAC-A2AF-FB4558050EC8}"/>
              </a:ext>
            </a:extLst>
          </p:cNvPr>
          <p:cNvSpPr txBox="1"/>
          <p:nvPr/>
        </p:nvSpPr>
        <p:spPr>
          <a:xfrm>
            <a:off x="375285" y="6219900"/>
            <a:ext cx="1756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Obr.18 a 19,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AAA43E-8EC3-49E5-BC78-BAE3558A5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620" y="715212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0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AE7795-687D-4714-96B9-2786F6F37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292" y="1761396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600" dirty="0"/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853FB6-5592-42D5-B203-D74C480D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53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7D705-C1FC-4048-90C3-E872FB1E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dotazy od vedoucího diplomové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FD88E3-3120-49A3-91EF-7F06A0824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Vedoucí diplomové práce: </a:t>
            </a:r>
            <a:r>
              <a:rPr lang="cs-CZ" dirty="0"/>
              <a:t>  </a:t>
            </a:r>
            <a:r>
              <a:rPr lang="cs-CZ" dirty="0">
                <a:solidFill>
                  <a:srgbClr val="732727"/>
                </a:solidFill>
              </a:rPr>
              <a:t>doc. Dr. Ing. Luboš </a:t>
            </a:r>
            <a:r>
              <a:rPr lang="cs-CZ" dirty="0" err="1">
                <a:solidFill>
                  <a:srgbClr val="732727"/>
                </a:solidFill>
              </a:rPr>
              <a:t>Podolka</a:t>
            </a:r>
            <a:endParaRPr lang="cs-CZ" dirty="0">
              <a:solidFill>
                <a:srgbClr val="732727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r>
              <a:rPr lang="cs-CZ" dirty="0"/>
              <a:t>Proč jsou ve srubu používány dělící vnitřní příčky z tvarovek </a:t>
            </a:r>
            <a:r>
              <a:rPr lang="cs-CZ" dirty="0" err="1"/>
              <a:t>Ytong</a:t>
            </a:r>
            <a:r>
              <a:rPr lang="cs-CZ" dirty="0"/>
              <a:t>? </a:t>
            </a:r>
          </a:p>
          <a:p>
            <a:r>
              <a:rPr lang="cs-CZ" dirty="0"/>
              <a:t>Musí být v krovu použity šikmé pásky pro zajištění prostorové tuhosti konstrukce střechy, když omezují využití prostor v 2.NP, nešlo by konstrukci krovu zajistit jinak?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51A0CE-2CE5-490C-BB98-8B88C2CA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3E61E-18C7-4C32-9603-61BD6F5D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dotazy od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FC95E-A208-4F62-A1F4-5852617CB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923196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Oponent diplomové práce: </a:t>
            </a:r>
            <a:r>
              <a:rPr lang="cs-CZ" dirty="0"/>
              <a:t>  </a:t>
            </a:r>
            <a:r>
              <a:rPr lang="cs-CZ" dirty="0">
                <a:solidFill>
                  <a:srgbClr val="732727"/>
                </a:solidFill>
              </a:rPr>
              <a:t>Ing. Jan </a:t>
            </a:r>
            <a:r>
              <a:rPr lang="cs-CZ" dirty="0" err="1">
                <a:solidFill>
                  <a:srgbClr val="732727"/>
                </a:solidFill>
              </a:rPr>
              <a:t>Zugárek</a:t>
            </a:r>
            <a:endParaRPr lang="cs-CZ" dirty="0">
              <a:solidFill>
                <a:srgbClr val="732727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r>
              <a:rPr lang="cs-CZ" dirty="0"/>
              <a:t>Jakými způsoby lze kulatinu odkornit a jaké jsou výhody a nevýhody odkornění tlakovou vodou a např. frézou?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6FA727-6D47-4734-BFB8-F4D89C3F7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0" y="3580228"/>
            <a:ext cx="4714709" cy="28288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F098765-709E-41AD-9583-63225F66910F}"/>
              </a:ext>
            </a:extLst>
          </p:cNvPr>
          <p:cNvSpPr txBox="1"/>
          <p:nvPr/>
        </p:nvSpPr>
        <p:spPr>
          <a:xfrm>
            <a:off x="5295899" y="6132054"/>
            <a:ext cx="4406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Obr.20, zdroj: </a:t>
            </a:r>
            <a:r>
              <a:rPr lang="cs-CZ" sz="1200" dirty="0">
                <a:hlinkClick r:id="rId3"/>
              </a:rPr>
              <a:t>https://www.chatar-chalupar.cz/porizy-a-odkornovace/</a:t>
            </a:r>
            <a:endParaRPr lang="cs-CZ" sz="1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65578A-F429-4E7F-9893-809295122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C3215-D3B4-4242-8FC9-95188A48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202F5-7F49-44F3-A167-D5A0DC420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Stavební část</a:t>
            </a:r>
          </a:p>
          <a:p>
            <a:r>
              <a:rPr lang="cs-CZ" dirty="0"/>
              <a:t>Požárně bezpečnostní řešení objektu</a:t>
            </a:r>
          </a:p>
          <a:p>
            <a:r>
              <a:rPr lang="cs-CZ" dirty="0"/>
              <a:t>Vybrané části techniky prostředí staveb</a:t>
            </a:r>
          </a:p>
          <a:p>
            <a:r>
              <a:rPr lang="cs-CZ" dirty="0"/>
              <a:t>PENB</a:t>
            </a:r>
          </a:p>
          <a:p>
            <a:r>
              <a:rPr lang="cs-CZ" dirty="0"/>
              <a:t>Konstrukční detaily srubové stavby</a:t>
            </a:r>
          </a:p>
          <a:p>
            <a:r>
              <a:rPr lang="cs-CZ" dirty="0"/>
              <a:t>Výrobní dokumentace srubových stěn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A70B05-1DD4-41D8-B8FC-E154F301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3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9AC75-3FC1-4DA9-A29A-32B88E82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a 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320F75-09AD-4A3F-9B59-58A5B0D6F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/>
              <a:t>DŮVOD VÝBĚRU</a:t>
            </a:r>
          </a:p>
          <a:p>
            <a:r>
              <a:rPr lang="cs-CZ" dirty="0"/>
              <a:t>Pracovní zkušenosti</a:t>
            </a:r>
          </a:p>
          <a:p>
            <a:r>
              <a:rPr lang="cs-CZ" dirty="0"/>
              <a:t>Zájem o přírodní bydlení</a:t>
            </a:r>
          </a:p>
          <a:p>
            <a:r>
              <a:rPr lang="cs-CZ" dirty="0"/>
              <a:t>Zájem o stavby z obnovitelných zdrojů</a:t>
            </a:r>
          </a:p>
          <a:p>
            <a:r>
              <a:rPr lang="cs-CZ" dirty="0"/>
              <a:t>Přiblížení netypické konstrukce z dřevěné kulatiny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CÍL PRÁCE</a:t>
            </a:r>
          </a:p>
          <a:p>
            <a:r>
              <a:rPr lang="cs-CZ" dirty="0"/>
              <a:t>Zpracování projektu ve stupni dokumentace pro provádění stavby</a:t>
            </a:r>
          </a:p>
          <a:p>
            <a:r>
              <a:rPr lang="cs-CZ" dirty="0"/>
              <a:t>Přiblížení konstrukce srubu a jeho výroby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A6E5A9-59E9-4BA6-BB27-84CD1C51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8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5F69E-2018-45F5-8384-A34180E9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Identifikační údaje stavby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EE59A-D5C5-407D-9F4D-48BED065B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8" y="1909981"/>
            <a:ext cx="11029615" cy="474248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Pozemek č. 937/2, </a:t>
            </a:r>
            <a:r>
              <a:rPr lang="cs-CZ" dirty="0" err="1"/>
              <a:t>k.ú</a:t>
            </a:r>
            <a:r>
              <a:rPr lang="cs-CZ" dirty="0"/>
              <a:t>. Rovensko pod Troskami</a:t>
            </a:r>
          </a:p>
          <a:p>
            <a:r>
              <a:rPr lang="cs-CZ" dirty="0"/>
              <a:t>Svažitý pozemek na okraji obce</a:t>
            </a:r>
          </a:p>
          <a:p>
            <a:r>
              <a:rPr lang="cs-CZ" dirty="0"/>
              <a:t>Vzdálenost od města cca 4 km, část města Liščí Kotce</a:t>
            </a:r>
          </a:p>
          <a:p>
            <a:r>
              <a:rPr lang="cs-CZ" dirty="0"/>
              <a:t>Soulad s územním plánem města Rovensko pod Troskami</a:t>
            </a:r>
          </a:p>
          <a:p>
            <a:r>
              <a:rPr lang="cs-CZ" dirty="0"/>
              <a:t>Venkovská obytná zástavba</a:t>
            </a:r>
          </a:p>
          <a:p>
            <a:r>
              <a:rPr lang="cs-CZ" dirty="0"/>
              <a:t>Zastavěná plocha: 199,68 m2</a:t>
            </a:r>
          </a:p>
          <a:p>
            <a:r>
              <a:rPr lang="cs-CZ" dirty="0"/>
              <a:t>Obestavěný prostor 1183 m3</a:t>
            </a:r>
          </a:p>
          <a:p>
            <a:r>
              <a:rPr lang="cs-CZ" dirty="0"/>
              <a:t>Počet nadzemních podlaží: 2</a:t>
            </a:r>
          </a:p>
          <a:p>
            <a:r>
              <a:rPr lang="cs-CZ" dirty="0"/>
              <a:t>Počet podzemních podlaží: 1</a:t>
            </a:r>
          </a:p>
          <a:p>
            <a:r>
              <a:rPr lang="cs-CZ" dirty="0"/>
              <a:t>Výška hřebene: 7,300 m</a:t>
            </a:r>
          </a:p>
          <a:p>
            <a:r>
              <a:rPr lang="cs-CZ" dirty="0"/>
              <a:t>Celková obytná plocha: 182,78 m2</a:t>
            </a:r>
          </a:p>
          <a:p>
            <a:r>
              <a:rPr lang="cs-CZ" dirty="0"/>
              <a:t>Celková užitná plocha: 151,06 m2</a:t>
            </a:r>
          </a:p>
          <a:p>
            <a:r>
              <a:rPr lang="cs-CZ" dirty="0"/>
              <a:t>Celková využitelná plocha: 333,84 m2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8D9B02-78A3-4CDE-A553-BF9D510B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460" y="1909981"/>
            <a:ext cx="4938982" cy="30380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0597FA-25FA-4C36-9D5B-1502EA598CE6}"/>
              </a:ext>
            </a:extLst>
          </p:cNvPr>
          <p:cNvSpPr txBox="1"/>
          <p:nvPr/>
        </p:nvSpPr>
        <p:spPr>
          <a:xfrm>
            <a:off x="6783460" y="4948019"/>
            <a:ext cx="1401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1, 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D17A58-8FE7-4902-93B3-8195AD0B5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605D6-4451-4898-B30B-54D74A1C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stavby – půdorys 1.pp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B561BA2-8922-4F08-888F-56E6A3ECD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095" y="2215473"/>
            <a:ext cx="7675927" cy="406916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7D3D56B-73E1-4F53-83DA-FED01443D332}"/>
              </a:ext>
            </a:extLst>
          </p:cNvPr>
          <p:cNvSpPr txBox="1"/>
          <p:nvPr/>
        </p:nvSpPr>
        <p:spPr>
          <a:xfrm>
            <a:off x="3511754" y="6284640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Obr.2, zdroj: vlastní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84A38E-5823-4F02-BF18-1A5D46D0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E700E-1A1E-4144-93BC-F83AF35B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stavby – půdorys 1.np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5F3F2D3-E6D0-4874-A150-794907F1C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538" y="1903332"/>
            <a:ext cx="7085104" cy="495466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40377C-4134-4E4E-A930-B6B9D0C3D0C0}"/>
              </a:ext>
            </a:extLst>
          </p:cNvPr>
          <p:cNvSpPr txBox="1"/>
          <p:nvPr/>
        </p:nvSpPr>
        <p:spPr>
          <a:xfrm>
            <a:off x="3511754" y="6402086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Obr.3, 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474383-1ADE-4794-9F08-0E86F197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9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BCE58-73B8-4B24-B90C-FAC0FC56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stavby – půdorys 2.np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A8DD7F9-3D7A-40B8-8233-224BFEE02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837" y="1982683"/>
            <a:ext cx="6761971" cy="48080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C7578D2-DD1A-4D6B-964A-AD48E3D71B4D}"/>
              </a:ext>
            </a:extLst>
          </p:cNvPr>
          <p:cNvSpPr txBox="1"/>
          <p:nvPr/>
        </p:nvSpPr>
        <p:spPr>
          <a:xfrm>
            <a:off x="3637588" y="6513772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Obr.4, zdroj: vlastní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90952A-E146-42C6-8470-8423B263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C3A0C-7204-4BD5-925D-1736CB36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stavby - pohledy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D30499-7677-4DAC-9786-E41F31D9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93" y="1936230"/>
            <a:ext cx="8786070" cy="47385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2D6B0C8-DFF5-4D0D-948F-DE9DCFC1414A}"/>
              </a:ext>
            </a:extLst>
          </p:cNvPr>
          <p:cNvSpPr txBox="1"/>
          <p:nvPr/>
        </p:nvSpPr>
        <p:spPr>
          <a:xfrm>
            <a:off x="2214693" y="6473287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Obr.5, zdroj: vlastní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49BF36-A20E-4057-A4A3-1702FFA8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20" y="702156"/>
            <a:ext cx="987687" cy="9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463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Vlastní 6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2B2B2"/>
      </a:accent1>
      <a:accent2>
        <a:srgbClr val="A05B56"/>
      </a:accent2>
      <a:accent3>
        <a:srgbClr val="606060"/>
      </a:accent3>
      <a:accent4>
        <a:srgbClr val="C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133</TotalTime>
  <Words>626</Words>
  <Application>Microsoft Office PowerPoint</Application>
  <PresentationFormat>Širokoúhlá obrazovka</PresentationFormat>
  <Paragraphs>99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Gill Sans MT</vt:lpstr>
      <vt:lpstr>Wingdings 2</vt:lpstr>
      <vt:lpstr>Dividenda</vt:lpstr>
      <vt:lpstr>Diplomová práce</vt:lpstr>
      <vt:lpstr>obsah</vt:lpstr>
      <vt:lpstr>Zadání</vt:lpstr>
      <vt:lpstr>Výběr a cíl práce</vt:lpstr>
      <vt:lpstr>Identifikační údaje stavby</vt:lpstr>
      <vt:lpstr>Návrh stavby – půdorys 1.pp</vt:lpstr>
      <vt:lpstr>Návrh stavby – půdorys 1.np</vt:lpstr>
      <vt:lpstr>Návrh stavby – půdorys 2.np</vt:lpstr>
      <vt:lpstr>Návrh stavby - pohledy</vt:lpstr>
      <vt:lpstr>Konstrukční řešení</vt:lpstr>
      <vt:lpstr>Konstrukční řešení – detail založení na sokl</vt:lpstr>
      <vt:lpstr>KONSTRUKČNÍ ŘEŠENÍ – DETAIL ULOŽENÍ PRŮVLAKU</vt:lpstr>
      <vt:lpstr>Konstrukční řešení  - detail dilatace nad otvory</vt:lpstr>
      <vt:lpstr>Konstrukční řešení  – napojení příčky na srubovou stěnu</vt:lpstr>
      <vt:lpstr>Výrobní dokumentace</vt:lpstr>
      <vt:lpstr>Výrobní dokumentace</vt:lpstr>
      <vt:lpstr>Realizace srubových obvodových stěn a stropu</vt:lpstr>
      <vt:lpstr>Realizace srubových obvodových stěn a stropu</vt:lpstr>
      <vt:lpstr>Realizace srubových obvodových stěn a stropu</vt:lpstr>
      <vt:lpstr>strop</vt:lpstr>
      <vt:lpstr>Prezentace aplikace PowerPoint</vt:lpstr>
      <vt:lpstr>Doplňující dotazy od vedoucího diplomové práce</vt:lpstr>
      <vt:lpstr>Doplňující dotazy od oponenta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Vrkočová</dc:creator>
  <cp:lastModifiedBy>Pavla Vrkočová</cp:lastModifiedBy>
  <cp:revision>17</cp:revision>
  <dcterms:created xsi:type="dcterms:W3CDTF">2019-06-11T09:43:31Z</dcterms:created>
  <dcterms:modified xsi:type="dcterms:W3CDTF">2019-06-12T14:32:22Z</dcterms:modified>
</cp:coreProperties>
</file>