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68" r:id="rId4"/>
    <p:sldId id="269" r:id="rId5"/>
    <p:sldId id="271" r:id="rId6"/>
    <p:sldId id="279" r:id="rId7"/>
    <p:sldId id="280" r:id="rId8"/>
    <p:sldId id="286" r:id="rId9"/>
    <p:sldId id="281" r:id="rId10"/>
    <p:sldId id="285" r:id="rId11"/>
    <p:sldId id="272" r:id="rId12"/>
    <p:sldId id="282" r:id="rId13"/>
    <p:sldId id="287" r:id="rId14"/>
    <p:sldId id="284" r:id="rId15"/>
    <p:sldId id="283" r:id="rId16"/>
    <p:sldId id="274" r:id="rId17"/>
    <p:sldId id="264" r:id="rId18"/>
    <p:sldId id="288" r:id="rId19"/>
    <p:sldId id="289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5" d="100"/>
          <a:sy n="75" d="100"/>
        </p:scale>
        <p:origin x="1594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13680-AAC5-41D6-8634-626E44D55D3E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07BD6-B5BB-4D6B-8828-5271501405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11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7BD6-B5BB-4D6B-8828-5271501405BC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73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B71B50-685E-4562-A475-841CB15615BA}" type="datetimeFigureOut">
              <a:rPr lang="cs-CZ" smtClean="0"/>
              <a:pPr/>
              <a:t>12.06.2019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1371600"/>
            <a:ext cx="8061520" cy="3281536"/>
          </a:xfrm>
        </p:spPr>
        <p:txBody>
          <a:bodyPr>
            <a:noAutofit/>
          </a:bodyPr>
          <a:lstStyle/>
          <a:p>
            <a:r>
              <a:rPr lang="cs-CZ" sz="5400" dirty="0">
                <a:solidFill>
                  <a:srgbClr val="4F271C"/>
                </a:solidFill>
              </a:rPr>
              <a:t>Projekt novostavby zadaného objektu v rozsahu pro provedení stavby</a:t>
            </a:r>
            <a:br>
              <a:rPr lang="cs-CZ" sz="5400" dirty="0">
                <a:solidFill>
                  <a:srgbClr val="4F271C"/>
                </a:solidFill>
              </a:rPr>
            </a:br>
            <a:br>
              <a:rPr lang="cs-CZ" sz="5400" dirty="0">
                <a:solidFill>
                  <a:srgbClr val="4F271C"/>
                </a:solidFill>
              </a:rPr>
            </a:br>
            <a:r>
              <a:rPr lang="cs-CZ" sz="3600" dirty="0">
                <a:solidFill>
                  <a:srgbClr val="4F271C"/>
                </a:solidFill>
              </a:rPr>
              <a:t>Diplomová práce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4941168"/>
            <a:ext cx="7854696" cy="1656184"/>
          </a:xfrm>
        </p:spPr>
        <p:txBody>
          <a:bodyPr/>
          <a:lstStyle/>
          <a:p>
            <a:r>
              <a:rPr lang="cs-CZ" dirty="0">
                <a:solidFill>
                  <a:srgbClr val="4F271C"/>
                </a:solidFill>
                <a:latin typeface="+mj-lt"/>
              </a:rPr>
              <a:t>Autor: Bc. Karel Trefil</a:t>
            </a:r>
          </a:p>
          <a:p>
            <a:r>
              <a:rPr lang="cs-CZ" dirty="0">
                <a:solidFill>
                  <a:srgbClr val="4F271C"/>
                </a:solidFill>
                <a:latin typeface="+mj-lt"/>
              </a:rPr>
              <a:t>Vedoucí: doc. Dr. Ing. Luboš </a:t>
            </a:r>
            <a:r>
              <a:rPr lang="cs-CZ" dirty="0" err="1">
                <a:solidFill>
                  <a:srgbClr val="4F271C"/>
                </a:solidFill>
                <a:latin typeface="+mj-lt"/>
              </a:rPr>
              <a:t>Podolka</a:t>
            </a:r>
            <a:endParaRPr lang="cs-CZ" dirty="0">
              <a:solidFill>
                <a:srgbClr val="4F271C"/>
              </a:solidFill>
              <a:latin typeface="+mj-lt"/>
            </a:endParaRPr>
          </a:p>
          <a:p>
            <a:r>
              <a:rPr lang="cs-CZ" dirty="0">
                <a:solidFill>
                  <a:srgbClr val="4F271C"/>
                </a:solidFill>
                <a:latin typeface="+mj-lt"/>
              </a:rPr>
              <a:t>Oponent: Ing. Jana </a:t>
            </a:r>
            <a:r>
              <a:rPr lang="cs-CZ" dirty="0" err="1">
                <a:solidFill>
                  <a:srgbClr val="4F271C"/>
                </a:solidFill>
                <a:latin typeface="+mj-lt"/>
              </a:rPr>
              <a:t>Hubálovská</a:t>
            </a:r>
            <a:endParaRPr lang="cs-CZ" dirty="0">
              <a:solidFill>
                <a:srgbClr val="4F271C"/>
              </a:solidFill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pic>
        <p:nvPicPr>
          <p:cNvPr id="1026" name="Picture 2" descr="Výsledek obrázku pro vš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223837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046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Tepelně-technické posouzení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latin typeface="+mj-lt"/>
              </a:rPr>
              <a:t>Obvodové stěny</a:t>
            </a:r>
          </a:p>
          <a:p>
            <a:pPr lvl="1"/>
            <a:r>
              <a:rPr lang="cs-CZ" dirty="0" err="1">
                <a:latin typeface="+mj-lt"/>
              </a:rPr>
              <a:t>Porotherm</a:t>
            </a:r>
            <a:r>
              <a:rPr lang="cs-CZ" dirty="0">
                <a:latin typeface="+mj-lt"/>
              </a:rPr>
              <a:t> 44 EKO+ Profi</a:t>
            </a:r>
          </a:p>
          <a:p>
            <a:pPr lvl="1"/>
            <a:r>
              <a:rPr lang="cs-CZ" b="1" dirty="0">
                <a:latin typeface="+mj-lt"/>
              </a:rPr>
              <a:t>U = 0,213 W/m</a:t>
            </a:r>
            <a:r>
              <a:rPr lang="cs-CZ" b="1" baseline="30000" dirty="0">
                <a:latin typeface="+mj-lt"/>
              </a:rPr>
              <a:t>2</a:t>
            </a:r>
            <a:r>
              <a:rPr lang="cs-CZ" b="1" dirty="0">
                <a:latin typeface="+mj-lt"/>
              </a:rPr>
              <a:t>K </a:t>
            </a:r>
            <a:r>
              <a:rPr lang="cs-CZ" dirty="0">
                <a:latin typeface="+mj-lt"/>
              </a:rPr>
              <a:t>&lt; dop. </a:t>
            </a:r>
            <a:r>
              <a:rPr lang="cs-CZ" dirty="0" err="1">
                <a:latin typeface="+mj-lt"/>
              </a:rPr>
              <a:t>U</a:t>
            </a:r>
            <a:r>
              <a:rPr lang="cs-CZ" baseline="-25000" dirty="0" err="1">
                <a:latin typeface="+mj-lt"/>
              </a:rPr>
              <a:t>rec</a:t>
            </a:r>
            <a:r>
              <a:rPr lang="cs-CZ" baseline="-25000" dirty="0">
                <a:latin typeface="+mj-lt"/>
              </a:rPr>
              <a:t>, N20 </a:t>
            </a:r>
            <a:r>
              <a:rPr lang="cs-CZ" dirty="0">
                <a:latin typeface="+mj-lt"/>
              </a:rPr>
              <a:t>= 0,25 W/m</a:t>
            </a:r>
            <a:r>
              <a:rPr lang="cs-CZ" baseline="30000" dirty="0">
                <a:latin typeface="+mj-lt"/>
              </a:rPr>
              <a:t>2</a:t>
            </a:r>
            <a:r>
              <a:rPr lang="cs-CZ" dirty="0">
                <a:latin typeface="+mj-lt"/>
              </a:rPr>
              <a:t>K ✔</a:t>
            </a:r>
          </a:p>
          <a:p>
            <a:r>
              <a:rPr lang="cs-CZ" b="1" dirty="0">
                <a:latin typeface="+mj-lt"/>
              </a:rPr>
              <a:t>Podlaha na terénu</a:t>
            </a:r>
          </a:p>
          <a:p>
            <a:pPr lvl="1"/>
            <a:r>
              <a:rPr lang="cs-CZ" dirty="0">
                <a:latin typeface="+mj-lt"/>
              </a:rPr>
              <a:t>EPS </a:t>
            </a:r>
            <a:r>
              <a:rPr lang="cs-CZ" dirty="0" err="1">
                <a:latin typeface="+mj-lt"/>
              </a:rPr>
              <a:t>tl</a:t>
            </a:r>
            <a:r>
              <a:rPr lang="cs-CZ" dirty="0">
                <a:latin typeface="+mj-lt"/>
              </a:rPr>
              <a:t>. 160 mm</a:t>
            </a:r>
          </a:p>
          <a:p>
            <a:pPr lvl="1">
              <a:buClr>
                <a:srgbClr val="3891A7"/>
              </a:buClr>
            </a:pPr>
            <a:r>
              <a:rPr lang="cs-CZ" b="1" dirty="0">
                <a:solidFill>
                  <a:prstClr val="black"/>
                </a:solidFill>
                <a:latin typeface="Calibri"/>
              </a:rPr>
              <a:t>U = 0,217 W/m</a:t>
            </a:r>
            <a:r>
              <a:rPr lang="cs-CZ" b="1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cs-CZ" b="1" dirty="0">
                <a:solidFill>
                  <a:prstClr val="black"/>
                </a:solidFill>
                <a:latin typeface="Calibri"/>
              </a:rPr>
              <a:t>K 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&lt; dop.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U</a:t>
            </a:r>
            <a:r>
              <a:rPr lang="cs-CZ" baseline="-25000" dirty="0" err="1">
                <a:solidFill>
                  <a:prstClr val="black"/>
                </a:solidFill>
                <a:latin typeface="Calibri"/>
              </a:rPr>
              <a:t>rec</a:t>
            </a:r>
            <a:r>
              <a:rPr lang="cs-CZ" baseline="-25000" dirty="0">
                <a:solidFill>
                  <a:prstClr val="black"/>
                </a:solidFill>
                <a:latin typeface="Calibri"/>
              </a:rPr>
              <a:t>, N20 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= 0,30 W/m</a:t>
            </a:r>
            <a:r>
              <a:rPr lang="cs-CZ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K ✔</a:t>
            </a:r>
          </a:p>
          <a:p>
            <a:pPr lvl="1">
              <a:buClr>
                <a:srgbClr val="3891A7"/>
              </a:buClr>
            </a:pPr>
            <a:r>
              <a:rPr lang="el-GR" b="1" dirty="0">
                <a:solidFill>
                  <a:prstClr val="black"/>
                </a:solidFill>
                <a:latin typeface="Calibri"/>
              </a:rPr>
              <a:t>Δθ</a:t>
            </a:r>
            <a:r>
              <a:rPr lang="el-GR" b="1" baseline="-25000" dirty="0">
                <a:solidFill>
                  <a:prstClr val="black"/>
                </a:solidFill>
                <a:latin typeface="Calibri"/>
              </a:rPr>
              <a:t>10</a:t>
            </a:r>
            <a:r>
              <a:rPr lang="cs-CZ" b="1" baseline="-25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b="1" dirty="0">
                <a:solidFill>
                  <a:prstClr val="black"/>
                </a:solidFill>
                <a:latin typeface="Calibri"/>
              </a:rPr>
              <a:t>= 4,66 °C 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&lt;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pož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.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Δθ</a:t>
            </a:r>
            <a:r>
              <a:rPr lang="el-GR" baseline="-25000" dirty="0">
                <a:solidFill>
                  <a:prstClr val="black"/>
                </a:solidFill>
                <a:latin typeface="Calibri"/>
              </a:rPr>
              <a:t>10</a:t>
            </a:r>
            <a:r>
              <a:rPr lang="cs-CZ" baseline="-25000" dirty="0">
                <a:solidFill>
                  <a:prstClr val="black"/>
                </a:solidFill>
                <a:latin typeface="Calibri"/>
              </a:rPr>
              <a:t>, N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 =</a:t>
            </a:r>
            <a:r>
              <a:rPr lang="el-GR" baseline="-25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5,5 °C ✔</a:t>
            </a:r>
            <a:endParaRPr lang="cs-CZ" baseline="-25000" dirty="0">
              <a:solidFill>
                <a:prstClr val="black"/>
              </a:solidFill>
              <a:latin typeface="Calibri"/>
            </a:endParaRPr>
          </a:p>
          <a:p>
            <a:r>
              <a:rPr lang="cs-CZ" b="1" dirty="0">
                <a:latin typeface="+mj-lt"/>
              </a:rPr>
              <a:t>Dvouplášťová šikmá střecha</a:t>
            </a:r>
          </a:p>
          <a:p>
            <a:pPr lvl="1">
              <a:buClr>
                <a:srgbClr val="3891A7"/>
              </a:buClr>
            </a:pPr>
            <a:r>
              <a:rPr lang="cs-CZ" dirty="0">
                <a:solidFill>
                  <a:prstClr val="black"/>
                </a:solidFill>
                <a:latin typeface="Calibri"/>
              </a:rPr>
              <a:t>Minerální izolace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tl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. 280 mm</a:t>
            </a:r>
          </a:p>
          <a:p>
            <a:pPr lvl="1">
              <a:buClr>
                <a:srgbClr val="3891A7"/>
              </a:buClr>
            </a:pPr>
            <a:r>
              <a:rPr lang="cs-CZ" b="1" dirty="0">
                <a:solidFill>
                  <a:prstClr val="black"/>
                </a:solidFill>
                <a:latin typeface="Calibri"/>
              </a:rPr>
              <a:t>U = 0,17 W/m</a:t>
            </a:r>
            <a:r>
              <a:rPr lang="cs-CZ" b="1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cs-CZ" b="1" dirty="0">
                <a:solidFill>
                  <a:prstClr val="black"/>
                </a:solidFill>
                <a:latin typeface="Calibri"/>
              </a:rPr>
              <a:t>K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 &lt;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pož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.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U</a:t>
            </a:r>
            <a:r>
              <a:rPr lang="cs-CZ" baseline="-25000" dirty="0" err="1">
                <a:solidFill>
                  <a:prstClr val="black"/>
                </a:solidFill>
                <a:latin typeface="Calibri"/>
              </a:rPr>
              <a:t>rec</a:t>
            </a:r>
            <a:r>
              <a:rPr lang="cs-CZ" baseline="-25000" dirty="0">
                <a:solidFill>
                  <a:prstClr val="black"/>
                </a:solidFill>
                <a:latin typeface="Calibri"/>
              </a:rPr>
              <a:t>, N20 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= 0,24 W/m</a:t>
            </a:r>
            <a:r>
              <a:rPr lang="cs-CZ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K ✔</a:t>
            </a: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452320" y="6412992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69680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A5825B71-B803-4BF5-867C-765F49E98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" t="21049" r="8191" b="33314"/>
          <a:stretch/>
        </p:blipFill>
        <p:spPr>
          <a:xfrm>
            <a:off x="426368" y="3349693"/>
            <a:ext cx="8291264" cy="295153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Požárně bezpečnostní řešení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149352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+mj-lt"/>
              </a:rPr>
              <a:t>Využití objektu: OB2 – bytové</a:t>
            </a:r>
          </a:p>
          <a:p>
            <a:r>
              <a:rPr lang="cs-CZ" sz="2000" dirty="0">
                <a:latin typeface="+mj-lt"/>
              </a:rPr>
              <a:t>Druh konstrukčního systému: nehořlavý</a:t>
            </a:r>
          </a:p>
          <a:p>
            <a:r>
              <a:rPr lang="cs-CZ" sz="2000" dirty="0">
                <a:latin typeface="+mj-lt"/>
              </a:rPr>
              <a:t>Požární výška objektu: 3,05 m</a:t>
            </a:r>
          </a:p>
          <a:p>
            <a:r>
              <a:rPr lang="cs-CZ" sz="2000" dirty="0">
                <a:latin typeface="+mj-lt"/>
              </a:rPr>
              <a:t>Výtah – odvětrání světlíkem</a:t>
            </a:r>
          </a:p>
          <a:p>
            <a:endParaRPr lang="cs-CZ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409576" y="6326773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331291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Technika prostředí staveb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2890664" cy="438912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+mj-lt"/>
              </a:rPr>
              <a:t>Splašková kanalizace</a:t>
            </a:r>
          </a:p>
          <a:p>
            <a:pPr lvl="1"/>
            <a:r>
              <a:rPr lang="cs-CZ" sz="1800" dirty="0">
                <a:latin typeface="+mj-lt"/>
              </a:rPr>
              <a:t>Gravitační kanalizace do veřejného řádu</a:t>
            </a:r>
          </a:p>
          <a:p>
            <a:r>
              <a:rPr lang="cs-CZ" sz="2000" dirty="0">
                <a:latin typeface="+mj-lt"/>
              </a:rPr>
              <a:t>Dešťová kanalizace</a:t>
            </a:r>
          </a:p>
          <a:p>
            <a:pPr lvl="1"/>
            <a:r>
              <a:rPr lang="cs-CZ" sz="1800" dirty="0">
                <a:latin typeface="+mj-lt"/>
              </a:rPr>
              <a:t>Retenční nádrže + vsakování</a:t>
            </a:r>
          </a:p>
          <a:p>
            <a:r>
              <a:rPr lang="cs-CZ" sz="2000" dirty="0">
                <a:latin typeface="+mj-lt"/>
              </a:rPr>
              <a:t>Vodovod</a:t>
            </a:r>
          </a:p>
          <a:p>
            <a:pPr lvl="1"/>
            <a:r>
              <a:rPr lang="cs-CZ" sz="1800" dirty="0">
                <a:latin typeface="+mj-lt"/>
              </a:rPr>
              <a:t>Napojení na veřejný řád</a:t>
            </a:r>
          </a:p>
          <a:p>
            <a:pPr lvl="1"/>
            <a:r>
              <a:rPr lang="cs-CZ" sz="1800" dirty="0">
                <a:latin typeface="+mj-lt"/>
              </a:rPr>
              <a:t>Ohřev vody – el. ohřívače TV</a:t>
            </a:r>
          </a:p>
          <a:p>
            <a:pPr lvl="1"/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958549" y="6047601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C53F74BA-E2A8-4210-ADAA-68DDCDBE2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2093" r="5000" b="25490"/>
          <a:stretch/>
        </p:blipFill>
        <p:spPr>
          <a:xfrm>
            <a:off x="3131840" y="2708920"/>
            <a:ext cx="5842992" cy="332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Technika prostředí staveb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+mj-lt"/>
              </a:rPr>
              <a:t>Elektroinstalace</a:t>
            </a:r>
          </a:p>
          <a:p>
            <a:pPr lvl="1"/>
            <a:r>
              <a:rPr lang="cs-CZ" sz="1800" dirty="0">
                <a:latin typeface="+mj-lt"/>
              </a:rPr>
              <a:t>Napojení na veřejný rozvod</a:t>
            </a:r>
          </a:p>
          <a:p>
            <a:pPr lvl="1"/>
            <a:r>
              <a:rPr lang="cs-CZ" sz="1800" dirty="0">
                <a:latin typeface="+mj-lt"/>
              </a:rPr>
              <a:t>Hlavní rozvaděč + v každém bytě</a:t>
            </a:r>
          </a:p>
          <a:p>
            <a:r>
              <a:rPr lang="cs-CZ" sz="2000" dirty="0">
                <a:latin typeface="+mj-lt"/>
              </a:rPr>
              <a:t>Vytápění</a:t>
            </a:r>
          </a:p>
          <a:p>
            <a:pPr lvl="1"/>
            <a:r>
              <a:rPr lang="cs-CZ" sz="1800" dirty="0">
                <a:latin typeface="+mj-lt"/>
              </a:rPr>
              <a:t>Tepelné čerpadlo vzduch - voda</a:t>
            </a:r>
          </a:p>
          <a:p>
            <a:pPr lvl="1"/>
            <a:r>
              <a:rPr lang="cs-CZ" sz="1800" dirty="0">
                <a:latin typeface="+mj-lt"/>
              </a:rPr>
              <a:t>Radiátory</a:t>
            </a:r>
          </a:p>
          <a:p>
            <a:r>
              <a:rPr lang="cs-CZ" sz="2000" dirty="0">
                <a:latin typeface="+mj-lt"/>
              </a:rPr>
              <a:t>Větrání</a:t>
            </a:r>
          </a:p>
          <a:p>
            <a:pPr lvl="1"/>
            <a:r>
              <a:rPr lang="cs-CZ" sz="1800" dirty="0">
                <a:latin typeface="+mj-lt"/>
              </a:rPr>
              <a:t>Přirozené – okny</a:t>
            </a:r>
          </a:p>
          <a:p>
            <a:pPr lvl="1"/>
            <a:r>
              <a:rPr lang="cs-CZ" sz="1800" dirty="0">
                <a:latin typeface="+mj-lt"/>
              </a:rPr>
              <a:t>Nucené – ventilátory v koupelnách</a:t>
            </a:r>
          </a:p>
          <a:p>
            <a:pPr lvl="1"/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521890" y="5890752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1DBED367-30DA-4A57-A5A3-A8F89D949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5" t="17691" r="51575" b="22147"/>
          <a:stretch/>
        </p:blipFill>
        <p:spPr>
          <a:xfrm>
            <a:off x="4932040" y="1933307"/>
            <a:ext cx="357524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1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Zařízení staveniště - HSV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956376" y="6354115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EB6AA99C-FE50-4D12-BAEF-BC015878F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28719"/>
            <a:ext cx="6912768" cy="488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72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EBA79DDE-52A2-4CD7-BACC-82CA9F79C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96192"/>
            <a:ext cx="7056784" cy="49879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Zařízení staveniště - PSV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028384" y="6354115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47668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Závěr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Projektová dokumentace pro provádění stavby</a:t>
            </a:r>
          </a:p>
          <a:p>
            <a:r>
              <a:rPr lang="cs-CZ" dirty="0">
                <a:latin typeface="+mj-lt"/>
              </a:rPr>
              <a:t>Textová a výkresová část</a:t>
            </a:r>
          </a:p>
          <a:p>
            <a:r>
              <a:rPr lang="cs-CZ" dirty="0">
                <a:latin typeface="+mj-lt"/>
              </a:rPr>
              <a:t>Podklad pro realizaci objektu</a:t>
            </a:r>
          </a:p>
          <a:p>
            <a:r>
              <a:rPr lang="cs-CZ" dirty="0">
                <a:latin typeface="+mj-lt"/>
              </a:rPr>
              <a:t>Prohloubení projekčních schopností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051098" y="5950015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  <p:pic>
        <p:nvPicPr>
          <p:cNvPr id="7" name="Obrázek 6" descr="Obsah obrázku hodiny, budova&#10;&#10;Popis byl vytvořen automaticky">
            <a:extLst>
              <a:ext uri="{FF2B5EF4-FFF2-40B4-BE49-F238E27FC236}">
                <a16:creationId xmlns:a16="http://schemas.microsoft.com/office/drawing/2014/main" id="{E954C1AE-8EE1-4027-8871-A3D49A1C8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" t="50000" b="22165"/>
          <a:stretch/>
        </p:blipFill>
        <p:spPr>
          <a:xfrm>
            <a:off x="156592" y="4221088"/>
            <a:ext cx="8892480" cy="17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45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429000"/>
            <a:ext cx="8305800" cy="1143000"/>
          </a:xfrm>
        </p:spPr>
        <p:txBody>
          <a:bodyPr/>
          <a:lstStyle/>
          <a:p>
            <a:pPr algn="ctr"/>
            <a:r>
              <a:rPr lang="cs-CZ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211854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Doplňující dotazy - doc. Dr. Ing. Luboš </a:t>
            </a:r>
            <a:r>
              <a:rPr lang="cs-CZ" sz="3600" b="1" dirty="0" err="1"/>
              <a:t>Podolka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Nebylo by vhodnější v 1.NP posunout skleněnou stěnu a tím zmenšit prostor únikové cesty?</a:t>
            </a:r>
          </a:p>
          <a:p>
            <a:pPr lvl="1"/>
            <a:endParaRPr lang="cs-CZ" dirty="0">
              <a:latin typeface="+mj-lt"/>
            </a:endParaRPr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95FF759D-885B-44C3-B3FF-6FBB19BA4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25284" r="41337" b="46659"/>
          <a:stretch/>
        </p:blipFill>
        <p:spPr>
          <a:xfrm>
            <a:off x="1835696" y="2783988"/>
            <a:ext cx="528058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03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Doplňující dotazy - doc. Dr. Ing. Luboš </a:t>
            </a:r>
            <a:r>
              <a:rPr lang="cs-CZ" sz="3600" b="1" dirty="0" err="1"/>
              <a:t>Podolka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Může se PNP z jednoho požárního úseku překrývat s druhým?</a:t>
            </a:r>
          </a:p>
        </p:txBody>
      </p:sp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7179CA6B-361D-4009-8457-DA555D23E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13" t="51817" r="62719" b="35157"/>
          <a:stretch/>
        </p:blipFill>
        <p:spPr>
          <a:xfrm>
            <a:off x="2699792" y="2745652"/>
            <a:ext cx="3744416" cy="360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1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solidFill>
                  <a:srgbClr val="4F271C"/>
                </a:solidFill>
              </a:rPr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+mj-lt"/>
              </a:rPr>
              <a:t>Cíl práce</a:t>
            </a:r>
          </a:p>
          <a:p>
            <a:r>
              <a:rPr lang="cs-CZ" dirty="0">
                <a:latin typeface="+mj-lt"/>
              </a:rPr>
              <a:t>Výběr objektu</a:t>
            </a:r>
          </a:p>
          <a:p>
            <a:r>
              <a:rPr lang="cs-CZ" dirty="0">
                <a:latin typeface="+mj-lt"/>
              </a:rPr>
              <a:t>Projekt - dům s pečovatelskou službou</a:t>
            </a:r>
          </a:p>
          <a:p>
            <a:pPr lvl="1"/>
            <a:r>
              <a:rPr lang="cs-CZ" dirty="0">
                <a:latin typeface="+mj-lt"/>
              </a:rPr>
              <a:t>Umístění stavby</a:t>
            </a:r>
          </a:p>
          <a:p>
            <a:pPr lvl="1"/>
            <a:r>
              <a:rPr lang="cs-CZ" dirty="0">
                <a:latin typeface="+mj-lt"/>
              </a:rPr>
              <a:t>Dispoziční řešení</a:t>
            </a:r>
          </a:p>
          <a:p>
            <a:pPr lvl="1"/>
            <a:r>
              <a:rPr lang="cs-CZ" dirty="0">
                <a:latin typeface="+mj-lt"/>
              </a:rPr>
              <a:t>Konstrukční řešení</a:t>
            </a:r>
          </a:p>
          <a:p>
            <a:pPr lvl="1"/>
            <a:r>
              <a:rPr lang="cs-CZ" dirty="0">
                <a:latin typeface="+mj-lt"/>
              </a:rPr>
              <a:t>Požárně bezpečnostní řešení</a:t>
            </a:r>
          </a:p>
          <a:p>
            <a:pPr lvl="1"/>
            <a:r>
              <a:rPr lang="cs-CZ" dirty="0">
                <a:latin typeface="+mj-lt"/>
              </a:rPr>
              <a:t>Technika prostředí staveb</a:t>
            </a:r>
          </a:p>
          <a:p>
            <a:pPr lvl="1"/>
            <a:r>
              <a:rPr lang="cs-CZ" dirty="0">
                <a:latin typeface="+mj-lt"/>
              </a:rPr>
              <a:t>Zařízení staveniště</a:t>
            </a:r>
          </a:p>
          <a:p>
            <a:r>
              <a:rPr lang="cs-CZ" dirty="0">
                <a:latin typeface="+mj-lt"/>
              </a:rPr>
              <a:t>Doplňující dotazy</a:t>
            </a:r>
          </a:p>
          <a:p>
            <a:r>
              <a:rPr lang="cs-CZ" dirty="0">
                <a:latin typeface="+mj-lt"/>
              </a:rPr>
              <a:t>Závěr</a:t>
            </a:r>
          </a:p>
          <a:p>
            <a:pPr marL="0" indent="0">
              <a:buNone/>
            </a:pPr>
            <a:endParaRPr lang="cs-CZ" dirty="0">
              <a:latin typeface="+mj-lt"/>
            </a:endParaRPr>
          </a:p>
          <a:p>
            <a:pPr lvl="1"/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1045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Cíl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Vypracovat minimálně 4 části projektové dokumentace pro provedení stavby vybraného objektu</a:t>
            </a:r>
          </a:p>
          <a:p>
            <a:pPr lvl="1"/>
            <a:r>
              <a:rPr lang="cs-CZ" dirty="0">
                <a:latin typeface="+mj-lt"/>
              </a:rPr>
              <a:t>Architektonicko-stavební řešení</a:t>
            </a:r>
          </a:p>
          <a:p>
            <a:pPr lvl="1"/>
            <a:r>
              <a:rPr lang="cs-CZ" dirty="0">
                <a:latin typeface="+mj-lt"/>
              </a:rPr>
              <a:t>Požárně bezpečnostní řešení</a:t>
            </a:r>
          </a:p>
          <a:p>
            <a:pPr lvl="1"/>
            <a:r>
              <a:rPr lang="cs-CZ" dirty="0">
                <a:latin typeface="+mj-lt"/>
              </a:rPr>
              <a:t>Technika prostředí staveb</a:t>
            </a:r>
          </a:p>
          <a:p>
            <a:pPr lvl="1"/>
            <a:r>
              <a:rPr lang="cs-CZ" dirty="0">
                <a:latin typeface="+mj-lt"/>
              </a:rPr>
              <a:t>Zařízení staveniště</a:t>
            </a:r>
          </a:p>
          <a:p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Textová a výkresová část</a:t>
            </a:r>
          </a:p>
        </p:txBody>
      </p:sp>
    </p:spTree>
    <p:extLst>
      <p:ext uri="{BB962C8B-B14F-4D97-AF65-F5344CB8AC3E}">
        <p14:creationId xmlns:p14="http://schemas.microsoft.com/office/powerpoint/2010/main" val="275908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640960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Výběr objektu</a:t>
            </a:r>
            <a:br>
              <a:rPr lang="cs-CZ" sz="4400" b="1" dirty="0"/>
            </a:br>
            <a:r>
              <a:rPr lang="cs-CZ" sz="3600" b="1" dirty="0"/>
              <a:t>Dům s pečovatelskou službou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Důvody:</a:t>
            </a:r>
          </a:p>
          <a:p>
            <a:pPr lvl="1"/>
            <a:r>
              <a:rPr lang="cs-CZ" dirty="0">
                <a:latin typeface="+mj-lt"/>
              </a:rPr>
              <a:t>Aktuální téma</a:t>
            </a:r>
          </a:p>
          <a:p>
            <a:pPr lvl="1"/>
            <a:r>
              <a:rPr lang="cs-CZ" dirty="0">
                <a:latin typeface="+mj-lt"/>
              </a:rPr>
              <a:t>Možnost budoucí realizace</a:t>
            </a:r>
          </a:p>
          <a:p>
            <a:pPr lvl="1"/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Zadání:</a:t>
            </a:r>
          </a:p>
          <a:p>
            <a:pPr lvl="1"/>
            <a:r>
              <a:rPr lang="cs-CZ" dirty="0">
                <a:latin typeface="+mj-lt"/>
              </a:rPr>
              <a:t>Základní výkresy pro stavební povolení</a:t>
            </a:r>
          </a:p>
          <a:p>
            <a:pPr lvl="1"/>
            <a:r>
              <a:rPr lang="cs-CZ" dirty="0">
                <a:latin typeface="+mj-lt"/>
              </a:rPr>
              <a:t>Dána dispozice a konstrukční řešení</a:t>
            </a:r>
          </a:p>
          <a:p>
            <a:pPr lvl="1"/>
            <a:r>
              <a:rPr lang="cs-CZ" dirty="0">
                <a:latin typeface="+mj-lt"/>
              </a:rPr>
              <a:t>Zpracování budovy A s návazností na ostatní</a:t>
            </a:r>
          </a:p>
          <a:p>
            <a:pPr lvl="1"/>
            <a:endParaRPr lang="cs-CZ" dirty="0">
              <a:latin typeface="+mj-lt"/>
            </a:endParaRPr>
          </a:p>
          <a:p>
            <a:pPr lvl="1"/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5635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Umístění 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Miličín (okres Benešov)</a:t>
            </a:r>
          </a:p>
          <a:p>
            <a:endParaRPr lang="cs-CZ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812360" y="6521093"/>
            <a:ext cx="1082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mapy.cz</a:t>
            </a:r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ECFD94E4-6A9B-4ADE-A023-3D1010488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r="16137"/>
          <a:stretch/>
        </p:blipFill>
        <p:spPr>
          <a:xfrm>
            <a:off x="1507126" y="2408971"/>
            <a:ext cx="6305234" cy="438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Koordinační situace</a:t>
            </a:r>
          </a:p>
        </p:txBody>
      </p:sp>
      <p:pic>
        <p:nvPicPr>
          <p:cNvPr id="9" name="Zástupný obsah 8" descr="Obsah obrázku text, mapa&#10;&#10;Popis byl vytvořen automaticky">
            <a:extLst>
              <a:ext uri="{FF2B5EF4-FFF2-40B4-BE49-F238E27FC236}">
                <a16:creationId xmlns:a16="http://schemas.microsoft.com/office/drawing/2014/main" id="{0678576E-46C6-422E-B0F4-77C3EB107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63" t="10202" r="29894" b="22444"/>
          <a:stretch/>
        </p:blipFill>
        <p:spPr>
          <a:xfrm>
            <a:off x="1642633" y="1831342"/>
            <a:ext cx="5858733" cy="4882278"/>
          </a:xfrm>
        </p:spPr>
      </p:pic>
      <p:sp>
        <p:nvSpPr>
          <p:cNvPr id="4" name="TextovéPole 3"/>
          <p:cNvSpPr txBox="1"/>
          <p:nvPr/>
        </p:nvSpPr>
        <p:spPr>
          <a:xfrm>
            <a:off x="7533443" y="6436621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7018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03ED327A-4DDF-4997-86C8-F06984C65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23378" r="4325" b="33301"/>
          <a:stretch/>
        </p:blipFill>
        <p:spPr>
          <a:xfrm>
            <a:off x="457200" y="3429001"/>
            <a:ext cx="8390362" cy="30513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Dispoziční řešení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1661307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latin typeface="+mj-lt"/>
              </a:rPr>
              <a:t>3 dvoupodlažní budovy</a:t>
            </a:r>
          </a:p>
          <a:p>
            <a:r>
              <a:rPr lang="cs-CZ" sz="2000" dirty="0">
                <a:latin typeface="+mj-lt"/>
              </a:rPr>
              <a:t>28 bytů pro 34 osob - vlastní sociální zařízení a kuchyně</a:t>
            </a:r>
          </a:p>
          <a:p>
            <a:r>
              <a:rPr lang="cs-CZ" sz="2000" dirty="0">
                <a:latin typeface="+mj-lt"/>
              </a:rPr>
              <a:t>Bezbariérové a pro osoby s omezenou schopností pohybu a orientace</a:t>
            </a:r>
          </a:p>
          <a:p>
            <a:r>
              <a:rPr lang="cs-CZ" sz="2000" dirty="0">
                <a:latin typeface="+mj-lt"/>
              </a:rPr>
              <a:t>Jídelna s výdejnou jídla, společenská místnost, kancelář, ošetřovna, relaxační místnost, prádelna</a:t>
            </a: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956376" y="6480387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064461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mapa&#10;&#10;Popis byl vytvořen automaticky">
            <a:extLst>
              <a:ext uri="{FF2B5EF4-FFF2-40B4-BE49-F238E27FC236}">
                <a16:creationId xmlns:a16="http://schemas.microsoft.com/office/drawing/2014/main" id="{26A5236A-0B6D-4F39-B472-457BEC303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20038" r="3538" b="34794"/>
          <a:stretch/>
        </p:blipFill>
        <p:spPr>
          <a:xfrm>
            <a:off x="139361" y="2085574"/>
            <a:ext cx="8751441" cy="328764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Dispoziční řešení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834235" y="5364048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285659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B024FCB0-C792-460B-8062-B912E9D67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6" t="16701" r="15740" b="19835"/>
          <a:stretch/>
        </p:blipFill>
        <p:spPr>
          <a:xfrm>
            <a:off x="4211960" y="3212976"/>
            <a:ext cx="4824536" cy="304524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/>
              <a:t>Konstrukční řešení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3898776" cy="4389120"/>
          </a:xfrm>
        </p:spPr>
        <p:txBody>
          <a:bodyPr>
            <a:normAutofit fontScale="62500" lnSpcReduction="20000"/>
          </a:bodyPr>
          <a:lstStyle/>
          <a:p>
            <a:r>
              <a:rPr lang="cs-CZ" sz="2900" dirty="0">
                <a:latin typeface="+mj-lt"/>
              </a:rPr>
              <a:t>Základy</a:t>
            </a:r>
          </a:p>
          <a:p>
            <a:pPr lvl="1"/>
            <a:r>
              <a:rPr lang="cs-CZ" sz="2600" dirty="0">
                <a:latin typeface="+mj-lt"/>
              </a:rPr>
              <a:t>Betonové pasy + ztracené bednění</a:t>
            </a:r>
          </a:p>
          <a:p>
            <a:r>
              <a:rPr lang="cs-CZ" sz="2900" dirty="0">
                <a:latin typeface="+mj-lt"/>
              </a:rPr>
              <a:t>Zdivo</a:t>
            </a:r>
          </a:p>
          <a:p>
            <a:pPr lvl="1"/>
            <a:r>
              <a:rPr lang="cs-CZ" sz="2600" dirty="0">
                <a:latin typeface="+mj-lt"/>
              </a:rPr>
              <a:t>Obvodové: </a:t>
            </a:r>
            <a:r>
              <a:rPr lang="cs-CZ" sz="2600" dirty="0" err="1">
                <a:latin typeface="+mj-lt"/>
              </a:rPr>
              <a:t>Porotherm</a:t>
            </a:r>
            <a:r>
              <a:rPr lang="cs-CZ" sz="2600" dirty="0">
                <a:latin typeface="+mj-lt"/>
              </a:rPr>
              <a:t> 44 EKO+ Profi</a:t>
            </a:r>
          </a:p>
          <a:p>
            <a:pPr lvl="1"/>
            <a:r>
              <a:rPr lang="cs-CZ" sz="2600" dirty="0">
                <a:latin typeface="+mj-lt"/>
              </a:rPr>
              <a:t>Vnitřní nosné: </a:t>
            </a:r>
            <a:r>
              <a:rPr lang="cs-CZ" sz="2600" dirty="0" err="1">
                <a:latin typeface="+mj-lt"/>
              </a:rPr>
              <a:t>Porotherm</a:t>
            </a:r>
            <a:r>
              <a:rPr lang="cs-CZ" sz="2600" dirty="0">
                <a:latin typeface="+mj-lt"/>
              </a:rPr>
              <a:t> 24 Profi</a:t>
            </a:r>
          </a:p>
          <a:p>
            <a:pPr lvl="1"/>
            <a:r>
              <a:rPr lang="cs-CZ" sz="2600" dirty="0">
                <a:latin typeface="+mj-lt"/>
              </a:rPr>
              <a:t>Vnitřní nosné akustické: </a:t>
            </a:r>
            <a:r>
              <a:rPr lang="cs-CZ" sz="2600" dirty="0" err="1">
                <a:latin typeface="+mj-lt"/>
              </a:rPr>
              <a:t>Porotherm</a:t>
            </a:r>
            <a:r>
              <a:rPr lang="cs-CZ" sz="2600" dirty="0">
                <a:latin typeface="+mj-lt"/>
              </a:rPr>
              <a:t> 25 AKU SYM</a:t>
            </a:r>
          </a:p>
          <a:p>
            <a:pPr lvl="1"/>
            <a:r>
              <a:rPr lang="cs-CZ" sz="2600" dirty="0">
                <a:latin typeface="+mj-lt"/>
              </a:rPr>
              <a:t>Příčky: </a:t>
            </a:r>
            <a:r>
              <a:rPr lang="cs-CZ" sz="2600" dirty="0" err="1">
                <a:latin typeface="+mj-lt"/>
              </a:rPr>
              <a:t>Porotherm</a:t>
            </a:r>
            <a:r>
              <a:rPr lang="cs-CZ" sz="2600" dirty="0">
                <a:latin typeface="+mj-lt"/>
              </a:rPr>
              <a:t> 11,5 Profi, </a:t>
            </a:r>
            <a:r>
              <a:rPr lang="cs-CZ" sz="2600" dirty="0" err="1">
                <a:latin typeface="+mj-lt"/>
              </a:rPr>
              <a:t>Porotherm</a:t>
            </a:r>
            <a:r>
              <a:rPr lang="cs-CZ" sz="2600" dirty="0">
                <a:latin typeface="+mj-lt"/>
              </a:rPr>
              <a:t> 8 Profi</a:t>
            </a:r>
          </a:p>
          <a:p>
            <a:r>
              <a:rPr lang="cs-CZ" sz="2900" dirty="0">
                <a:latin typeface="+mj-lt"/>
              </a:rPr>
              <a:t>Vodorovné konstrukce</a:t>
            </a:r>
          </a:p>
          <a:p>
            <a:pPr lvl="1"/>
            <a:r>
              <a:rPr lang="cs-CZ" sz="2600" dirty="0">
                <a:latin typeface="+mj-lt"/>
              </a:rPr>
              <a:t>ŽB panely </a:t>
            </a:r>
            <a:r>
              <a:rPr lang="cs-CZ" sz="2600" dirty="0" err="1">
                <a:latin typeface="+mj-lt"/>
              </a:rPr>
              <a:t>Spiroll</a:t>
            </a:r>
            <a:endParaRPr lang="cs-CZ" sz="2600" dirty="0">
              <a:latin typeface="+mj-lt"/>
            </a:endParaRPr>
          </a:p>
          <a:p>
            <a:r>
              <a:rPr lang="cs-CZ" sz="2900" dirty="0">
                <a:latin typeface="+mj-lt"/>
              </a:rPr>
              <a:t>Zastřešení</a:t>
            </a:r>
          </a:p>
          <a:p>
            <a:pPr lvl="1"/>
            <a:r>
              <a:rPr lang="cs-CZ" sz="2600" dirty="0">
                <a:latin typeface="+mj-lt"/>
              </a:rPr>
              <a:t>Dřevěný vaznicový krov, pálená krytina </a:t>
            </a:r>
            <a:r>
              <a:rPr lang="cs-CZ" sz="2600" dirty="0" err="1">
                <a:latin typeface="+mj-lt"/>
              </a:rPr>
              <a:t>Tondach</a:t>
            </a:r>
            <a:endParaRPr lang="cs-CZ" sz="2600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452320" y="6412992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4876675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8342</TotalTime>
  <Words>514</Words>
  <Application>Microsoft Office PowerPoint</Application>
  <PresentationFormat>Předvádění na obrazovce (4:3)</PresentationFormat>
  <Paragraphs>123</Paragraphs>
  <Slides>19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Calibri</vt:lpstr>
      <vt:lpstr>Constantia</vt:lpstr>
      <vt:lpstr>Wingdings 2</vt:lpstr>
      <vt:lpstr>Tok</vt:lpstr>
      <vt:lpstr>Projekt novostavby zadaného objektu v rozsahu pro provedení stavby  Diplomová práce</vt:lpstr>
      <vt:lpstr>Osnova</vt:lpstr>
      <vt:lpstr>Cíl práce</vt:lpstr>
      <vt:lpstr>Výběr objektu Dům s pečovatelskou službou</vt:lpstr>
      <vt:lpstr>Umístění stavby</vt:lpstr>
      <vt:lpstr>Koordinační situace</vt:lpstr>
      <vt:lpstr>Dispoziční řešení</vt:lpstr>
      <vt:lpstr>Dispoziční řešení</vt:lpstr>
      <vt:lpstr>Konstrukční řešení</vt:lpstr>
      <vt:lpstr>Tepelně-technické posouzení</vt:lpstr>
      <vt:lpstr>Požárně bezpečnostní řešení</vt:lpstr>
      <vt:lpstr>Technika prostředí staveb</vt:lpstr>
      <vt:lpstr>Technika prostředí staveb</vt:lpstr>
      <vt:lpstr>Zařízení staveniště - HSV</vt:lpstr>
      <vt:lpstr>Zařízení staveniště - PSV</vt:lpstr>
      <vt:lpstr>Závěr</vt:lpstr>
      <vt:lpstr>Děkuji za pozornost</vt:lpstr>
      <vt:lpstr>Doplňující dotazy - doc. Dr. Ing. Luboš Podolka</vt:lpstr>
      <vt:lpstr>Doplňující dotazy - doc. Dr. Ing. Luboš Podolka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Karel</dc:creator>
  <cp:lastModifiedBy>Karel Trefil</cp:lastModifiedBy>
  <cp:revision>240</cp:revision>
  <dcterms:created xsi:type="dcterms:W3CDTF">2015-04-15T10:36:49Z</dcterms:created>
  <dcterms:modified xsi:type="dcterms:W3CDTF">2019-06-12T20:35:01Z</dcterms:modified>
</cp:coreProperties>
</file>