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4" r:id="rId1"/>
  </p:sldMasterIdLst>
  <p:notesMasterIdLst>
    <p:notesMasterId r:id="rId37"/>
  </p:notesMasterIdLst>
  <p:sldIdLst>
    <p:sldId id="256" r:id="rId2"/>
    <p:sldId id="280" r:id="rId3"/>
    <p:sldId id="257" r:id="rId4"/>
    <p:sldId id="281" r:id="rId5"/>
    <p:sldId id="284" r:id="rId6"/>
    <p:sldId id="283" r:id="rId7"/>
    <p:sldId id="282" r:id="rId8"/>
    <p:sldId id="258" r:id="rId9"/>
    <p:sldId id="286" r:id="rId10"/>
    <p:sldId id="287" r:id="rId11"/>
    <p:sldId id="309" r:id="rId12"/>
    <p:sldId id="310" r:id="rId13"/>
    <p:sldId id="289" r:id="rId14"/>
    <p:sldId id="313" r:id="rId15"/>
    <p:sldId id="288" r:id="rId16"/>
    <p:sldId id="298" r:id="rId17"/>
    <p:sldId id="299" r:id="rId18"/>
    <p:sldId id="290" r:id="rId19"/>
    <p:sldId id="300" r:id="rId20"/>
    <p:sldId id="301" r:id="rId21"/>
    <p:sldId id="291" r:id="rId22"/>
    <p:sldId id="292" r:id="rId23"/>
    <p:sldId id="302" r:id="rId24"/>
    <p:sldId id="293" r:id="rId25"/>
    <p:sldId id="304" r:id="rId26"/>
    <p:sldId id="305" r:id="rId27"/>
    <p:sldId id="294" r:id="rId28"/>
    <p:sldId id="306" r:id="rId29"/>
    <p:sldId id="307" r:id="rId30"/>
    <p:sldId id="295" r:id="rId31"/>
    <p:sldId id="296" r:id="rId32"/>
    <p:sldId id="314" r:id="rId33"/>
    <p:sldId id="297" r:id="rId34"/>
    <p:sldId id="308" r:id="rId35"/>
    <p:sldId id="268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0494" autoAdjust="0"/>
  </p:normalViewPr>
  <p:slideViewPr>
    <p:cSldViewPr>
      <p:cViewPr varScale="1">
        <p:scale>
          <a:sx n="70" d="100"/>
          <a:sy n="70" d="100"/>
        </p:scale>
        <p:origin x="34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2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02E02-61E8-499E-BD1C-10E2AD76E01B}" type="datetimeFigureOut">
              <a:rPr lang="cs-CZ" smtClean="0"/>
              <a:t>12.06.2019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2BF7A-6FD7-4BAF-913F-8D6D0771E1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2784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FEF0-98B2-4DB6-AD73-867F757E3456}" type="datetimeFigureOut">
              <a:rPr lang="cs-CZ" smtClean="0"/>
              <a:t>12.06.2019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70769B-49F8-47F8-B7FF-8E68646E9ECF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FEF0-98B2-4DB6-AD73-867F757E3456}" type="datetimeFigureOut">
              <a:rPr lang="cs-CZ" smtClean="0"/>
              <a:t>12.06.2019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769B-49F8-47F8-B7FF-8E68646E9EC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FEF0-98B2-4DB6-AD73-867F757E3456}" type="datetimeFigureOut">
              <a:rPr lang="cs-CZ" smtClean="0"/>
              <a:t>12.06.2019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769B-49F8-47F8-B7FF-8E68646E9EC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FEF0-98B2-4DB6-AD73-867F757E3456}" type="datetimeFigureOut">
              <a:rPr lang="cs-CZ" smtClean="0"/>
              <a:t>12.06.2019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769B-49F8-47F8-B7FF-8E68646E9EC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FEF0-98B2-4DB6-AD73-867F757E3456}" type="datetimeFigureOut">
              <a:rPr lang="cs-CZ" smtClean="0"/>
              <a:t>12.06.2019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769B-49F8-47F8-B7FF-8E68646E9ECF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FEF0-98B2-4DB6-AD73-867F757E3456}" type="datetimeFigureOut">
              <a:rPr lang="cs-CZ" smtClean="0"/>
              <a:t>12.06.2019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769B-49F8-47F8-B7FF-8E68646E9ECF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FEF0-98B2-4DB6-AD73-867F757E3456}" type="datetimeFigureOut">
              <a:rPr lang="cs-CZ" smtClean="0"/>
              <a:t>12.06.2019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769B-49F8-47F8-B7FF-8E68646E9ECF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FEF0-98B2-4DB6-AD73-867F757E3456}" type="datetimeFigureOut">
              <a:rPr lang="cs-CZ" smtClean="0"/>
              <a:t>12.06.2019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769B-49F8-47F8-B7FF-8E68646E9EC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FEF0-98B2-4DB6-AD73-867F757E3456}" type="datetimeFigureOut">
              <a:rPr lang="cs-CZ" smtClean="0"/>
              <a:t>12.06.2019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769B-49F8-47F8-B7FF-8E68646E9EC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FEF0-98B2-4DB6-AD73-867F757E3456}" type="datetimeFigureOut">
              <a:rPr lang="cs-CZ" smtClean="0"/>
              <a:t>12.06.2019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769B-49F8-47F8-B7FF-8E68646E9EC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FEF0-98B2-4DB6-AD73-867F757E3456}" type="datetimeFigureOut">
              <a:rPr lang="cs-CZ" smtClean="0"/>
              <a:t>12.06.2019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0769B-49F8-47F8-B7FF-8E68646E9EC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A0FFEF0-98B2-4DB6-AD73-867F757E3456}" type="datetimeFigureOut">
              <a:rPr lang="cs-CZ" smtClean="0"/>
              <a:t>12.06.2019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B70769B-49F8-47F8-B7FF-8E68646E9ECF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844824"/>
            <a:ext cx="9144000" cy="2647020"/>
          </a:xfrm>
        </p:spPr>
        <p:txBody>
          <a:bodyPr anchor="ctr"/>
          <a:lstStyle/>
          <a:p>
            <a:r>
              <a:rPr lang="cs-CZ" sz="4400" dirty="0">
                <a:ln w="6350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Analýza zkušebních postupů zkoušek asfaltových pásů dle evropských a českých norem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56781" y="4797152"/>
            <a:ext cx="7344816" cy="1656184"/>
          </a:xfrm>
        </p:spPr>
        <p:txBody>
          <a:bodyPr>
            <a:noAutofit/>
          </a:bodyPr>
          <a:lstStyle/>
          <a:p>
            <a:pPr algn="l"/>
            <a:r>
              <a:rPr lang="cs-CZ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Autor diplomové práce : Bc. Martin </a:t>
            </a:r>
            <a:r>
              <a:rPr lang="cs-CZ" sz="2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Termer</a:t>
            </a:r>
            <a:endParaRPr lang="cs-CZ" sz="2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cs-CZ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Vedoucí diplomové práce : Ing. Jan Plachý, Ph.D.</a:t>
            </a:r>
          </a:p>
          <a:p>
            <a:pPr algn="l"/>
            <a:r>
              <a:rPr lang="cs-CZ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Oponent diplomové práce: Ing. Jana </a:t>
            </a:r>
            <a:r>
              <a:rPr lang="cs-CZ" sz="2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Hubálovská</a:t>
            </a:r>
            <a:endParaRPr lang="cs-CZ" sz="2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cs-CZ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České Budějovice, červen 2019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90253" y="161967"/>
            <a:ext cx="7270430" cy="1841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/>
            <a:r>
              <a:rPr lang="cs-CZ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Vysoká škola technická a ekonomická</a:t>
            </a:r>
          </a:p>
          <a:p>
            <a:pPr algn="l"/>
            <a:r>
              <a:rPr lang="cs-CZ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 Českých Budějovicích</a:t>
            </a:r>
          </a:p>
          <a:p>
            <a:pPr algn="l"/>
            <a:r>
              <a:rPr lang="cs-CZ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Ústav technicko – technologický</a:t>
            </a:r>
          </a:p>
          <a:p>
            <a:pPr algn="l"/>
            <a:endParaRPr lang="cs-CZ" sz="2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7812360" y="122547"/>
            <a:ext cx="1204919" cy="1204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0146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7812360" y="122547"/>
            <a:ext cx="1204919" cy="1204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DFD4BA39-DDFD-40D1-82C6-E057C5A365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272"/>
            <a:ext cx="7646780" cy="6858000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8C17D996-AEBE-43E8-B4DB-7DDE68371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2364" y="5517232"/>
            <a:ext cx="3094915" cy="108012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ČSN 73 0605-1</a:t>
            </a:r>
            <a:endParaRPr lang="cs-CZ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222F1D3E-A79A-4573-A076-0013E1AB97D3}"/>
              </a:ext>
            </a:extLst>
          </p:cNvPr>
          <p:cNvSpPr txBox="1">
            <a:spLocks/>
          </p:cNvSpPr>
          <p:nvPr/>
        </p:nvSpPr>
        <p:spPr>
          <a:xfrm>
            <a:off x="7524328" y="1484784"/>
            <a:ext cx="1619672" cy="7067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3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(str.7,8)</a:t>
            </a:r>
            <a:endParaRPr lang="cs-CZ" sz="48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242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2564904"/>
            <a:ext cx="7992888" cy="2952328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ts val="0"/>
              </a:spcBef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Vhodné doplnění normy ČSN 73 0605-1 </a:t>
            </a:r>
          </a:p>
          <a:p>
            <a:pPr marL="0" indent="0">
              <a:spcBef>
                <a:spcPts val="0"/>
              </a:spcBef>
              <a:spcAft>
                <a:spcPts val="3000"/>
              </a:spcAft>
              <a:buNone/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o přílohu E 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cs-CZ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&gt; Klad zkušebních těles v ploše AP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7812360" y="122547"/>
            <a:ext cx="1204919" cy="1204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1BB92049-F179-44A7-9109-F268A15CB3BC}"/>
              </a:ext>
            </a:extLst>
          </p:cNvPr>
          <p:cNvSpPr txBox="1">
            <a:spLocks/>
          </p:cNvSpPr>
          <p:nvPr/>
        </p:nvSpPr>
        <p:spPr>
          <a:xfrm>
            <a:off x="543744" y="171400"/>
            <a:ext cx="7192416" cy="1196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4000" dirty="0">
                <a:ln w="6350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Rozvržení zkušebních těles</a:t>
            </a:r>
          </a:p>
        </p:txBody>
      </p:sp>
    </p:spTree>
    <p:extLst>
      <p:ext uri="{BB962C8B-B14F-4D97-AF65-F5344CB8AC3E}">
        <p14:creationId xmlns:p14="http://schemas.microsoft.com/office/powerpoint/2010/main" val="3770815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024" y="159657"/>
            <a:ext cx="7200336" cy="226123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cs-CZ" sz="4000" dirty="0">
                <a:ln w="6350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Analýza zkušebních postupů a praktické zkoušky</a:t>
            </a:r>
            <a:endParaRPr lang="cs-CZ" sz="3200" dirty="0">
              <a:ln w="6350">
                <a:solidFill>
                  <a:srgbClr val="00206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7812360" y="122547"/>
            <a:ext cx="1204919" cy="1204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5D1E555-7FC8-407B-8253-D7AD488C1F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6650" t="15986" r="37683" b="69028"/>
          <a:stretch/>
        </p:blipFill>
        <p:spPr>
          <a:xfrm>
            <a:off x="323528" y="4143569"/>
            <a:ext cx="8496944" cy="72008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B9246D7-842B-4EC4-9BEE-95789197E2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62203" t="15881" r="398" b="69123"/>
          <a:stretch/>
        </p:blipFill>
        <p:spPr>
          <a:xfrm>
            <a:off x="1187624" y="5429232"/>
            <a:ext cx="6768752" cy="70089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D0FBC976-37AB-4C20-A434-5894E0F58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743" y="2134093"/>
            <a:ext cx="8064897" cy="2008232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Posuzováno 7 zkušebních metodik:</a:t>
            </a:r>
          </a:p>
        </p:txBody>
      </p:sp>
    </p:spTree>
    <p:extLst>
      <p:ext uri="{BB962C8B-B14F-4D97-AF65-F5344CB8AC3E}">
        <p14:creationId xmlns:p14="http://schemas.microsoft.com/office/powerpoint/2010/main" val="2785767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024" y="159657"/>
            <a:ext cx="7200336" cy="226123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cs-CZ" sz="4000" dirty="0">
                <a:ln w="6350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Analýza zkušebních postupů a praktické zkoušky</a:t>
            </a:r>
            <a:endParaRPr lang="cs-CZ" sz="3200" dirty="0">
              <a:ln w="6350">
                <a:solidFill>
                  <a:srgbClr val="00206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7812360" y="122547"/>
            <a:ext cx="1204919" cy="1204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7E60F5E9-0CC0-41E8-961D-90CFB8FF90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24" y="2204864"/>
            <a:ext cx="7200336" cy="386666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862242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30714"/>
            <a:ext cx="7344816" cy="6322621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cs-CZ" sz="5000" dirty="0">
                <a:ln w="6350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Zkušební metodiky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7812360" y="122547"/>
            <a:ext cx="1204919" cy="1204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1119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30715"/>
            <a:ext cx="7344816" cy="1196752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cs-CZ" sz="4000" dirty="0">
                <a:ln w="6350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ČSN EN 12311-1</a:t>
            </a:r>
            <a:br>
              <a:rPr lang="cs-CZ" sz="4000" dirty="0">
                <a:ln w="6350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3200" dirty="0">
                <a:ln w="6350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Stanovení tahových vlastností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2420888"/>
            <a:ext cx="8047108" cy="288032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Analýza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Rozdílný výklad vůči ČSN 50 3602</a:t>
            </a:r>
          </a:p>
          <a:p>
            <a:pPr marL="0" indent="0" algn="just">
              <a:spcBef>
                <a:spcPts val="0"/>
              </a:spcBef>
              <a:spcAft>
                <a:spcPts val="1800"/>
              </a:spcAft>
              <a:buNone/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(odběr ZT, L</a:t>
            </a:r>
            <a:r>
              <a:rPr lang="cs-CZ" sz="32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vyloučení zkoušky)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Doporučuji odebrat min. 6 ks ZT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7812360" y="122547"/>
            <a:ext cx="1204919" cy="1204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755C8958-5C38-48EA-9E64-499CCE79DC2A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539551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cs-CZ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I.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40CBE521-8DD7-43BE-9688-5629D8DE4BBA}"/>
              </a:ext>
            </a:extLst>
          </p:cNvPr>
          <p:cNvSpPr/>
          <p:nvPr/>
        </p:nvSpPr>
        <p:spPr>
          <a:xfrm>
            <a:off x="0" y="0"/>
            <a:ext cx="539552" cy="548680"/>
          </a:xfrm>
          <a:prstGeom prst="rect">
            <a:avLst/>
          </a:prstGeom>
          <a:noFill/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174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30715"/>
            <a:ext cx="7344816" cy="1196752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cs-CZ" sz="4000" dirty="0">
                <a:ln w="6350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ČSN EN 12311-1</a:t>
            </a:r>
            <a:br>
              <a:rPr lang="cs-CZ" sz="4000" dirty="0">
                <a:ln w="6350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3200" dirty="0">
                <a:ln w="6350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Stanovení tahových vlastností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973" y="1916832"/>
            <a:ext cx="8549735" cy="4032448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Praktické zkoušení </a:t>
            </a:r>
            <a:r>
              <a:rPr lang="cs-CZ" sz="3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(str.9-13)</a:t>
            </a:r>
            <a:endParaRPr lang="cs-CZ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HVZ měření: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Odchylka L</a:t>
            </a:r>
            <a:r>
              <a:rPr lang="cs-CZ" sz="32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 </a:t>
            </a: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205 mm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Statistické měření: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Vztah pro přepočet hodnot pro L</a:t>
            </a:r>
            <a:r>
              <a:rPr lang="cs-CZ" sz="32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 </a:t>
            </a: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200 mm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Vztah pro přepočet hodnot pro L</a:t>
            </a:r>
            <a:r>
              <a:rPr lang="cs-CZ" sz="32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 </a:t>
            </a: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X mm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cs-CZ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cs-CZ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cs-CZ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cs-CZ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cs-CZ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7812360" y="122547"/>
            <a:ext cx="1204919" cy="1204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206175AF-60D7-4FC7-8044-A9E16198E413}"/>
              </a:ext>
            </a:extLst>
          </p:cNvPr>
          <p:cNvSpPr/>
          <p:nvPr/>
        </p:nvSpPr>
        <p:spPr>
          <a:xfrm>
            <a:off x="0" y="0"/>
            <a:ext cx="539552" cy="548680"/>
          </a:xfrm>
          <a:prstGeom prst="rect">
            <a:avLst/>
          </a:prstGeom>
          <a:noFill/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946A176-DEC4-4ACC-9C47-8AB1392BFD9F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539551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cs-CZ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I.</a:t>
            </a:r>
          </a:p>
        </p:txBody>
      </p:sp>
    </p:spTree>
    <p:extLst>
      <p:ext uri="{BB962C8B-B14F-4D97-AF65-F5344CB8AC3E}">
        <p14:creationId xmlns:p14="http://schemas.microsoft.com/office/powerpoint/2010/main" val="2226260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30715"/>
            <a:ext cx="7344816" cy="1196752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cs-CZ" sz="4000" dirty="0">
                <a:ln w="6350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ČSN EN 12311-1</a:t>
            </a:r>
            <a:br>
              <a:rPr lang="cs-CZ" sz="4000" dirty="0">
                <a:ln w="6350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3200" dirty="0">
                <a:ln w="6350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Stanovení tahových vlastností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549735" cy="504056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cs-CZ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Praktické zkoušení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32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Statistické měření: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cs-CZ" sz="32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 </a:t>
            </a: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50 mm, 200, 400 mm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120 platných zkoušek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Nalezena rovnice pro přepočet 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na L</a:t>
            </a:r>
            <a:r>
              <a:rPr lang="cs-CZ" sz="32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 </a:t>
            </a: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200 mm a L</a:t>
            </a:r>
            <a:r>
              <a:rPr lang="cs-CZ" sz="32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 </a:t>
            </a: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X mm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Přepočteny výsledky pro </a:t>
            </a:r>
            <a:r>
              <a:rPr lang="cs-CZ" sz="32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HVZ měření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Využití pro praxi?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cs-CZ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cs-CZ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cs-CZ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cs-CZ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cs-CZ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7812360" y="122547"/>
            <a:ext cx="1204919" cy="1204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097FA62D-D449-4A26-A34E-41D5DE75A8DA}"/>
              </a:ext>
            </a:extLst>
          </p:cNvPr>
          <p:cNvSpPr/>
          <p:nvPr/>
        </p:nvSpPr>
        <p:spPr>
          <a:xfrm>
            <a:off x="0" y="0"/>
            <a:ext cx="539552" cy="548680"/>
          </a:xfrm>
          <a:prstGeom prst="rect">
            <a:avLst/>
          </a:prstGeom>
          <a:noFill/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59875CB5-19F5-40FA-9043-F5494F9BC98D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539551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cs-CZ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I.</a:t>
            </a:r>
          </a:p>
        </p:txBody>
      </p:sp>
    </p:spTree>
    <p:extLst>
      <p:ext uri="{BB962C8B-B14F-4D97-AF65-F5344CB8AC3E}">
        <p14:creationId xmlns:p14="http://schemas.microsoft.com/office/powerpoint/2010/main" val="1704710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30715"/>
            <a:ext cx="7344816" cy="1196752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cs-CZ" sz="4000" dirty="0">
                <a:ln w="6350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ČSN EN 1849-1</a:t>
            </a:r>
            <a:br>
              <a:rPr lang="cs-CZ" sz="4000" dirty="0">
                <a:ln w="6350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3200" dirty="0">
                <a:ln w="6350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Stanovení tloušťky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973" y="1916832"/>
            <a:ext cx="8549735" cy="3528392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Analýza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Nespecifikované měřidlo (min. plocha čelistí, min. přítlak, doba trvání přítlaku)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Neuvedena relativní vlhkost prostředí </a:t>
            </a:r>
            <a:r>
              <a:rPr lang="cs-CZ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(doporučeno převzít údaj z části PH)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cs-CZ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cs-CZ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cs-CZ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cs-CZ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cs-CZ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7812360" y="122547"/>
            <a:ext cx="1204919" cy="1204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CA546A0F-C277-4C39-A8FD-ED3937E592D5}"/>
              </a:ext>
            </a:extLst>
          </p:cNvPr>
          <p:cNvSpPr/>
          <p:nvPr/>
        </p:nvSpPr>
        <p:spPr>
          <a:xfrm>
            <a:off x="0" y="0"/>
            <a:ext cx="539552" cy="548680"/>
          </a:xfrm>
          <a:prstGeom prst="rect">
            <a:avLst/>
          </a:prstGeom>
          <a:noFill/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19973731-9FDE-4D2C-911A-734A794FF85B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539551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cs-CZ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II.</a:t>
            </a:r>
          </a:p>
        </p:txBody>
      </p:sp>
    </p:spTree>
    <p:extLst>
      <p:ext uri="{BB962C8B-B14F-4D97-AF65-F5344CB8AC3E}">
        <p14:creationId xmlns:p14="http://schemas.microsoft.com/office/powerpoint/2010/main" val="2427480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30715"/>
            <a:ext cx="7344816" cy="1196752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cs-CZ" sz="4000" dirty="0">
                <a:ln w="6350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ČSN EN 1849-1</a:t>
            </a:r>
            <a:br>
              <a:rPr lang="cs-CZ" sz="4000" dirty="0">
                <a:ln w="6350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3200" dirty="0">
                <a:ln w="6350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Stanovení tloušťky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973" y="1700808"/>
            <a:ext cx="8549735" cy="4752528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cs-CZ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Praktické zkoušení (HVZ + ST) </a:t>
            </a:r>
            <a:r>
              <a:rPr lang="cs-CZ" sz="3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(str.17-19)</a:t>
            </a:r>
            <a:endParaRPr lang="cs-CZ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Zkoumání vlivu doby přítlaku,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stanoveny intervaly 15, 30, 45 a 60 s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Fixované měřící zařízení </a:t>
            </a:r>
            <a:r>
              <a:rPr lang="cs-CZ" sz="3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(obr. 32)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Měřeny vzorky HVZ i ST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Norma </a:t>
            </a:r>
            <a:r>
              <a:rPr lang="cs-CZ" sz="3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zaokr</a:t>
            </a: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výsledek na přesnost 0,1 mm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Významné pro přesnost 0,01 mm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7812360" y="122547"/>
            <a:ext cx="1204919" cy="1204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4F2B41CC-C3B8-404E-9E04-C17830704571}"/>
              </a:ext>
            </a:extLst>
          </p:cNvPr>
          <p:cNvSpPr/>
          <p:nvPr/>
        </p:nvSpPr>
        <p:spPr>
          <a:xfrm>
            <a:off x="0" y="0"/>
            <a:ext cx="539552" cy="548680"/>
          </a:xfrm>
          <a:prstGeom prst="rect">
            <a:avLst/>
          </a:prstGeom>
          <a:noFill/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D5F0D14D-08C9-4306-9008-A003C89D10DD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539551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cs-CZ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II.</a:t>
            </a:r>
          </a:p>
        </p:txBody>
      </p:sp>
    </p:spTree>
    <p:extLst>
      <p:ext uri="{BB962C8B-B14F-4D97-AF65-F5344CB8AC3E}">
        <p14:creationId xmlns:p14="http://schemas.microsoft.com/office/powerpoint/2010/main" val="3896232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30715"/>
            <a:ext cx="7344816" cy="1196752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cs-CZ" sz="4000" dirty="0">
                <a:ln w="6350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Obsah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1556792"/>
            <a:ext cx="7901663" cy="4525963"/>
          </a:xfrm>
        </p:spPr>
        <p:txBody>
          <a:bodyPr anchor="t">
            <a:noAutofit/>
          </a:bodyPr>
          <a:lstStyle/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Rozsah práce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Očekávaný přínos práce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Vlastní práce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Poznatky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Doporučení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Závěr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7812360" y="122547"/>
            <a:ext cx="1204919" cy="1204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5820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34E4B84-ED90-4D54-9F99-5867D11DC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347075"/>
            <a:ext cx="9143628" cy="555908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30715"/>
            <a:ext cx="7344816" cy="1196752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cs-CZ" sz="4000" dirty="0">
                <a:ln w="6350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ČSN EN 1849-1</a:t>
            </a:r>
            <a:br>
              <a:rPr lang="cs-CZ" sz="4000" dirty="0">
                <a:ln w="6350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3200" dirty="0">
                <a:ln w="6350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Stanovení tloušťky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7812360" y="122547"/>
            <a:ext cx="1204919" cy="1204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F76479DE-D158-4BF1-93D5-092A26541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0080" y="4987604"/>
            <a:ext cx="2502492" cy="720080"/>
          </a:xfrm>
          <a:ln w="38100">
            <a:solidFill>
              <a:schemeClr val="tx2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32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cs-CZ" sz="3200" baseline="-25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opt</a:t>
            </a:r>
            <a:r>
              <a:rPr lang="cs-CZ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= 45-60 s</a:t>
            </a:r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48800EED-EF74-4C1C-8D85-38426F571107}"/>
              </a:ext>
            </a:extLst>
          </p:cNvPr>
          <p:cNvSpPr/>
          <p:nvPr/>
        </p:nvSpPr>
        <p:spPr>
          <a:xfrm rot="10800000">
            <a:off x="5724128" y="2367094"/>
            <a:ext cx="540060" cy="1855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A8CDA776-43C2-4162-B48A-27066D819AB4}"/>
              </a:ext>
            </a:extLst>
          </p:cNvPr>
          <p:cNvSpPr/>
          <p:nvPr/>
        </p:nvSpPr>
        <p:spPr>
          <a:xfrm rot="10800000">
            <a:off x="5724128" y="2708920"/>
            <a:ext cx="540060" cy="1855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72961036-71A5-4AAF-B9C2-7C88102C3206}"/>
              </a:ext>
            </a:extLst>
          </p:cNvPr>
          <p:cNvSpPr txBox="1">
            <a:spLocks/>
          </p:cNvSpPr>
          <p:nvPr/>
        </p:nvSpPr>
        <p:spPr>
          <a:xfrm>
            <a:off x="5796136" y="2425417"/>
            <a:ext cx="1080120" cy="457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cs-CZ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HR.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5665214F-0E0A-449E-8022-FDE6F20335D8}"/>
              </a:ext>
            </a:extLst>
          </p:cNvPr>
          <p:cNvSpPr/>
          <p:nvPr/>
        </p:nvSpPr>
        <p:spPr>
          <a:xfrm>
            <a:off x="0" y="0"/>
            <a:ext cx="539552" cy="548680"/>
          </a:xfrm>
          <a:prstGeom prst="rect">
            <a:avLst/>
          </a:prstGeom>
          <a:noFill/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66C890E6-57FA-441D-8902-918BFB6ED236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539551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cs-CZ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II.</a:t>
            </a:r>
          </a:p>
        </p:txBody>
      </p:sp>
    </p:spTree>
    <p:extLst>
      <p:ext uri="{BB962C8B-B14F-4D97-AF65-F5344CB8AC3E}">
        <p14:creationId xmlns:p14="http://schemas.microsoft.com/office/powerpoint/2010/main" val="3700637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30715"/>
            <a:ext cx="7344816" cy="1196752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cs-CZ" sz="4000" dirty="0">
                <a:ln w="6350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ČSN EN 1849-1</a:t>
            </a:r>
            <a:br>
              <a:rPr lang="cs-CZ" sz="4000" dirty="0">
                <a:ln w="6350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3200" dirty="0">
                <a:ln w="6350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Stanovení plošné hmotnosti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973" y="1916832"/>
            <a:ext cx="8549735" cy="4032448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cs-CZ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Analýza a praktické zkoušky </a:t>
            </a:r>
            <a:r>
              <a:rPr lang="cs-CZ" sz="3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(str.14-16)</a:t>
            </a:r>
            <a:endParaRPr lang="cs-CZ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Místo odběru krajních ZT není jasně určeno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Respektovat přesnost MZ 0,01 g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a nezaokrouhlovat hodnoty na 0,1 g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Doporučena ověřovací zkouška m</a:t>
            </a:r>
            <a:r>
              <a:rPr lang="cs-CZ" sz="32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+m</a:t>
            </a:r>
            <a:r>
              <a:rPr lang="cs-CZ" sz="32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+m</a:t>
            </a:r>
            <a:r>
              <a:rPr lang="cs-CZ" sz="32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&gt; Optimalizace zkušebního postupu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cs-CZ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cs-CZ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cs-CZ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7812360" y="122547"/>
            <a:ext cx="1204919" cy="1204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6B84C3E3-518E-4E8B-AF04-0B4484862C08}"/>
              </a:ext>
            </a:extLst>
          </p:cNvPr>
          <p:cNvSpPr/>
          <p:nvPr/>
        </p:nvSpPr>
        <p:spPr>
          <a:xfrm>
            <a:off x="0" y="0"/>
            <a:ext cx="539552" cy="548680"/>
          </a:xfrm>
          <a:prstGeom prst="rect">
            <a:avLst/>
          </a:prstGeom>
          <a:noFill/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0FE20B45-E334-4F91-A6F7-F719F4BB69FE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539551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cs-CZ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III.</a:t>
            </a:r>
          </a:p>
        </p:txBody>
      </p:sp>
    </p:spTree>
    <p:extLst>
      <p:ext uri="{BB962C8B-B14F-4D97-AF65-F5344CB8AC3E}">
        <p14:creationId xmlns:p14="http://schemas.microsoft.com/office/powerpoint/2010/main" val="164608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30715"/>
            <a:ext cx="7344816" cy="1196752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cs-CZ" sz="4000" dirty="0">
                <a:ln w="6350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ČSN EN 1107-1</a:t>
            </a:r>
            <a:br>
              <a:rPr lang="cs-CZ" sz="4000" dirty="0">
                <a:ln w="6350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3200" dirty="0">
                <a:ln w="6350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Stanovení rozměrové stálosti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973" y="1916832"/>
            <a:ext cx="8549735" cy="4464496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Analýza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Nesp</a:t>
            </a: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tvar měřících bodů a čelistí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Neuv</a:t>
            </a: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r. v. prostředí během přípravy ZT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Blíže </a:t>
            </a:r>
            <a:r>
              <a:rPr lang="cs-CZ" sz="3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nesp</a:t>
            </a: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cs-CZ" sz="3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adhezivo</a:t>
            </a:r>
            <a:endParaRPr lang="cs-CZ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Nejasný důvod značení L</a:t>
            </a:r>
            <a:r>
              <a:rPr lang="cs-CZ" sz="32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na ZT v případě optické metody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cs-CZ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cs-CZ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cs-CZ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7812360" y="122547"/>
            <a:ext cx="1204919" cy="1204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3FA8908B-5145-4656-B34F-5DC0877C7C6C}"/>
              </a:ext>
            </a:extLst>
          </p:cNvPr>
          <p:cNvSpPr/>
          <p:nvPr/>
        </p:nvSpPr>
        <p:spPr>
          <a:xfrm>
            <a:off x="0" y="0"/>
            <a:ext cx="539552" cy="548680"/>
          </a:xfrm>
          <a:prstGeom prst="rect">
            <a:avLst/>
          </a:prstGeom>
          <a:noFill/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718FA2F0-A04B-4B9B-B093-C242112CC516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539551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cs-CZ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IV.</a:t>
            </a:r>
          </a:p>
        </p:txBody>
      </p:sp>
    </p:spTree>
    <p:extLst>
      <p:ext uri="{BB962C8B-B14F-4D97-AF65-F5344CB8AC3E}">
        <p14:creationId xmlns:p14="http://schemas.microsoft.com/office/powerpoint/2010/main" val="3396934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28800"/>
            <a:ext cx="8695181" cy="4824536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cs-CZ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Praktické zkoušení – mech. m. </a:t>
            </a:r>
            <a:r>
              <a:rPr lang="cs-CZ" sz="3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(str.20-19)</a:t>
            </a:r>
            <a:endParaRPr lang="cs-CZ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Otázka 1 – průběžné zaokrouhlení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(dáno 0,05 mm, zkoušeno 0,01 mm)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cs-CZ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&gt; Minimální vliv na výsledek </a:t>
            </a:r>
            <a:r>
              <a:rPr lang="cs-CZ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(str.52 od.3)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Otázka 2 – výsledné zaokrouhlení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(dáno 0,1 mm, zkoušeno 0,01 mm)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&gt; Minimální vliv na výsledek </a:t>
            </a:r>
            <a:r>
              <a:rPr lang="cs-CZ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(str.52 od.4)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cs-CZ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cs-CZ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cs-CZ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cs-CZ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7812360" y="122547"/>
            <a:ext cx="1204919" cy="1204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4F09BBC9-8125-41A7-91A1-E92017AC8DAA}"/>
              </a:ext>
            </a:extLst>
          </p:cNvPr>
          <p:cNvSpPr txBox="1">
            <a:spLocks/>
          </p:cNvSpPr>
          <p:nvPr/>
        </p:nvSpPr>
        <p:spPr>
          <a:xfrm>
            <a:off x="467544" y="130715"/>
            <a:ext cx="7344816" cy="1196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4000">
                <a:ln w="6350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ČSN EN 1107-1</a:t>
            </a:r>
            <a:br>
              <a:rPr lang="cs-CZ" sz="4000">
                <a:ln w="6350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3200">
                <a:ln w="6350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Stanovení rozměrové stálosti</a:t>
            </a:r>
            <a:endParaRPr lang="cs-CZ" sz="3200" dirty="0">
              <a:ln w="6350">
                <a:solidFill>
                  <a:srgbClr val="00206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E7FAFD7-104D-4DED-BBF0-92B042528CC9}"/>
              </a:ext>
            </a:extLst>
          </p:cNvPr>
          <p:cNvSpPr/>
          <p:nvPr/>
        </p:nvSpPr>
        <p:spPr>
          <a:xfrm>
            <a:off x="0" y="0"/>
            <a:ext cx="539552" cy="548680"/>
          </a:xfrm>
          <a:prstGeom prst="rect">
            <a:avLst/>
          </a:prstGeom>
          <a:noFill/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ADCE6FEF-CFEC-416B-99D9-314267FD3E1C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539551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cs-CZ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IV.</a:t>
            </a:r>
          </a:p>
        </p:txBody>
      </p:sp>
    </p:spTree>
    <p:extLst>
      <p:ext uri="{BB962C8B-B14F-4D97-AF65-F5344CB8AC3E}">
        <p14:creationId xmlns:p14="http://schemas.microsoft.com/office/powerpoint/2010/main" val="232854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30715"/>
            <a:ext cx="7344816" cy="1196752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cs-CZ" sz="4000" dirty="0">
                <a:ln w="6350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ČSN EN 1110</a:t>
            </a:r>
            <a:br>
              <a:rPr lang="cs-CZ" sz="4000" dirty="0">
                <a:ln w="6350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3200" dirty="0">
                <a:ln w="6350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Stanovení tepelné odolnosti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973" y="1916832"/>
            <a:ext cx="8549735" cy="4608512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cs-CZ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Analýza a praktické zkoušky</a:t>
            </a:r>
            <a:endParaRPr lang="cs-CZ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Blíže </a:t>
            </a:r>
            <a:r>
              <a:rPr lang="cs-CZ" sz="3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nesp</a:t>
            </a: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posuvné měřidlo s př. 0,1 mm</a:t>
            </a:r>
          </a:p>
          <a:p>
            <a:pPr>
              <a:spcBef>
                <a:spcPts val="0"/>
              </a:spcBef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Nespecifikován způsob odběru ZT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cs-CZ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(má vliv na kolmost hran, ∆x ≤ 2 mm)</a:t>
            </a:r>
          </a:p>
          <a:p>
            <a:pPr>
              <a:spcBef>
                <a:spcPts val="0"/>
              </a:spcBef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Nespecifikován podklad pro chladnutí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cs-CZ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(důležitá je separace od podkladu)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cs-CZ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cs-CZ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cs-CZ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7812360" y="122547"/>
            <a:ext cx="1204919" cy="1204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2AC07658-EFFC-4F33-A9A7-33497ABFB8E1}"/>
              </a:ext>
            </a:extLst>
          </p:cNvPr>
          <p:cNvSpPr/>
          <p:nvPr/>
        </p:nvSpPr>
        <p:spPr>
          <a:xfrm>
            <a:off x="0" y="0"/>
            <a:ext cx="539552" cy="548680"/>
          </a:xfrm>
          <a:prstGeom prst="rect">
            <a:avLst/>
          </a:prstGeom>
          <a:noFill/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61F3D470-6BA5-4869-9F69-B590F814468F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539551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cs-CZ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V.</a:t>
            </a:r>
          </a:p>
        </p:txBody>
      </p:sp>
    </p:spTree>
    <p:extLst>
      <p:ext uri="{BB962C8B-B14F-4D97-AF65-F5344CB8AC3E}">
        <p14:creationId xmlns:p14="http://schemas.microsoft.com/office/powerpoint/2010/main" val="42171302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30715"/>
            <a:ext cx="7344816" cy="1196752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cs-CZ" sz="4000" dirty="0">
                <a:ln w="6350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ČSN EN 1110</a:t>
            </a:r>
            <a:br>
              <a:rPr lang="cs-CZ" sz="4000" dirty="0">
                <a:ln w="6350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3200" dirty="0">
                <a:ln w="6350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Stanovení tepelné odolnosti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973" y="1556792"/>
            <a:ext cx="8675027" cy="4824536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cs-CZ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Analýza a praktické zkoušky </a:t>
            </a:r>
            <a:r>
              <a:rPr lang="cs-CZ" sz="3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(str.30-43)</a:t>
            </a:r>
            <a:endParaRPr lang="cs-CZ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Nespecifikován způsob měření!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cs-CZ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Dop. měření ze 2 stran, 3x z každé strany</a:t>
            </a:r>
          </a:p>
          <a:p>
            <a:pPr>
              <a:spcBef>
                <a:spcPts val="0"/>
              </a:spcBef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Nespecifikována přesnost měření!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(pouze měřícího přístroje 0,1 mm)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cs-CZ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Dop. přesnost měřícího přístroje 0,01 mm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cs-CZ" sz="3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Nesp</a:t>
            </a: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podklad pro měření </a:t>
            </a:r>
            <a:r>
              <a:rPr lang="cs-CZ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(doplnění)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cs-CZ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&gt;</a:t>
            </a:r>
            <a:r>
              <a:rPr lang="cs-CZ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Dop. rozvinout kap. metodiky měření</a:t>
            </a:r>
            <a:endParaRPr lang="cs-CZ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cs-CZ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7812360" y="122547"/>
            <a:ext cx="1204919" cy="1204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EEB25475-AFB0-485C-BAFF-3EBEECDEA5BA}"/>
              </a:ext>
            </a:extLst>
          </p:cNvPr>
          <p:cNvSpPr/>
          <p:nvPr/>
        </p:nvSpPr>
        <p:spPr>
          <a:xfrm>
            <a:off x="0" y="0"/>
            <a:ext cx="539552" cy="548680"/>
          </a:xfrm>
          <a:prstGeom prst="rect">
            <a:avLst/>
          </a:prstGeom>
          <a:noFill/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0FBF7F26-E17A-42C9-AF51-4363AE49FF7F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539551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cs-CZ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V.</a:t>
            </a:r>
          </a:p>
        </p:txBody>
      </p:sp>
    </p:spTree>
    <p:extLst>
      <p:ext uri="{BB962C8B-B14F-4D97-AF65-F5344CB8AC3E}">
        <p14:creationId xmlns:p14="http://schemas.microsoft.com/office/powerpoint/2010/main" val="6433766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30715"/>
            <a:ext cx="7344816" cy="1196752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cs-CZ" sz="4000" dirty="0">
                <a:ln w="6350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ČSN EN 1110</a:t>
            </a:r>
            <a:br>
              <a:rPr lang="cs-CZ" sz="4000" dirty="0">
                <a:ln w="6350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3200" dirty="0">
                <a:ln w="6350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Stanovení tepelné odolnosti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973" y="1772816"/>
            <a:ext cx="8549735" cy="4608512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Praktické zkoušky</a:t>
            </a:r>
            <a:endParaRPr lang="cs-CZ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Zahřívání 120 min. + chladnutí 120 min. 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32 ks ST ZT (obr. 77)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Stanoveny intervaly 30, 60, 90, 120 min.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cs-CZ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&gt; Dobu chladnutí ZT lze zkrátit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o 90 minut </a:t>
            </a:r>
            <a:r>
              <a:rPr lang="cs-CZ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(s.62)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cs-CZ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7812360" y="122547"/>
            <a:ext cx="1204919" cy="1204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25CEC7CB-29D0-477D-B4C8-091E9F757FFC}"/>
              </a:ext>
            </a:extLst>
          </p:cNvPr>
          <p:cNvSpPr/>
          <p:nvPr/>
        </p:nvSpPr>
        <p:spPr>
          <a:xfrm>
            <a:off x="0" y="0"/>
            <a:ext cx="539552" cy="548680"/>
          </a:xfrm>
          <a:prstGeom prst="rect">
            <a:avLst/>
          </a:prstGeom>
          <a:noFill/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9602677A-80F1-4F99-8B18-C691E4EA0497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539551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cs-CZ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V.</a:t>
            </a:r>
          </a:p>
        </p:txBody>
      </p:sp>
    </p:spTree>
    <p:extLst>
      <p:ext uri="{BB962C8B-B14F-4D97-AF65-F5344CB8AC3E}">
        <p14:creationId xmlns:p14="http://schemas.microsoft.com/office/powerpoint/2010/main" val="41774233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30715"/>
            <a:ext cx="7812360" cy="1196752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cs-CZ" sz="4000" dirty="0">
                <a:ln w="6350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ČSN 73 0605-1</a:t>
            </a:r>
            <a:br>
              <a:rPr lang="cs-CZ" sz="4000" dirty="0">
                <a:ln w="6350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3200" dirty="0">
                <a:ln w="6350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Stanovení množství asfaltové hmoty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1" y="1556792"/>
            <a:ext cx="8767188" cy="4824536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Stanoveno v příloze D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Blíže </a:t>
            </a:r>
            <a:r>
              <a:rPr lang="cs-CZ" sz="3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nesp</a:t>
            </a: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patrony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Neuvedena teplota rozpouštědla během zk.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Nesp</a:t>
            </a: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manipulace s patronami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Nesp</a:t>
            </a: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přesnost měření, zaokrouhlování naměřených hodnot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Nejednoznačná doba trvání zkoušky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cs-CZ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cs-CZ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7812360" y="122547"/>
            <a:ext cx="1204919" cy="1204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2C0AE75B-53FB-478E-B96F-39B0025F13C4}"/>
              </a:ext>
            </a:extLst>
          </p:cNvPr>
          <p:cNvSpPr/>
          <p:nvPr/>
        </p:nvSpPr>
        <p:spPr>
          <a:xfrm>
            <a:off x="0" y="0"/>
            <a:ext cx="539552" cy="548680"/>
          </a:xfrm>
          <a:prstGeom prst="rect">
            <a:avLst/>
          </a:prstGeom>
          <a:noFill/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BF86CD4E-288F-434B-B0A1-3D027B153D86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683567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cs-CZ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VI.</a:t>
            </a:r>
          </a:p>
        </p:txBody>
      </p:sp>
    </p:spTree>
    <p:extLst>
      <p:ext uri="{BB962C8B-B14F-4D97-AF65-F5344CB8AC3E}">
        <p14:creationId xmlns:p14="http://schemas.microsoft.com/office/powerpoint/2010/main" val="6971113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30715"/>
            <a:ext cx="7812360" cy="1196752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cs-CZ" sz="4000" dirty="0">
                <a:ln w="6350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ČSN 73 0605-1</a:t>
            </a:r>
            <a:br>
              <a:rPr lang="cs-CZ" sz="4000" dirty="0">
                <a:ln w="6350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3200" dirty="0">
                <a:ln w="6350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Stanovení množství asfaltové hmoty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1" y="2060848"/>
            <a:ext cx="8767188" cy="4320480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Blíže </a:t>
            </a:r>
            <a:r>
              <a:rPr lang="cs-CZ" sz="3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nesp</a:t>
            </a: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okolnosti v prvních 30 min. sušení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Neuvedena přesnost a případný způsob zaokrouhlování konečných výsledků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cs-CZ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Metodika je dle ČSN 73 0605-1 velice nejednoznačně specifikována!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cs-CZ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cs-CZ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cs-CZ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cs-CZ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7812360" y="122547"/>
            <a:ext cx="1204919" cy="1204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E064733E-7203-45D0-9953-08145C71CC75}"/>
              </a:ext>
            </a:extLst>
          </p:cNvPr>
          <p:cNvSpPr/>
          <p:nvPr/>
        </p:nvSpPr>
        <p:spPr>
          <a:xfrm>
            <a:off x="0" y="0"/>
            <a:ext cx="539552" cy="548680"/>
          </a:xfrm>
          <a:prstGeom prst="rect">
            <a:avLst/>
          </a:prstGeom>
          <a:noFill/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247DF21-026E-4B40-BC13-C55C57775589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755575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cs-CZ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VI.</a:t>
            </a:r>
          </a:p>
        </p:txBody>
      </p:sp>
    </p:spTree>
    <p:extLst>
      <p:ext uri="{BB962C8B-B14F-4D97-AF65-F5344CB8AC3E}">
        <p14:creationId xmlns:p14="http://schemas.microsoft.com/office/powerpoint/2010/main" val="33839919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30715"/>
            <a:ext cx="7812360" cy="1196752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cs-CZ" sz="4000" dirty="0">
                <a:ln w="6350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ČSN 50 3602</a:t>
            </a:r>
            <a:br>
              <a:rPr lang="cs-CZ" sz="4000" dirty="0">
                <a:ln w="6350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3200" dirty="0">
                <a:ln w="6350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Stanovení množství asfaltové hmoty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1" y="2060848"/>
            <a:ext cx="8767188" cy="4320480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Pojednává blíže o patronách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Uvádí teplotu rozpouštědla a způsob její regulace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Specifikuje přesnost uváděných výsledků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cs-CZ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 účel doplnění ČSN 73 0605-1 doporučuji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vycházet z informací v ČSN 50 3602</a:t>
            </a:r>
            <a:endParaRPr lang="cs-CZ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cs-CZ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cs-CZ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cs-CZ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cs-CZ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7812360" y="122547"/>
            <a:ext cx="1204919" cy="1204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EB283BC9-E0B4-4F20-9224-AD006F8905E6}"/>
              </a:ext>
            </a:extLst>
          </p:cNvPr>
          <p:cNvSpPr/>
          <p:nvPr/>
        </p:nvSpPr>
        <p:spPr>
          <a:xfrm>
            <a:off x="0" y="0"/>
            <a:ext cx="539552" cy="548680"/>
          </a:xfrm>
          <a:prstGeom prst="rect">
            <a:avLst/>
          </a:prstGeom>
          <a:noFill/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2549433E-1FB2-494B-98B4-387742E1DC2C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683567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cs-CZ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VI.</a:t>
            </a:r>
          </a:p>
        </p:txBody>
      </p:sp>
    </p:spTree>
    <p:extLst>
      <p:ext uri="{BB962C8B-B14F-4D97-AF65-F5344CB8AC3E}">
        <p14:creationId xmlns:p14="http://schemas.microsoft.com/office/powerpoint/2010/main" val="2837384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30715"/>
            <a:ext cx="7344816" cy="1196752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cs-CZ" sz="4000" dirty="0">
                <a:ln w="6350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Rozsah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35635"/>
            <a:ext cx="8549735" cy="4325613"/>
          </a:xfrm>
        </p:spPr>
        <p:txBody>
          <a:bodyPr anchor="ctr">
            <a:noAutofit/>
          </a:bodyPr>
          <a:lstStyle/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Vybrané zkoušky dle </a:t>
            </a:r>
            <a:r>
              <a:rPr lang="cs-CZ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ČSN 73 0605-1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Teoretická analýza zkušebních postupů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Praktické zkoušky na asfaltových pásech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7812360" y="122547"/>
            <a:ext cx="1204919" cy="1204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57479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30715"/>
            <a:ext cx="7344816" cy="1196752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cs-CZ" sz="4000" dirty="0">
                <a:ln w="6350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ČSN EN 1427</a:t>
            </a:r>
            <a:br>
              <a:rPr lang="cs-CZ" sz="4000" dirty="0">
                <a:ln w="6350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3200" dirty="0">
                <a:ln w="6350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Stanovení bodu měknutí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1" y="1916832"/>
            <a:ext cx="8767188" cy="3384376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Vhodně specifikovaná metodika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Nesp</a:t>
            </a: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příprava asfaltu pro odlévání kotoučků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cs-CZ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cs-CZ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 účel doplnění ČSN EN 1427 doporučuji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vycházet z informací v ČSN 50 3602</a:t>
            </a:r>
            <a:endParaRPr lang="cs-CZ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cs-CZ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cs-CZ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cs-CZ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7812360" y="122547"/>
            <a:ext cx="1204919" cy="1204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1EC87FC7-401C-4FC0-84C7-B9B2FD14FC3F}"/>
              </a:ext>
            </a:extLst>
          </p:cNvPr>
          <p:cNvSpPr/>
          <p:nvPr/>
        </p:nvSpPr>
        <p:spPr>
          <a:xfrm>
            <a:off x="0" y="0"/>
            <a:ext cx="539552" cy="548680"/>
          </a:xfrm>
          <a:prstGeom prst="rect">
            <a:avLst/>
          </a:prstGeom>
          <a:noFill/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09B189DB-E85C-4E53-B723-F900CDB8B7FD}"/>
              </a:ext>
            </a:extLst>
          </p:cNvPr>
          <p:cNvSpPr txBox="1">
            <a:spLocks/>
          </p:cNvSpPr>
          <p:nvPr/>
        </p:nvSpPr>
        <p:spPr>
          <a:xfrm>
            <a:off x="-36512" y="0"/>
            <a:ext cx="755575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cs-CZ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VII.</a:t>
            </a:r>
          </a:p>
        </p:txBody>
      </p:sp>
    </p:spTree>
    <p:extLst>
      <p:ext uri="{BB962C8B-B14F-4D97-AF65-F5344CB8AC3E}">
        <p14:creationId xmlns:p14="http://schemas.microsoft.com/office/powerpoint/2010/main" val="19110528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87"/>
            <a:ext cx="7344816" cy="1324779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cs-CZ" sz="4000" dirty="0">
                <a:ln w="6350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Komparace zjištěných skutečností</a:t>
            </a:r>
            <a:endParaRPr lang="cs-CZ" sz="3200" dirty="0">
              <a:ln w="6350">
                <a:solidFill>
                  <a:srgbClr val="00206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7812360" y="122547"/>
            <a:ext cx="1204919" cy="1204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7C475F55-088C-44B1-823E-79F62CC7D8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247" b="11565"/>
          <a:stretch/>
        </p:blipFill>
        <p:spPr>
          <a:xfrm>
            <a:off x="0" y="1340983"/>
            <a:ext cx="9144000" cy="1728192"/>
          </a:xfrm>
          <a:prstGeom prst="rect">
            <a:avLst/>
          </a:prstGeom>
        </p:spPr>
      </p:pic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61D2AE21-2BF0-49F0-B304-ED503E76F4D3}"/>
              </a:ext>
            </a:extLst>
          </p:cNvPr>
          <p:cNvSpPr txBox="1">
            <a:spLocks/>
          </p:cNvSpPr>
          <p:nvPr/>
        </p:nvSpPr>
        <p:spPr>
          <a:xfrm>
            <a:off x="1403648" y="1628800"/>
            <a:ext cx="360040" cy="3600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cs-CZ" sz="14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6" name="Zástupný symbol pro obsah 2">
            <a:extLst>
              <a:ext uri="{FF2B5EF4-FFF2-40B4-BE49-F238E27FC236}">
                <a16:creationId xmlns:a16="http://schemas.microsoft.com/office/drawing/2014/main" id="{2B113598-03E8-4697-85BA-CCB358F08B5F}"/>
              </a:ext>
            </a:extLst>
          </p:cNvPr>
          <p:cNvSpPr txBox="1">
            <a:spLocks/>
          </p:cNvSpPr>
          <p:nvPr/>
        </p:nvSpPr>
        <p:spPr>
          <a:xfrm>
            <a:off x="3383867" y="1628800"/>
            <a:ext cx="360040" cy="3600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cs-CZ" sz="14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7" name="Zástupný symbol pro obsah 2">
            <a:extLst>
              <a:ext uri="{FF2B5EF4-FFF2-40B4-BE49-F238E27FC236}">
                <a16:creationId xmlns:a16="http://schemas.microsoft.com/office/drawing/2014/main" id="{498D3DD7-9736-47A5-8C25-090A1EC88A8A}"/>
              </a:ext>
            </a:extLst>
          </p:cNvPr>
          <p:cNvSpPr txBox="1">
            <a:spLocks/>
          </p:cNvSpPr>
          <p:nvPr/>
        </p:nvSpPr>
        <p:spPr>
          <a:xfrm>
            <a:off x="8072043" y="1628800"/>
            <a:ext cx="360040" cy="3600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cs-CZ" sz="14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8" name="Zástupný symbol pro obsah 2">
            <a:extLst>
              <a:ext uri="{FF2B5EF4-FFF2-40B4-BE49-F238E27FC236}">
                <a16:creationId xmlns:a16="http://schemas.microsoft.com/office/drawing/2014/main" id="{BE65022B-03E6-485B-98F1-C48685E83FED}"/>
              </a:ext>
            </a:extLst>
          </p:cNvPr>
          <p:cNvSpPr txBox="1">
            <a:spLocks/>
          </p:cNvSpPr>
          <p:nvPr/>
        </p:nvSpPr>
        <p:spPr>
          <a:xfrm>
            <a:off x="2483768" y="2025058"/>
            <a:ext cx="360040" cy="39582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cs-CZ" sz="14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9" name="Zástupný symbol pro obsah 2">
            <a:extLst>
              <a:ext uri="{FF2B5EF4-FFF2-40B4-BE49-F238E27FC236}">
                <a16:creationId xmlns:a16="http://schemas.microsoft.com/office/drawing/2014/main" id="{0AB55F9A-9092-4343-AF32-086ED6BF9370}"/>
              </a:ext>
            </a:extLst>
          </p:cNvPr>
          <p:cNvSpPr txBox="1">
            <a:spLocks/>
          </p:cNvSpPr>
          <p:nvPr/>
        </p:nvSpPr>
        <p:spPr>
          <a:xfrm>
            <a:off x="4499992" y="2025058"/>
            <a:ext cx="360040" cy="39582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cs-CZ" sz="14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0" name="Zástupný symbol pro obsah 2">
            <a:extLst>
              <a:ext uri="{FF2B5EF4-FFF2-40B4-BE49-F238E27FC236}">
                <a16:creationId xmlns:a16="http://schemas.microsoft.com/office/drawing/2014/main" id="{B9DDA79A-0B18-41EA-848F-5957880E6EB5}"/>
              </a:ext>
            </a:extLst>
          </p:cNvPr>
          <p:cNvSpPr txBox="1">
            <a:spLocks/>
          </p:cNvSpPr>
          <p:nvPr/>
        </p:nvSpPr>
        <p:spPr>
          <a:xfrm>
            <a:off x="5580112" y="2025057"/>
            <a:ext cx="360040" cy="39582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cs-CZ" sz="14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1" name="Zástupný symbol pro obsah 2">
            <a:extLst>
              <a:ext uri="{FF2B5EF4-FFF2-40B4-BE49-F238E27FC236}">
                <a16:creationId xmlns:a16="http://schemas.microsoft.com/office/drawing/2014/main" id="{132B673B-7241-4B1C-92CF-6BA5AD4E51DC}"/>
              </a:ext>
            </a:extLst>
          </p:cNvPr>
          <p:cNvSpPr txBox="1">
            <a:spLocks/>
          </p:cNvSpPr>
          <p:nvPr/>
        </p:nvSpPr>
        <p:spPr>
          <a:xfrm>
            <a:off x="6732240" y="2230512"/>
            <a:ext cx="360040" cy="39582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cs-CZ" sz="14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2" name="Zástupný symbol pro obsah 2">
            <a:extLst>
              <a:ext uri="{FF2B5EF4-FFF2-40B4-BE49-F238E27FC236}">
                <a16:creationId xmlns:a16="http://schemas.microsoft.com/office/drawing/2014/main" id="{43125AA8-1F96-4092-86DE-57442C5B1F72}"/>
              </a:ext>
            </a:extLst>
          </p:cNvPr>
          <p:cNvSpPr txBox="1">
            <a:spLocks/>
          </p:cNvSpPr>
          <p:nvPr/>
        </p:nvSpPr>
        <p:spPr>
          <a:xfrm>
            <a:off x="3455876" y="2230553"/>
            <a:ext cx="360040" cy="39582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cs-CZ" sz="14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3" name="Zástupný symbol pro obsah 2">
            <a:extLst>
              <a:ext uri="{FF2B5EF4-FFF2-40B4-BE49-F238E27FC236}">
                <a16:creationId xmlns:a16="http://schemas.microsoft.com/office/drawing/2014/main" id="{2EAD43C2-5762-4197-A569-32895903C910}"/>
              </a:ext>
            </a:extLst>
          </p:cNvPr>
          <p:cNvSpPr txBox="1">
            <a:spLocks/>
          </p:cNvSpPr>
          <p:nvPr/>
        </p:nvSpPr>
        <p:spPr>
          <a:xfrm>
            <a:off x="4499992" y="2230512"/>
            <a:ext cx="360040" cy="39582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cs-CZ" sz="14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4" name="Zástupný symbol pro obsah 2">
            <a:extLst>
              <a:ext uri="{FF2B5EF4-FFF2-40B4-BE49-F238E27FC236}">
                <a16:creationId xmlns:a16="http://schemas.microsoft.com/office/drawing/2014/main" id="{6E53288D-AFF0-4E2F-B9A8-A62EB895C73F}"/>
              </a:ext>
            </a:extLst>
          </p:cNvPr>
          <p:cNvSpPr txBox="1">
            <a:spLocks/>
          </p:cNvSpPr>
          <p:nvPr/>
        </p:nvSpPr>
        <p:spPr>
          <a:xfrm>
            <a:off x="5589823" y="2230512"/>
            <a:ext cx="360040" cy="39582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cs-CZ" sz="14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5" name="Zástupný symbol pro obsah 2">
            <a:extLst>
              <a:ext uri="{FF2B5EF4-FFF2-40B4-BE49-F238E27FC236}">
                <a16:creationId xmlns:a16="http://schemas.microsoft.com/office/drawing/2014/main" id="{7BFDC464-602F-4F5D-A115-B31A5E330351}"/>
              </a:ext>
            </a:extLst>
          </p:cNvPr>
          <p:cNvSpPr txBox="1">
            <a:spLocks/>
          </p:cNvSpPr>
          <p:nvPr/>
        </p:nvSpPr>
        <p:spPr>
          <a:xfrm>
            <a:off x="2483768" y="2428426"/>
            <a:ext cx="360040" cy="39582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cs-CZ" sz="14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6" name="Zástupný symbol pro obsah 2">
            <a:extLst>
              <a:ext uri="{FF2B5EF4-FFF2-40B4-BE49-F238E27FC236}">
                <a16:creationId xmlns:a16="http://schemas.microsoft.com/office/drawing/2014/main" id="{A074E2A9-7391-4090-93C7-73360F882156}"/>
              </a:ext>
            </a:extLst>
          </p:cNvPr>
          <p:cNvSpPr txBox="1">
            <a:spLocks/>
          </p:cNvSpPr>
          <p:nvPr/>
        </p:nvSpPr>
        <p:spPr>
          <a:xfrm>
            <a:off x="2483768" y="2666500"/>
            <a:ext cx="432048" cy="39582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cs-CZ" sz="14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27" name="Zástupný symbol pro obsah 2">
            <a:extLst>
              <a:ext uri="{FF2B5EF4-FFF2-40B4-BE49-F238E27FC236}">
                <a16:creationId xmlns:a16="http://schemas.microsoft.com/office/drawing/2014/main" id="{E7F6D452-DC32-4C27-A6DE-59B7A7B6C64B}"/>
              </a:ext>
            </a:extLst>
          </p:cNvPr>
          <p:cNvSpPr txBox="1">
            <a:spLocks/>
          </p:cNvSpPr>
          <p:nvPr/>
        </p:nvSpPr>
        <p:spPr>
          <a:xfrm>
            <a:off x="3463788" y="2441983"/>
            <a:ext cx="360040" cy="39582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cs-CZ" sz="14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8" name="Zástupný symbol pro obsah 2">
            <a:extLst>
              <a:ext uri="{FF2B5EF4-FFF2-40B4-BE49-F238E27FC236}">
                <a16:creationId xmlns:a16="http://schemas.microsoft.com/office/drawing/2014/main" id="{031EEC84-7A4C-4699-B937-68204A0B29A7}"/>
              </a:ext>
            </a:extLst>
          </p:cNvPr>
          <p:cNvSpPr txBox="1">
            <a:spLocks/>
          </p:cNvSpPr>
          <p:nvPr/>
        </p:nvSpPr>
        <p:spPr>
          <a:xfrm>
            <a:off x="5580112" y="2542738"/>
            <a:ext cx="393005" cy="39582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cs-CZ" sz="14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29" name="Zástupný symbol pro obsah 2">
            <a:extLst>
              <a:ext uri="{FF2B5EF4-FFF2-40B4-BE49-F238E27FC236}">
                <a16:creationId xmlns:a16="http://schemas.microsoft.com/office/drawing/2014/main" id="{083440AA-F100-4ECF-843B-1E3F56E27C51}"/>
              </a:ext>
            </a:extLst>
          </p:cNvPr>
          <p:cNvSpPr txBox="1">
            <a:spLocks/>
          </p:cNvSpPr>
          <p:nvPr/>
        </p:nvSpPr>
        <p:spPr>
          <a:xfrm>
            <a:off x="6737163" y="2542738"/>
            <a:ext cx="393005" cy="39582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cs-CZ" sz="14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0" name="Zástupný symbol pro obsah 2">
            <a:extLst>
              <a:ext uri="{FF2B5EF4-FFF2-40B4-BE49-F238E27FC236}">
                <a16:creationId xmlns:a16="http://schemas.microsoft.com/office/drawing/2014/main" id="{A0990F49-D3CA-4F00-95EB-3F7F93EDF8F9}"/>
              </a:ext>
            </a:extLst>
          </p:cNvPr>
          <p:cNvSpPr txBox="1">
            <a:spLocks/>
          </p:cNvSpPr>
          <p:nvPr/>
        </p:nvSpPr>
        <p:spPr>
          <a:xfrm>
            <a:off x="755576" y="3190594"/>
            <a:ext cx="7992888" cy="333474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cs-CZ" sz="18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cs-CZ" sz="1800" dirty="0">
                <a:ln w="3175"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odlišnosti vůči ČSN 50 3602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8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cs-CZ" sz="1800" dirty="0">
                <a:ln w="3175"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nejasný odběr krajních ZT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cs-CZ" sz="18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cs-CZ" sz="1800" dirty="0">
                <a:ln w="3175"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doplnění viz ČSN 50 3602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cs-CZ" sz="18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cs-CZ" sz="1800" dirty="0">
                <a:ln w="3175"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dop. doplnit informaci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cs-CZ" sz="18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cs-CZ" sz="1800" dirty="0">
                <a:ln w="3175"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pro hmotnostní měření postačuje jeden přístroj s přesností 0,01 g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8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cs-CZ" sz="1800" dirty="0">
                <a:ln w="3175"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doporučuji použít měřidlo s přesností 0,01 mm, elektronický typ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8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cs-CZ" sz="180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800" dirty="0">
                <a:ln w="3175"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neuvedeno, lze jen předpokládat, že je v souladu s MZ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8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cs-CZ" sz="1800" dirty="0">
                <a:ln w="3175"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doporučeno nezaokrouhlovat a respektovat přesnost MZ 0,01 g</a:t>
            </a:r>
          </a:p>
        </p:txBody>
      </p:sp>
    </p:spTree>
    <p:extLst>
      <p:ext uri="{BB962C8B-B14F-4D97-AF65-F5344CB8AC3E}">
        <p14:creationId xmlns:p14="http://schemas.microsoft.com/office/powerpoint/2010/main" val="5766801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87"/>
            <a:ext cx="7344816" cy="1324779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cs-CZ" sz="4000" dirty="0">
                <a:ln w="6350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Komparace zjištěných skutečností</a:t>
            </a:r>
            <a:endParaRPr lang="cs-CZ" sz="3200" dirty="0">
              <a:ln w="6350">
                <a:solidFill>
                  <a:srgbClr val="00206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7812360" y="122547"/>
            <a:ext cx="1204919" cy="1204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7C475F55-088C-44B1-823E-79F62CC7D8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247" b="11565"/>
          <a:stretch/>
        </p:blipFill>
        <p:spPr>
          <a:xfrm>
            <a:off x="0" y="1340983"/>
            <a:ext cx="9144000" cy="1728192"/>
          </a:xfrm>
          <a:prstGeom prst="rect">
            <a:avLst/>
          </a:prstGeom>
        </p:spPr>
      </p:pic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61D2AE21-2BF0-49F0-B304-ED503E76F4D3}"/>
              </a:ext>
            </a:extLst>
          </p:cNvPr>
          <p:cNvSpPr txBox="1">
            <a:spLocks/>
          </p:cNvSpPr>
          <p:nvPr/>
        </p:nvSpPr>
        <p:spPr>
          <a:xfrm>
            <a:off x="1403648" y="1628800"/>
            <a:ext cx="360040" cy="3600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cs-CZ" sz="14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6" name="Zástupný symbol pro obsah 2">
            <a:extLst>
              <a:ext uri="{FF2B5EF4-FFF2-40B4-BE49-F238E27FC236}">
                <a16:creationId xmlns:a16="http://schemas.microsoft.com/office/drawing/2014/main" id="{2B113598-03E8-4697-85BA-CCB358F08B5F}"/>
              </a:ext>
            </a:extLst>
          </p:cNvPr>
          <p:cNvSpPr txBox="1">
            <a:spLocks/>
          </p:cNvSpPr>
          <p:nvPr/>
        </p:nvSpPr>
        <p:spPr>
          <a:xfrm>
            <a:off x="3383867" y="1628800"/>
            <a:ext cx="360040" cy="3600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cs-CZ" sz="14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7" name="Zástupný symbol pro obsah 2">
            <a:extLst>
              <a:ext uri="{FF2B5EF4-FFF2-40B4-BE49-F238E27FC236}">
                <a16:creationId xmlns:a16="http://schemas.microsoft.com/office/drawing/2014/main" id="{498D3DD7-9736-47A5-8C25-090A1EC88A8A}"/>
              </a:ext>
            </a:extLst>
          </p:cNvPr>
          <p:cNvSpPr txBox="1">
            <a:spLocks/>
          </p:cNvSpPr>
          <p:nvPr/>
        </p:nvSpPr>
        <p:spPr>
          <a:xfrm>
            <a:off x="8072043" y="1628800"/>
            <a:ext cx="360040" cy="3600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cs-CZ" sz="14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8" name="Zástupný symbol pro obsah 2">
            <a:extLst>
              <a:ext uri="{FF2B5EF4-FFF2-40B4-BE49-F238E27FC236}">
                <a16:creationId xmlns:a16="http://schemas.microsoft.com/office/drawing/2014/main" id="{BE65022B-03E6-485B-98F1-C48685E83FED}"/>
              </a:ext>
            </a:extLst>
          </p:cNvPr>
          <p:cNvSpPr txBox="1">
            <a:spLocks/>
          </p:cNvSpPr>
          <p:nvPr/>
        </p:nvSpPr>
        <p:spPr>
          <a:xfrm>
            <a:off x="2483768" y="2025058"/>
            <a:ext cx="360040" cy="39582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cs-CZ" sz="14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9" name="Zástupný symbol pro obsah 2">
            <a:extLst>
              <a:ext uri="{FF2B5EF4-FFF2-40B4-BE49-F238E27FC236}">
                <a16:creationId xmlns:a16="http://schemas.microsoft.com/office/drawing/2014/main" id="{0AB55F9A-9092-4343-AF32-086ED6BF9370}"/>
              </a:ext>
            </a:extLst>
          </p:cNvPr>
          <p:cNvSpPr txBox="1">
            <a:spLocks/>
          </p:cNvSpPr>
          <p:nvPr/>
        </p:nvSpPr>
        <p:spPr>
          <a:xfrm>
            <a:off x="4499992" y="2025058"/>
            <a:ext cx="360040" cy="39582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cs-CZ" sz="14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0" name="Zástupný symbol pro obsah 2">
            <a:extLst>
              <a:ext uri="{FF2B5EF4-FFF2-40B4-BE49-F238E27FC236}">
                <a16:creationId xmlns:a16="http://schemas.microsoft.com/office/drawing/2014/main" id="{B9DDA79A-0B18-41EA-848F-5957880E6EB5}"/>
              </a:ext>
            </a:extLst>
          </p:cNvPr>
          <p:cNvSpPr txBox="1">
            <a:spLocks/>
          </p:cNvSpPr>
          <p:nvPr/>
        </p:nvSpPr>
        <p:spPr>
          <a:xfrm>
            <a:off x="5580112" y="2025057"/>
            <a:ext cx="360040" cy="39582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cs-CZ" sz="14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1" name="Zástupný symbol pro obsah 2">
            <a:extLst>
              <a:ext uri="{FF2B5EF4-FFF2-40B4-BE49-F238E27FC236}">
                <a16:creationId xmlns:a16="http://schemas.microsoft.com/office/drawing/2014/main" id="{132B673B-7241-4B1C-92CF-6BA5AD4E51DC}"/>
              </a:ext>
            </a:extLst>
          </p:cNvPr>
          <p:cNvSpPr txBox="1">
            <a:spLocks/>
          </p:cNvSpPr>
          <p:nvPr/>
        </p:nvSpPr>
        <p:spPr>
          <a:xfrm>
            <a:off x="6732240" y="2230512"/>
            <a:ext cx="360040" cy="39582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cs-CZ" sz="14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2" name="Zástupný symbol pro obsah 2">
            <a:extLst>
              <a:ext uri="{FF2B5EF4-FFF2-40B4-BE49-F238E27FC236}">
                <a16:creationId xmlns:a16="http://schemas.microsoft.com/office/drawing/2014/main" id="{43125AA8-1F96-4092-86DE-57442C5B1F72}"/>
              </a:ext>
            </a:extLst>
          </p:cNvPr>
          <p:cNvSpPr txBox="1">
            <a:spLocks/>
          </p:cNvSpPr>
          <p:nvPr/>
        </p:nvSpPr>
        <p:spPr>
          <a:xfrm>
            <a:off x="3455876" y="2230553"/>
            <a:ext cx="360040" cy="39582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cs-CZ" sz="14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3" name="Zástupný symbol pro obsah 2">
            <a:extLst>
              <a:ext uri="{FF2B5EF4-FFF2-40B4-BE49-F238E27FC236}">
                <a16:creationId xmlns:a16="http://schemas.microsoft.com/office/drawing/2014/main" id="{2EAD43C2-5762-4197-A569-32895903C910}"/>
              </a:ext>
            </a:extLst>
          </p:cNvPr>
          <p:cNvSpPr txBox="1">
            <a:spLocks/>
          </p:cNvSpPr>
          <p:nvPr/>
        </p:nvSpPr>
        <p:spPr>
          <a:xfrm>
            <a:off x="4499992" y="2230512"/>
            <a:ext cx="360040" cy="39582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cs-CZ" sz="14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4" name="Zástupný symbol pro obsah 2">
            <a:extLst>
              <a:ext uri="{FF2B5EF4-FFF2-40B4-BE49-F238E27FC236}">
                <a16:creationId xmlns:a16="http://schemas.microsoft.com/office/drawing/2014/main" id="{6E53288D-AFF0-4E2F-B9A8-A62EB895C73F}"/>
              </a:ext>
            </a:extLst>
          </p:cNvPr>
          <p:cNvSpPr txBox="1">
            <a:spLocks/>
          </p:cNvSpPr>
          <p:nvPr/>
        </p:nvSpPr>
        <p:spPr>
          <a:xfrm>
            <a:off x="5589823" y="2230512"/>
            <a:ext cx="360040" cy="39582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cs-CZ" sz="14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5" name="Zástupný symbol pro obsah 2">
            <a:extLst>
              <a:ext uri="{FF2B5EF4-FFF2-40B4-BE49-F238E27FC236}">
                <a16:creationId xmlns:a16="http://schemas.microsoft.com/office/drawing/2014/main" id="{7BFDC464-602F-4F5D-A115-B31A5E330351}"/>
              </a:ext>
            </a:extLst>
          </p:cNvPr>
          <p:cNvSpPr txBox="1">
            <a:spLocks/>
          </p:cNvSpPr>
          <p:nvPr/>
        </p:nvSpPr>
        <p:spPr>
          <a:xfrm>
            <a:off x="2483768" y="2428426"/>
            <a:ext cx="360040" cy="39582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cs-CZ" sz="14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6" name="Zástupný symbol pro obsah 2">
            <a:extLst>
              <a:ext uri="{FF2B5EF4-FFF2-40B4-BE49-F238E27FC236}">
                <a16:creationId xmlns:a16="http://schemas.microsoft.com/office/drawing/2014/main" id="{A074E2A9-7391-4090-93C7-73360F882156}"/>
              </a:ext>
            </a:extLst>
          </p:cNvPr>
          <p:cNvSpPr txBox="1">
            <a:spLocks/>
          </p:cNvSpPr>
          <p:nvPr/>
        </p:nvSpPr>
        <p:spPr>
          <a:xfrm>
            <a:off x="2483768" y="2666500"/>
            <a:ext cx="432048" cy="39582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cs-CZ" sz="14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27" name="Zástupný symbol pro obsah 2">
            <a:extLst>
              <a:ext uri="{FF2B5EF4-FFF2-40B4-BE49-F238E27FC236}">
                <a16:creationId xmlns:a16="http://schemas.microsoft.com/office/drawing/2014/main" id="{E7F6D452-DC32-4C27-A6DE-59B7A7B6C64B}"/>
              </a:ext>
            </a:extLst>
          </p:cNvPr>
          <p:cNvSpPr txBox="1">
            <a:spLocks/>
          </p:cNvSpPr>
          <p:nvPr/>
        </p:nvSpPr>
        <p:spPr>
          <a:xfrm>
            <a:off x="3463788" y="2441983"/>
            <a:ext cx="360040" cy="39582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cs-CZ" sz="14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8" name="Zástupný symbol pro obsah 2">
            <a:extLst>
              <a:ext uri="{FF2B5EF4-FFF2-40B4-BE49-F238E27FC236}">
                <a16:creationId xmlns:a16="http://schemas.microsoft.com/office/drawing/2014/main" id="{031EEC84-7A4C-4699-B937-68204A0B29A7}"/>
              </a:ext>
            </a:extLst>
          </p:cNvPr>
          <p:cNvSpPr txBox="1">
            <a:spLocks/>
          </p:cNvSpPr>
          <p:nvPr/>
        </p:nvSpPr>
        <p:spPr>
          <a:xfrm>
            <a:off x="5580112" y="2542738"/>
            <a:ext cx="393005" cy="39582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cs-CZ" sz="14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29" name="Zástupný symbol pro obsah 2">
            <a:extLst>
              <a:ext uri="{FF2B5EF4-FFF2-40B4-BE49-F238E27FC236}">
                <a16:creationId xmlns:a16="http://schemas.microsoft.com/office/drawing/2014/main" id="{083440AA-F100-4ECF-843B-1E3F56E27C51}"/>
              </a:ext>
            </a:extLst>
          </p:cNvPr>
          <p:cNvSpPr txBox="1">
            <a:spLocks/>
          </p:cNvSpPr>
          <p:nvPr/>
        </p:nvSpPr>
        <p:spPr>
          <a:xfrm>
            <a:off x="6737163" y="2542738"/>
            <a:ext cx="393005" cy="39582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cs-CZ" sz="14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0" name="Zástupný symbol pro obsah 2">
            <a:extLst>
              <a:ext uri="{FF2B5EF4-FFF2-40B4-BE49-F238E27FC236}">
                <a16:creationId xmlns:a16="http://schemas.microsoft.com/office/drawing/2014/main" id="{A0990F49-D3CA-4F00-95EB-3F7F93EDF8F9}"/>
              </a:ext>
            </a:extLst>
          </p:cNvPr>
          <p:cNvSpPr txBox="1">
            <a:spLocks/>
          </p:cNvSpPr>
          <p:nvPr/>
        </p:nvSpPr>
        <p:spPr>
          <a:xfrm>
            <a:off x="755576" y="3753249"/>
            <a:ext cx="7992888" cy="277209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cs-CZ" sz="18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9 </a:t>
            </a:r>
            <a:r>
              <a:rPr lang="cs-CZ" sz="1800" dirty="0">
                <a:ln w="3175"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lze pouze respektovat přesnost MZ, navrhuji MZ s přesností 0,01 mm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800" dirty="0">
                <a:ln w="3175"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– doporučuji 6 měření, přesnost zaokrouhlení na 0,25 mm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8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cs-CZ" sz="1800" dirty="0">
                <a:ln w="3175"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doporučuji respektovat přesnost MZ 0,01 g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8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cs-CZ" sz="1800" dirty="0">
                <a:ln w="3175"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význam má přesnost 0,01 mm viz praktická část</a:t>
            </a:r>
          </a:p>
        </p:txBody>
      </p:sp>
    </p:spTree>
    <p:extLst>
      <p:ext uri="{BB962C8B-B14F-4D97-AF65-F5344CB8AC3E}">
        <p14:creationId xmlns:p14="http://schemas.microsoft.com/office/powerpoint/2010/main" val="15212556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30715"/>
            <a:ext cx="7344816" cy="1196752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cs-CZ" sz="4000" dirty="0">
                <a:ln w="6350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Závěr</a:t>
            </a:r>
            <a:endParaRPr lang="cs-CZ" sz="3200" dirty="0">
              <a:ln w="6350">
                <a:solidFill>
                  <a:srgbClr val="00206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9571" y="1642153"/>
            <a:ext cx="7704857" cy="5117701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Práce poukazuje na nejasný výklad metodik zkušebních norem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Výstupy z laboratorních měření mohou být využity pro lepší specifikaci a optimalizaci normových postupů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 základě analýzy zkušebních postupů lze práci do budoucna rozšířit o další praktické zkoušky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cs-CZ" sz="3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cs-CZ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cs-CZ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cs-CZ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cs-CZ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7812360" y="122547"/>
            <a:ext cx="1204919" cy="1204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76146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30715"/>
            <a:ext cx="7344816" cy="1196752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cs-CZ" sz="4000" dirty="0">
                <a:ln w="6350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Závěr</a:t>
            </a:r>
            <a:endParaRPr lang="cs-CZ" sz="3200" dirty="0">
              <a:ln w="6350">
                <a:solidFill>
                  <a:srgbClr val="00206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523017"/>
            <a:ext cx="7488832" cy="5197877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3600"/>
              </a:spcAft>
              <a:buNone/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Podněty pro další zkoumání:</a:t>
            </a:r>
          </a:p>
          <a:p>
            <a:pPr algn="just">
              <a:spcBef>
                <a:spcPts val="0"/>
              </a:spcBef>
              <a:spcAft>
                <a:spcPts val="3600"/>
              </a:spcAft>
            </a:pPr>
            <a:r>
              <a:rPr lang="cs-CZ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ČSN EN 1849-1</a:t>
            </a: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Vliv průměru čelistí na naměřenou tloušťku</a:t>
            </a:r>
          </a:p>
          <a:p>
            <a:pPr algn="just">
              <a:spcBef>
                <a:spcPts val="0"/>
              </a:spcBef>
              <a:spcAft>
                <a:spcPts val="3600"/>
              </a:spcAft>
            </a:pPr>
            <a:r>
              <a:rPr lang="cs-CZ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ČSN EN 1107-1</a:t>
            </a: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Použití rozdílných typů měřících čelistí a měřících bodů</a:t>
            </a:r>
          </a:p>
          <a:p>
            <a:pPr algn="just">
              <a:spcBef>
                <a:spcPts val="0"/>
              </a:spcBef>
              <a:spcAft>
                <a:spcPts val="3600"/>
              </a:spcAft>
            </a:pPr>
            <a:r>
              <a:rPr lang="cs-CZ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ČSN EN 1110</a:t>
            </a: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Vliv doby zahřívání ZT s ohledem na výsledek zkoušky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cs-CZ" sz="3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cs-CZ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cs-CZ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cs-CZ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cs-CZ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7812360" y="122547"/>
            <a:ext cx="1204919" cy="1204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15150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0" y="1916832"/>
            <a:ext cx="9144000" cy="24309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z="6600" dirty="0">
                <a:ln w="6350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Děkuji za Vaši pozornost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-43381" y="450912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dirty="0">
                <a:ln w="3175">
                  <a:noFill/>
                </a:ln>
                <a:solidFill>
                  <a:schemeClr val="bg1">
                    <a:lumMod val="85000"/>
                  </a:schemeClr>
                </a:solidFill>
                <a:latin typeface="Freestyle Script" pitchFamily="66" charset="0"/>
                <a:ea typeface="Verdana" pitchFamily="34" charset="0"/>
                <a:cs typeface="Arial" pitchFamily="34" charset="0"/>
              </a:rPr>
              <a:t>Bc. Martin Termer</a:t>
            </a: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7812360" y="122547"/>
            <a:ext cx="1204919" cy="1204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4551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30715"/>
            <a:ext cx="7344816" cy="1196752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cs-CZ" sz="4000" dirty="0">
                <a:ln w="6350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Očekávaný přínos práce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7812360" y="122547"/>
            <a:ext cx="1204919" cy="1204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D0A83A16-3B60-4B40-BF75-FDB04E13A42C}"/>
              </a:ext>
            </a:extLst>
          </p:cNvPr>
          <p:cNvSpPr txBox="1">
            <a:spLocks/>
          </p:cNvSpPr>
          <p:nvPr/>
        </p:nvSpPr>
        <p:spPr>
          <a:xfrm>
            <a:off x="467544" y="1335635"/>
            <a:ext cx="8549735" cy="43256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Optimalizace jednotlivých zkušebních  postupů z hlediska času trvání zkoušek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cs-CZ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764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30714"/>
            <a:ext cx="7344816" cy="6322621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cs-CZ" sz="5000" dirty="0">
                <a:ln w="6350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Vlastní práce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7812360" y="122547"/>
            <a:ext cx="1204919" cy="1204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3995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30715"/>
            <a:ext cx="7344816" cy="1196752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cs-CZ" sz="4000" dirty="0">
                <a:ln w="6350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Normy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7812360" y="122547"/>
            <a:ext cx="1204919" cy="1204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D0A83A16-3B60-4B40-BF75-FDB04E13A42C}"/>
              </a:ext>
            </a:extLst>
          </p:cNvPr>
          <p:cNvSpPr txBox="1">
            <a:spLocks/>
          </p:cNvSpPr>
          <p:nvPr/>
        </p:nvSpPr>
        <p:spPr>
          <a:xfrm>
            <a:off x="467543" y="1327467"/>
            <a:ext cx="8549735" cy="51258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ČSN 73 0605-1</a:t>
            </a: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(2014)</a:t>
            </a:r>
            <a:r>
              <a:rPr lang="cs-CZ" sz="32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Hydroizolace staveb – Povlakové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hydroizolace – Požadavky na použití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asfaltových pásů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ČSN 50 3602</a:t>
            </a: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(1967)</a:t>
            </a:r>
            <a:r>
              <a:rPr lang="cs-CZ" sz="32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Zkoušení krytinových a izolačních materiálů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v rolích</a:t>
            </a:r>
          </a:p>
        </p:txBody>
      </p:sp>
    </p:spTree>
    <p:extLst>
      <p:ext uri="{BB962C8B-B14F-4D97-AF65-F5344CB8AC3E}">
        <p14:creationId xmlns:p14="http://schemas.microsoft.com/office/powerpoint/2010/main" val="1470517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30715"/>
            <a:ext cx="7344816" cy="1196752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cs-CZ" sz="4000" dirty="0">
                <a:ln w="6350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Dostupné vzorky AP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7812360" y="122547"/>
            <a:ext cx="1204919" cy="1204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D0A83A16-3B60-4B40-BF75-FDB04E13A42C}"/>
              </a:ext>
            </a:extLst>
          </p:cNvPr>
          <p:cNvSpPr txBox="1">
            <a:spLocks/>
          </p:cNvSpPr>
          <p:nvPr/>
        </p:nvSpPr>
        <p:spPr>
          <a:xfrm>
            <a:off x="467544" y="1335635"/>
            <a:ext cx="8549735" cy="49736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Vzorky HVZ</a:t>
            </a: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(str.1-6)</a:t>
            </a:r>
            <a:endParaRPr lang="cs-CZ" sz="32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Modifikované SBS AP s PES vložkou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a hrubozrnným posypem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2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Statistické měření: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Modifikovaný SBS AP s PES vložkou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a jemnozrnným posypem</a:t>
            </a:r>
          </a:p>
        </p:txBody>
      </p:sp>
    </p:spTree>
    <p:extLst>
      <p:ext uri="{BB962C8B-B14F-4D97-AF65-F5344CB8AC3E}">
        <p14:creationId xmlns:p14="http://schemas.microsoft.com/office/powerpoint/2010/main" val="2208109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7812360" y="122547"/>
            <a:ext cx="1204919" cy="1204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71E887DC-A1CB-4C43-9AF6-72E8068867FC}"/>
              </a:ext>
            </a:extLst>
          </p:cNvPr>
          <p:cNvSpPr txBox="1">
            <a:spLocks/>
          </p:cNvSpPr>
          <p:nvPr/>
        </p:nvSpPr>
        <p:spPr>
          <a:xfrm>
            <a:off x="467544" y="130714"/>
            <a:ext cx="7776864" cy="63226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4400" dirty="0">
                <a:ln w="6350"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Rozvržení zkušebních těles</a:t>
            </a:r>
          </a:p>
        </p:txBody>
      </p:sp>
    </p:spTree>
    <p:extLst>
      <p:ext uri="{BB962C8B-B14F-4D97-AF65-F5344CB8AC3E}">
        <p14:creationId xmlns:p14="http://schemas.microsoft.com/office/powerpoint/2010/main" val="169965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7812360" y="122547"/>
            <a:ext cx="1204919" cy="1204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D8656C5-D3FC-4B9E-A0C9-6E72CC616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1" y="65357"/>
            <a:ext cx="5931941" cy="672728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3C2E9E0-9F63-4CB8-8783-FBF3417B08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75" t="6849" r="42806" b="8685"/>
          <a:stretch/>
        </p:blipFill>
        <p:spPr>
          <a:xfrm>
            <a:off x="5894772" y="2407587"/>
            <a:ext cx="3150097" cy="3368310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8C17D996-AEBE-43E8-B4DB-7DDE68371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2364" y="1327467"/>
            <a:ext cx="3094915" cy="108012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ČSN 50 3602</a:t>
            </a:r>
            <a:endParaRPr lang="cs-CZ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1585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6229</TotalTime>
  <Words>1157</Words>
  <Application>Microsoft Office PowerPoint</Application>
  <PresentationFormat>Předvádění na obrazovce (4:3)</PresentationFormat>
  <Paragraphs>250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3" baseType="lpstr">
      <vt:lpstr>Arial</vt:lpstr>
      <vt:lpstr>Calibri</vt:lpstr>
      <vt:lpstr>Century Gothic</vt:lpstr>
      <vt:lpstr>Courier New</vt:lpstr>
      <vt:lpstr>Freestyle Script</vt:lpstr>
      <vt:lpstr>Palatino Linotype</vt:lpstr>
      <vt:lpstr>Verdana</vt:lpstr>
      <vt:lpstr>Exekutivní</vt:lpstr>
      <vt:lpstr>Analýza zkušebních postupů zkoušek asfaltových pásů dle evropských a českých norem</vt:lpstr>
      <vt:lpstr>Obsah</vt:lpstr>
      <vt:lpstr>Rozsah práce</vt:lpstr>
      <vt:lpstr>Očekávaný přínos práce</vt:lpstr>
      <vt:lpstr>Vlastní práce</vt:lpstr>
      <vt:lpstr>Normy</vt:lpstr>
      <vt:lpstr>Dostupné vzorky AP</vt:lpstr>
      <vt:lpstr>Prezentace aplikace PowerPoint</vt:lpstr>
      <vt:lpstr>Prezentace aplikace PowerPoint</vt:lpstr>
      <vt:lpstr>Prezentace aplikace PowerPoint</vt:lpstr>
      <vt:lpstr>Prezentace aplikace PowerPoint</vt:lpstr>
      <vt:lpstr>Analýza zkušebních postupů a praktické zkoušky</vt:lpstr>
      <vt:lpstr>Analýza zkušebních postupů a praktické zkoušky</vt:lpstr>
      <vt:lpstr>Zkušební metodiky</vt:lpstr>
      <vt:lpstr>ČSN EN 12311-1 Stanovení tahových vlastností</vt:lpstr>
      <vt:lpstr>ČSN EN 12311-1 Stanovení tahových vlastností</vt:lpstr>
      <vt:lpstr>ČSN EN 12311-1 Stanovení tahových vlastností</vt:lpstr>
      <vt:lpstr>ČSN EN 1849-1 Stanovení tloušťky</vt:lpstr>
      <vt:lpstr>ČSN EN 1849-1 Stanovení tloušťky</vt:lpstr>
      <vt:lpstr>ČSN EN 1849-1 Stanovení tloušťky</vt:lpstr>
      <vt:lpstr>ČSN EN 1849-1 Stanovení plošné hmotnosti</vt:lpstr>
      <vt:lpstr>ČSN EN 1107-1 Stanovení rozměrové stálosti</vt:lpstr>
      <vt:lpstr>Prezentace aplikace PowerPoint</vt:lpstr>
      <vt:lpstr>ČSN EN 1110 Stanovení tepelné odolnosti</vt:lpstr>
      <vt:lpstr>ČSN EN 1110 Stanovení tepelné odolnosti</vt:lpstr>
      <vt:lpstr>ČSN EN 1110 Stanovení tepelné odolnosti</vt:lpstr>
      <vt:lpstr>ČSN 73 0605-1 Stanovení množství asfaltové hmoty</vt:lpstr>
      <vt:lpstr>ČSN 73 0605-1 Stanovení množství asfaltové hmoty</vt:lpstr>
      <vt:lpstr>ČSN 50 3602 Stanovení množství asfaltové hmoty</vt:lpstr>
      <vt:lpstr>ČSN EN 1427 Stanovení bodu měknutí</vt:lpstr>
      <vt:lpstr>Komparace zjištěných skutečností</vt:lpstr>
      <vt:lpstr>Komparace zjištěných skutečností</vt:lpstr>
      <vt:lpstr>Závěr</vt:lpstr>
      <vt:lpstr>Závěr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BP</dc:title>
  <dc:creator>Mahony</dc:creator>
  <cp:lastModifiedBy>Martin Termer</cp:lastModifiedBy>
  <cp:revision>222</cp:revision>
  <dcterms:created xsi:type="dcterms:W3CDTF">2017-06-06T16:23:36Z</dcterms:created>
  <dcterms:modified xsi:type="dcterms:W3CDTF">2019-06-12T12:04:11Z</dcterms:modified>
</cp:coreProperties>
</file>