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73" r:id="rId10"/>
    <p:sldId id="263" r:id="rId11"/>
    <p:sldId id="278" r:id="rId12"/>
    <p:sldId id="264" r:id="rId13"/>
    <p:sldId id="266" r:id="rId14"/>
    <p:sldId id="267" r:id="rId15"/>
    <p:sldId id="270" r:id="rId16"/>
    <p:sldId id="272" r:id="rId17"/>
    <p:sldId id="279" r:id="rId18"/>
    <p:sldId id="281" r:id="rId19"/>
    <p:sldId id="284" r:id="rId20"/>
    <p:sldId id="283" r:id="rId21"/>
    <p:sldId id="285" r:id="rId22"/>
    <p:sldId id="282" r:id="rId23"/>
    <p:sldId id="274" r:id="rId24"/>
    <p:sldId id="275" r:id="rId25"/>
    <p:sldId id="276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8314785406957284E-2"/>
          <c:y val="0.12083809036152209"/>
          <c:w val="0.9633704291860854"/>
          <c:h val="0.74712384496943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Percentage of verified results</c:v>
                </c:pt>
              </c:strCache>
            </c:strRef>
          </c:tx>
          <c:spPr>
            <a:solidFill>
              <a:schemeClr val="accent3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01-4B54-96FF-83158671B45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01-4B54-96FF-83158671B45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90,453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01-4B54-96FF-83158671B45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0,3773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01-4B54-96FF-83158671B45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98,72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01-4B54-96FF-83158671B45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37,86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01-4B54-96FF-83158671B4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S 22</c:v>
                </c:pt>
                <c:pt idx="1">
                  <c:v>S 12</c:v>
                </c:pt>
                <c:pt idx="2">
                  <c:v>S 22 after retrofitting</c:v>
                </c:pt>
                <c:pt idx="3">
                  <c:v>S 12 after retrofitting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90.452759999999998</c:v>
                </c:pt>
                <c:pt idx="1">
                  <c:v>0.37729600000000002</c:v>
                </c:pt>
                <c:pt idx="2">
                  <c:v>98.720470000000006</c:v>
                </c:pt>
                <c:pt idx="3">
                  <c:v>37.860889999999998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01-4B54-96FF-83158671B4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53696208"/>
        <c:axId val="201831664"/>
      </c:barChart>
      <c:catAx>
        <c:axId val="175369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1831664"/>
        <c:crosses val="autoZero"/>
        <c:auto val="1"/>
        <c:lblAlgn val="ctr"/>
        <c:lblOffset val="100"/>
        <c:noMultiLvlLbl val="0"/>
      </c:catAx>
      <c:valAx>
        <c:axId val="2018316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5369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0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607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708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15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2353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145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0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012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7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4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2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1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4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2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0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735282"/>
            <a:ext cx="8825658" cy="2158872"/>
          </a:xfrm>
        </p:spPr>
        <p:txBody>
          <a:bodyPr/>
          <a:lstStyle/>
          <a:p>
            <a:pPr algn="ctr"/>
            <a:r>
              <a:rPr lang="cs-CZ" sz="4400" b="1" dirty="0" err="1"/>
              <a:t>Structural</a:t>
            </a:r>
            <a:r>
              <a:rPr lang="cs-CZ" sz="4400" b="1" dirty="0"/>
              <a:t> </a:t>
            </a:r>
            <a:r>
              <a:rPr lang="cs-CZ" sz="4400" b="1" dirty="0" err="1"/>
              <a:t>Assessment</a:t>
            </a:r>
            <a:r>
              <a:rPr lang="cs-CZ" sz="4400" b="1" dirty="0"/>
              <a:t> </a:t>
            </a:r>
            <a:r>
              <a:rPr lang="cs-CZ" sz="4400" b="1" dirty="0" err="1"/>
              <a:t>of</a:t>
            </a:r>
            <a:r>
              <a:rPr lang="cs-CZ" sz="4400" b="1" dirty="0"/>
              <a:t>  </a:t>
            </a:r>
            <a:r>
              <a:rPr lang="cs-CZ" sz="4400" b="1" dirty="0" err="1"/>
              <a:t>Historical</a:t>
            </a:r>
            <a:r>
              <a:rPr lang="cs-CZ" sz="4400" b="1" dirty="0"/>
              <a:t> </a:t>
            </a:r>
            <a:r>
              <a:rPr lang="cs-CZ" sz="4400" b="1" dirty="0" err="1"/>
              <a:t>Masonry</a:t>
            </a:r>
            <a:r>
              <a:rPr lang="cs-CZ" sz="4400" b="1" dirty="0"/>
              <a:t> </a:t>
            </a:r>
            <a:r>
              <a:rPr lang="cs-CZ" sz="4400" b="1" dirty="0" err="1"/>
              <a:t>structure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71928" y="4777379"/>
            <a:ext cx="4788645" cy="1477947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Student:	</a:t>
            </a:r>
            <a:r>
              <a:rPr lang="cs-CZ" b="1" dirty="0">
                <a:solidFill>
                  <a:schemeClr val="tx1"/>
                </a:solidFill>
              </a:rPr>
              <a:t>	</a:t>
            </a:r>
            <a:r>
              <a:rPr lang="cs-CZ" dirty="0">
                <a:solidFill>
                  <a:schemeClr val="tx1"/>
                </a:solidFill>
              </a:rPr>
              <a:t>Bc. </a:t>
            </a:r>
            <a:r>
              <a:rPr lang="en-GB" dirty="0">
                <a:solidFill>
                  <a:schemeClr val="tx1"/>
                </a:solidFill>
              </a:rPr>
              <a:t>Richard Šusták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Supervisor:	</a:t>
            </a:r>
            <a:r>
              <a:rPr lang="en-GB" dirty="0">
                <a:solidFill>
                  <a:schemeClr val="tx1"/>
                </a:solidFill>
              </a:rPr>
              <a:t>doc. </a:t>
            </a:r>
            <a:r>
              <a:rPr lang="en-GB" dirty="0" err="1">
                <a:solidFill>
                  <a:schemeClr val="tx1"/>
                </a:solidFill>
              </a:rPr>
              <a:t>Dr.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dirty="0" err="1">
                <a:solidFill>
                  <a:schemeClr val="tx1"/>
                </a:solidFill>
              </a:rPr>
              <a:t>Luboš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Podolka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Advisor:	</a:t>
            </a:r>
            <a:r>
              <a:rPr lang="cs-CZ" b="1" dirty="0">
                <a:solidFill>
                  <a:schemeClr val="tx1"/>
                </a:solidFill>
              </a:rPr>
              <a:t>	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. Carmen </a:t>
            </a:r>
            <a:r>
              <a:rPr lang="en-GB" dirty="0" err="1">
                <a:solidFill>
                  <a:schemeClr val="tx1"/>
                </a:solidFill>
              </a:rPr>
              <a:t>Amaddeo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Phd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Oponent:	</a:t>
            </a:r>
            <a:r>
              <a:rPr lang="cs-CZ" dirty="0">
                <a:solidFill>
                  <a:schemeClr val="tx1"/>
                </a:solidFill>
              </a:rPr>
              <a:t>Ing. Robert </a:t>
            </a:r>
            <a:r>
              <a:rPr lang="cs-CZ" dirty="0" err="1">
                <a:solidFill>
                  <a:schemeClr val="tx1"/>
                </a:solidFill>
              </a:rPr>
              <a:t>Šinkner</a:t>
            </a:r>
            <a:r>
              <a:rPr lang="cs-CZ" dirty="0">
                <a:solidFill>
                  <a:schemeClr val="tx1"/>
                </a:solidFill>
              </a:rPr>
              <a:t>, MBA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632451" y="5885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6/2019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451" y="0"/>
            <a:ext cx="1559549" cy="157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21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Finite</a:t>
            </a:r>
            <a:r>
              <a:rPr lang="cs-CZ" sz="4000" dirty="0"/>
              <a:t> Element Model (FEM)</a:t>
            </a:r>
            <a:endParaRPr lang="en-GB" sz="4000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12123" b="-470"/>
          <a:stretch/>
        </p:blipFill>
        <p:spPr bwMode="auto">
          <a:xfrm>
            <a:off x="1251584" y="1501717"/>
            <a:ext cx="4297161" cy="3039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4823" r="44677" b="14196"/>
          <a:stretch/>
        </p:blipFill>
        <p:spPr bwMode="auto">
          <a:xfrm>
            <a:off x="6270393" y="1501716"/>
            <a:ext cx="4214034" cy="3039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6505C3-6817-46C2-BBA4-FD3E54B6E5EE}"/>
              </a:ext>
            </a:extLst>
          </p:cNvPr>
          <p:cNvSpPr txBox="1"/>
          <p:nvPr/>
        </p:nvSpPr>
        <p:spPr>
          <a:xfrm>
            <a:off x="1251584" y="4922874"/>
            <a:ext cx="429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Archicad</a:t>
            </a:r>
            <a:r>
              <a:rPr lang="cs-CZ" dirty="0"/>
              <a:t> 21.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613AFB-D64C-4EEF-8C6F-392AE8419B36}"/>
              </a:ext>
            </a:extLst>
          </p:cNvPr>
          <p:cNvSpPr txBox="1"/>
          <p:nvPr/>
        </p:nvSpPr>
        <p:spPr>
          <a:xfrm>
            <a:off x="6270393" y="4922874"/>
            <a:ext cx="429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SAP 2000 v.19.3.</a:t>
            </a:r>
          </a:p>
        </p:txBody>
      </p:sp>
    </p:spTree>
    <p:extLst>
      <p:ext uri="{BB962C8B-B14F-4D97-AF65-F5344CB8AC3E}">
        <p14:creationId xmlns:p14="http://schemas.microsoft.com/office/powerpoint/2010/main" val="276326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Material</a:t>
            </a:r>
            <a:r>
              <a:rPr lang="cs-CZ" sz="4000" dirty="0"/>
              <a:t> </a:t>
            </a:r>
            <a:r>
              <a:rPr lang="cs-CZ" sz="4000" dirty="0" err="1"/>
              <a:t>Properties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ulk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1520140"/>
                  </p:ext>
                </p:extLst>
              </p:nvPr>
            </p:nvGraphicFramePr>
            <p:xfrm>
              <a:off x="687388" y="1527769"/>
              <a:ext cx="5933440" cy="174174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970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0043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962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0581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Masonry typology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(N/mm</a:t>
                          </a:r>
                          <a:r>
                            <a:rPr lang="cs-CZ" sz="1200">
                              <a:effectLst/>
                            </a:rPr>
                            <a:t>²</a:t>
                          </a:r>
                          <a:r>
                            <a:rPr lang="cs-CZ" sz="1100">
                              <a:effectLst/>
                            </a:rPr>
                            <a:t>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(N/mm</a:t>
                          </a:r>
                          <a:r>
                            <a:rPr lang="cs-CZ" sz="1200">
                              <a:effectLst/>
                            </a:rPr>
                            <a:t>²</a:t>
                          </a:r>
                          <a:r>
                            <a:rPr lang="cs-CZ" sz="1100">
                              <a:effectLst/>
                            </a:rPr>
                            <a:t>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E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G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W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(kN/m³)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Brick masonry and mortar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2,52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0,60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1654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394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31496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Masonry of brick and mortar</a:t>
                          </a:r>
                          <a:r>
                            <a:rPr lang="cs-CZ" sz="1200" dirty="0">
                              <a:effectLst/>
                            </a:rPr>
                            <a:t> (</a:t>
                          </a:r>
                          <a:r>
                            <a:rPr lang="cs-CZ" sz="1200" dirty="0" err="1">
                              <a:effectLst/>
                            </a:rPr>
                            <a:t>retrofitted</a:t>
                          </a:r>
                          <a:r>
                            <a:rPr lang="cs-CZ" sz="12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4.91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1.16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3225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768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18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ulk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1520140"/>
                  </p:ext>
                </p:extLst>
              </p:nvPr>
            </p:nvGraphicFramePr>
            <p:xfrm>
              <a:off x="687388" y="1527769"/>
              <a:ext cx="5933440" cy="174174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970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0043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0962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0581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3637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Masonry typology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22556" t="-6944" r="-414286" b="-30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89865" t="-6944" r="-272297" b="-30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E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G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W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(kN/m³)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530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Brick masonry and mortar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2,52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0,60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1654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394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90067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Masonry of brick and mortar</a:t>
                          </a:r>
                          <a:r>
                            <a:rPr lang="cs-CZ" sz="1200" dirty="0">
                              <a:effectLst/>
                            </a:rPr>
                            <a:t> (</a:t>
                          </a:r>
                          <a:r>
                            <a:rPr lang="cs-CZ" sz="1200" dirty="0" err="1">
                              <a:effectLst/>
                            </a:rPr>
                            <a:t>retrofitted</a:t>
                          </a:r>
                          <a:r>
                            <a:rPr lang="cs-CZ" sz="12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4.91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1.16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3225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768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18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ulka 3">
                <a:extLst>
                  <a:ext uri="{FF2B5EF4-FFF2-40B4-BE49-F238E27FC236}">
                    <a16:creationId xmlns:a16="http://schemas.microsoft.com/office/drawing/2014/main" id="{40E3CA7A-619C-4451-BBEB-05857A66C2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1314573"/>
                  </p:ext>
                </p:extLst>
              </p:nvPr>
            </p:nvGraphicFramePr>
            <p:xfrm>
              <a:off x="5663426" y="4205490"/>
              <a:ext cx="5933440" cy="174174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97050">
                      <a:extLst>
                        <a:ext uri="{9D8B030D-6E8A-4147-A177-3AD203B41FA5}">
                          <a16:colId xmlns:a16="http://schemas.microsoft.com/office/drawing/2014/main" val="3678437567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480916282"/>
                        </a:ext>
                      </a:extLst>
                    </a:gridCol>
                    <a:gridCol w="900430">
                      <a:extLst>
                        <a:ext uri="{9D8B030D-6E8A-4147-A177-3AD203B41FA5}">
                          <a16:colId xmlns:a16="http://schemas.microsoft.com/office/drawing/2014/main" val="3750937841"/>
                        </a:ext>
                      </a:extLst>
                    </a:gridCol>
                    <a:gridCol w="809625">
                      <a:extLst>
                        <a:ext uri="{9D8B030D-6E8A-4147-A177-3AD203B41FA5}">
                          <a16:colId xmlns:a16="http://schemas.microsoft.com/office/drawing/2014/main" val="4256717381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920004430"/>
                        </a:ext>
                      </a:extLst>
                    </a:gridCol>
                    <a:gridCol w="805815">
                      <a:extLst>
                        <a:ext uri="{9D8B030D-6E8A-4147-A177-3AD203B41FA5}">
                          <a16:colId xmlns:a16="http://schemas.microsoft.com/office/drawing/2014/main" val="11790246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Masonry typology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(N/mm</a:t>
                          </a:r>
                          <a:r>
                            <a:rPr lang="cs-CZ" sz="1200" dirty="0">
                              <a:effectLst/>
                            </a:rPr>
                            <a:t>²</a:t>
                          </a:r>
                          <a:r>
                            <a:rPr lang="cs-CZ" sz="11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cs-CZ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(N/mm</a:t>
                          </a:r>
                          <a:r>
                            <a:rPr lang="cs-CZ" sz="1200" dirty="0">
                              <a:effectLst/>
                            </a:rPr>
                            <a:t>²</a:t>
                          </a:r>
                          <a:r>
                            <a:rPr lang="cs-CZ" sz="11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E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G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W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(kN/m³)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06791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Mixed masonry and mortar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</a:t>
                          </a:r>
                          <a:r>
                            <a:rPr lang="cs-CZ" sz="1200" dirty="0">
                              <a:effectLst/>
                            </a:rPr>
                            <a:t>,</a:t>
                          </a:r>
                          <a:r>
                            <a:rPr lang="en-GB" sz="1200" dirty="0">
                              <a:effectLst/>
                            </a:rPr>
                            <a:t>2844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</a:t>
                          </a:r>
                          <a:r>
                            <a:rPr lang="en-GB" sz="1200" dirty="0">
                              <a:effectLst/>
                            </a:rPr>
                            <a:t>238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798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266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19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301878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Masonry of brick and mortar</a:t>
                          </a:r>
                          <a:r>
                            <a:rPr lang="cs-CZ" sz="1200" dirty="0">
                              <a:effectLst/>
                            </a:rPr>
                            <a:t> (</a:t>
                          </a:r>
                          <a:r>
                            <a:rPr lang="cs-CZ" sz="1200" dirty="0" err="1">
                              <a:effectLst/>
                            </a:rPr>
                            <a:t>retrofitted</a:t>
                          </a:r>
                          <a:r>
                            <a:rPr lang="cs-CZ" sz="12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</a:t>
                          </a: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2497,5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999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19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575079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ulka 3">
                <a:extLst>
                  <a:ext uri="{FF2B5EF4-FFF2-40B4-BE49-F238E27FC236}">
                    <a16:creationId xmlns:a16="http://schemas.microsoft.com/office/drawing/2014/main" id="{40E3CA7A-619C-4451-BBEB-05857A66C2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1314573"/>
                  </p:ext>
                </p:extLst>
              </p:nvPr>
            </p:nvGraphicFramePr>
            <p:xfrm>
              <a:off x="5663426" y="4205490"/>
              <a:ext cx="5933440" cy="174174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97050">
                      <a:extLst>
                        <a:ext uri="{9D8B030D-6E8A-4147-A177-3AD203B41FA5}">
                          <a16:colId xmlns:a16="http://schemas.microsoft.com/office/drawing/2014/main" val="3678437567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480916282"/>
                        </a:ext>
                      </a:extLst>
                    </a:gridCol>
                    <a:gridCol w="900430">
                      <a:extLst>
                        <a:ext uri="{9D8B030D-6E8A-4147-A177-3AD203B41FA5}">
                          <a16:colId xmlns:a16="http://schemas.microsoft.com/office/drawing/2014/main" val="3750937841"/>
                        </a:ext>
                      </a:extLst>
                    </a:gridCol>
                    <a:gridCol w="809625">
                      <a:extLst>
                        <a:ext uri="{9D8B030D-6E8A-4147-A177-3AD203B41FA5}">
                          <a16:colId xmlns:a16="http://schemas.microsoft.com/office/drawing/2014/main" val="4256717381"/>
                        </a:ext>
                      </a:extLst>
                    </a:gridCol>
                    <a:gridCol w="810260">
                      <a:extLst>
                        <a:ext uri="{9D8B030D-6E8A-4147-A177-3AD203B41FA5}">
                          <a16:colId xmlns:a16="http://schemas.microsoft.com/office/drawing/2014/main" val="2920004430"/>
                        </a:ext>
                      </a:extLst>
                    </a:gridCol>
                    <a:gridCol w="805815">
                      <a:extLst>
                        <a:ext uri="{9D8B030D-6E8A-4147-A177-3AD203B41FA5}">
                          <a16:colId xmlns:a16="http://schemas.microsoft.com/office/drawing/2014/main" val="117902466"/>
                        </a:ext>
                      </a:extLst>
                    </a:gridCol>
                  </a:tblGrid>
                  <a:tr h="43637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Masonry typology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23308" t="-6944" r="-413534" b="-30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90541" t="-6944" r="-271622" b="-30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E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G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(N/mm²)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W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>
                              <a:effectLst/>
                            </a:rPr>
                            <a:t>(kN/m³)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0679153"/>
                      </a:ext>
                    </a:extLst>
                  </a:tr>
                  <a:tr h="51530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Mixed masonry and mortar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</a:t>
                          </a:r>
                          <a:r>
                            <a:rPr lang="cs-CZ" sz="1200" dirty="0">
                              <a:effectLst/>
                            </a:rPr>
                            <a:t>,</a:t>
                          </a:r>
                          <a:r>
                            <a:rPr lang="en-GB" sz="1200" dirty="0">
                              <a:effectLst/>
                            </a:rPr>
                            <a:t>2844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</a:rPr>
                            <a:t>0,0</a:t>
                          </a:r>
                          <a:r>
                            <a:rPr lang="en-GB" sz="1200" dirty="0">
                              <a:effectLst/>
                            </a:rPr>
                            <a:t>238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798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</a:rPr>
                            <a:t>266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</a:rPr>
                            <a:t>19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30187842"/>
                      </a:ext>
                    </a:extLst>
                  </a:tr>
                  <a:tr h="79006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>
                              <a:effectLst/>
                            </a:rPr>
                            <a:t>Masonry of brick and mortar</a:t>
                          </a:r>
                          <a:r>
                            <a:rPr lang="cs-CZ" sz="1200" dirty="0">
                              <a:effectLst/>
                            </a:rPr>
                            <a:t> (</a:t>
                          </a:r>
                          <a:r>
                            <a:rPr lang="cs-CZ" sz="1200" dirty="0" err="1">
                              <a:effectLst/>
                            </a:rPr>
                            <a:t>retrofitted</a:t>
                          </a:r>
                          <a:r>
                            <a:rPr lang="cs-CZ" sz="1200" dirty="0">
                              <a:effectLst/>
                            </a:rPr>
                            <a:t>)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</a:t>
                          </a: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2497,5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999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19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575079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79A57F8-E9A1-4E8B-8F14-CE27A52E0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210" y="1527769"/>
            <a:ext cx="4854430" cy="174174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err="1">
                <a:solidFill>
                  <a:schemeClr val="tx1"/>
                </a:solidFill>
              </a:rPr>
              <a:t>Suggested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properties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based</a:t>
            </a:r>
            <a:r>
              <a:rPr lang="cs-CZ" sz="2400" dirty="0">
                <a:solidFill>
                  <a:schemeClr val="tx1"/>
                </a:solidFill>
              </a:rPr>
              <a:t> on </a:t>
            </a:r>
            <a:r>
              <a:rPr lang="cs-CZ" sz="2400" dirty="0" err="1">
                <a:solidFill>
                  <a:schemeClr val="tx1"/>
                </a:solidFill>
              </a:rPr>
              <a:t>historical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sources</a:t>
            </a:r>
            <a:r>
              <a:rPr lang="cs-CZ" sz="2400" dirty="0">
                <a:solidFill>
                  <a:schemeClr val="tx1"/>
                </a:solidFill>
              </a:rPr>
              <a:t> and </a:t>
            </a:r>
            <a:r>
              <a:rPr lang="cs-CZ" sz="2400" dirty="0" err="1">
                <a:solidFill>
                  <a:schemeClr val="tx1"/>
                </a:solidFill>
              </a:rPr>
              <a:t>comparison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 err="1">
                <a:solidFill>
                  <a:schemeClr val="tx1"/>
                </a:solidFill>
              </a:rPr>
              <a:t>Suggested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intervention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properties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AA51BE-DABB-498B-BD3A-06A28E3B2E1E}"/>
              </a:ext>
            </a:extLst>
          </p:cNvPr>
          <p:cNvSpPr txBox="1">
            <a:spLocks/>
          </p:cNvSpPr>
          <p:nvPr/>
        </p:nvSpPr>
        <p:spPr>
          <a:xfrm>
            <a:off x="808996" y="4203717"/>
            <a:ext cx="4854430" cy="1741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>
                <a:solidFill>
                  <a:schemeClr val="tx1"/>
                </a:solidFill>
              </a:rPr>
              <a:t>Material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properties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based</a:t>
            </a:r>
            <a:r>
              <a:rPr lang="cs-CZ" sz="2400" dirty="0">
                <a:solidFill>
                  <a:schemeClr val="tx1"/>
                </a:solidFill>
              </a:rPr>
              <a:t> on on-</a:t>
            </a:r>
            <a:r>
              <a:rPr lang="cs-CZ" sz="2400" dirty="0" err="1">
                <a:solidFill>
                  <a:schemeClr val="tx1"/>
                </a:solidFill>
              </a:rPr>
              <a:t>site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experiments</a:t>
            </a:r>
            <a:r>
              <a:rPr lang="cs-CZ" sz="2400" dirty="0">
                <a:solidFill>
                  <a:schemeClr val="tx1"/>
                </a:solidFill>
              </a:rPr>
              <a:t> and </a:t>
            </a:r>
            <a:r>
              <a:rPr lang="cs-CZ" sz="2400" dirty="0" err="1">
                <a:solidFill>
                  <a:schemeClr val="tx1"/>
                </a:solidFill>
              </a:rPr>
              <a:t>tests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</a:p>
          <a:p>
            <a:r>
              <a:rPr lang="cs-CZ" sz="2400" dirty="0" err="1">
                <a:solidFill>
                  <a:schemeClr val="tx1"/>
                </a:solidFill>
              </a:rPr>
              <a:t>Suggested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intervention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properties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67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1.: Response </a:t>
            </a:r>
            <a:r>
              <a:rPr lang="cs-CZ" sz="4000" dirty="0" err="1"/>
              <a:t>spectrum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6189746" y="1518247"/>
                <a:ext cx="6002253" cy="46687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Latitude = 37,9677, Longitude = 15,9875</a:t>
                </a:r>
                <a:endParaRPr lang="cs-CZ" dirty="0"/>
              </a:p>
              <a:p>
                <a:r>
                  <a:rPr lang="cs-CZ" dirty="0">
                    <a:solidFill>
                      <a:schemeClr val="tx1"/>
                    </a:solidFill>
                    <a:ea typeface="Calibri" panose="020F0502020204030204" pitchFamily="34" charset="0"/>
                  </a:rPr>
                  <a:t>Limit </a:t>
                </a:r>
                <a:r>
                  <a:rPr lang="cs-CZ" dirty="0" err="1">
                    <a:solidFill>
                      <a:schemeClr val="tx1"/>
                    </a:solidFill>
                    <a:ea typeface="Calibri" panose="020F0502020204030204" pitchFamily="34" charset="0"/>
                  </a:rPr>
                  <a:t>states</a:t>
                </a:r>
                <a:endParaRPr lang="cs-CZ" dirty="0">
                  <a:solidFill>
                    <a:schemeClr val="tx1"/>
                  </a:solidFill>
                  <a:ea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tx1"/>
                    </a:solidFill>
                    <a:ea typeface="Calibri" panose="020F0502020204030204" pitchFamily="34" charset="0"/>
                  </a:rPr>
                  <a:t>	</a:t>
                </a:r>
                <a:r>
                  <a:rPr lang="en-GB" dirty="0">
                    <a:solidFill>
                      <a:schemeClr val="tx1"/>
                    </a:solidFill>
                    <a:ea typeface="Calibri" panose="020F0502020204030204" pitchFamily="34" charset="0"/>
                  </a:rPr>
                  <a:t>Collapse prevention Limit State (SLC)</a:t>
                </a:r>
                <a:endParaRPr lang="cs-CZ" dirty="0">
                  <a:solidFill>
                    <a:schemeClr val="tx1"/>
                  </a:solidFill>
                  <a:ea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tx1"/>
                    </a:solidFill>
                  </a:rPr>
                  <a:t>	</a:t>
                </a:r>
                <a:r>
                  <a:rPr lang="en-GB" dirty="0">
                    <a:solidFill>
                      <a:schemeClr val="tx1"/>
                    </a:solidFill>
                  </a:rPr>
                  <a:t>Damage Limitation State (SLD)</a:t>
                </a:r>
                <a:endParaRPr lang="cs-CZ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tx1"/>
                    </a:solidFill>
                  </a:rPr>
                  <a:t>	</a:t>
                </a:r>
                <a:r>
                  <a:rPr lang="en-GB" dirty="0">
                    <a:solidFill>
                      <a:schemeClr val="tx1"/>
                    </a:solidFill>
                  </a:rPr>
                  <a:t>Operating Limit State (SLO)</a:t>
                </a:r>
                <a:endParaRPr lang="cs-CZ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cs-CZ" dirty="0">
                    <a:solidFill>
                      <a:schemeClr val="tx1"/>
                    </a:solidFill>
                  </a:rPr>
                  <a:t>	</a:t>
                </a:r>
                <a:r>
                  <a:rPr lang="en-GB" dirty="0">
                    <a:solidFill>
                      <a:schemeClr val="tx1"/>
                    </a:solidFill>
                  </a:rPr>
                  <a:t>Life-Saving Limit State (SLV)</a:t>
                </a:r>
                <a:endParaRPr lang="cs-CZ" dirty="0"/>
              </a:p>
              <a:p>
                <a:r>
                  <a:rPr lang="en-GB" dirty="0"/>
                  <a:t>Usage Class = II</a:t>
                </a:r>
                <a:endParaRPr lang="cs-CZ" dirty="0"/>
              </a:p>
              <a:p>
                <a:r>
                  <a:rPr lang="en-GB" dirty="0"/>
                  <a:t>Nominal Life = 100</a:t>
                </a:r>
                <a:endParaRPr lang="cs-CZ" dirty="0"/>
              </a:p>
              <a:p>
                <a:r>
                  <a:rPr lang="en-GB" dirty="0"/>
                  <a:t>Spectrum Type = Elastic Horizontal</a:t>
                </a:r>
                <a:endParaRPr lang="cs-CZ" dirty="0"/>
              </a:p>
              <a:p>
                <a:r>
                  <a:rPr lang="en-GB" dirty="0"/>
                  <a:t>Soil Type = B</a:t>
                </a:r>
                <a:endParaRPr lang="cs-CZ" dirty="0"/>
              </a:p>
              <a:p>
                <a:r>
                  <a:rPr lang="en-GB" dirty="0"/>
                  <a:t>Topography Category = T1</a:t>
                </a:r>
                <a:endParaRPr lang="cs-CZ" dirty="0"/>
              </a:p>
              <a:p>
                <a:r>
                  <a:rPr lang="en-GB" dirty="0"/>
                  <a:t>Peak Ground Acceleration, a</a:t>
                </a:r>
                <a:r>
                  <a:rPr lang="en-GB" baseline="-25000" dirty="0"/>
                  <a:t>g</a:t>
                </a:r>
                <a:r>
                  <a:rPr lang="en-GB" dirty="0"/>
                  <a:t> /g</a:t>
                </a:r>
                <a:r>
                  <a:rPr lang="cs-CZ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en-GB">
                        <a:latin typeface="Cambria Math" panose="02040503050406030204" pitchFamily="18" charset="0"/>
                      </a:rPr>
                      <m:t>=0,263569</m:t>
                    </m:r>
                  </m:oMath>
                </a14:m>
                <a:endParaRPr lang="cs-CZ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endParaRPr lang="cs-CZ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9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9746" y="1518247"/>
                <a:ext cx="6002253" cy="4668750"/>
              </a:xfrm>
              <a:blipFill>
                <a:blip r:embed="rId2"/>
                <a:stretch>
                  <a:fillRect l="-711" t="-13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ek 6">
            <a:extLst>
              <a:ext uri="{FF2B5EF4-FFF2-40B4-BE49-F238E27FC236}">
                <a16:creationId xmlns:a16="http://schemas.microsoft.com/office/drawing/2014/main" id="{AABB4A96-3034-4B4A-945E-502F1D43DDD1}"/>
              </a:ext>
            </a:extLst>
          </p:cNvPr>
          <p:cNvPicPr/>
          <p:nvPr/>
        </p:nvPicPr>
        <p:blipFill rotWithShape="1">
          <a:blip r:embed="rId3"/>
          <a:srcRect l="26299" t="11481" r="26655" b="10775"/>
          <a:stretch/>
        </p:blipFill>
        <p:spPr bwMode="auto">
          <a:xfrm>
            <a:off x="1490744" y="1518247"/>
            <a:ext cx="4331322" cy="4071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75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1.: </a:t>
            </a:r>
            <a:r>
              <a:rPr lang="cs-CZ" sz="4000" dirty="0" err="1"/>
              <a:t>Loads</a:t>
            </a:r>
            <a:endParaRPr lang="en-GB" sz="4000" dirty="0"/>
          </a:p>
        </p:txBody>
      </p:sp>
      <p:sp>
        <p:nvSpPr>
          <p:cNvPr id="7" name="Zástupný symbol pro obsah 3"/>
          <p:cNvSpPr>
            <a:spLocks noGrp="1"/>
          </p:cNvSpPr>
          <p:nvPr>
            <p:ph idx="1"/>
          </p:nvPr>
        </p:nvSpPr>
        <p:spPr>
          <a:xfrm>
            <a:off x="6415173" y="1488425"/>
            <a:ext cx="4854430" cy="466875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  <a:ea typeface="Calibri" panose="020F0502020204030204" pitchFamily="34" charset="0"/>
              </a:rPr>
              <a:t>12. </a:t>
            </a:r>
            <a:r>
              <a:rPr lang="cs-CZ" sz="2400" dirty="0" err="1">
                <a:solidFill>
                  <a:schemeClr val="tx1"/>
                </a:solidFill>
                <a:ea typeface="Calibri" panose="020F0502020204030204" pitchFamily="34" charset="0"/>
              </a:rPr>
              <a:t>load</a:t>
            </a:r>
            <a:r>
              <a:rPr lang="cs-CZ" sz="2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ea typeface="Calibri" panose="020F0502020204030204" pitchFamily="34" charset="0"/>
              </a:rPr>
              <a:t>combinations</a:t>
            </a:r>
            <a:endParaRPr lang="cs-CZ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1. </a:t>
            </a:r>
            <a:r>
              <a:rPr lang="cs-CZ" sz="2400" dirty="0" err="1">
                <a:solidFill>
                  <a:schemeClr val="tx1"/>
                </a:solidFill>
              </a:rPr>
              <a:t>envelope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 err="1">
                <a:solidFill>
                  <a:schemeClr val="tx1"/>
                </a:solidFill>
              </a:rPr>
              <a:t>Roof</a:t>
            </a:r>
            <a:r>
              <a:rPr lang="cs-CZ" sz="2400" dirty="0">
                <a:solidFill>
                  <a:schemeClr val="tx1"/>
                </a:solidFill>
              </a:rPr>
              <a:t> and </a:t>
            </a:r>
            <a:r>
              <a:rPr lang="cs-CZ" sz="2400" dirty="0" err="1">
                <a:solidFill>
                  <a:schemeClr val="tx1"/>
                </a:solidFill>
              </a:rPr>
              <a:t>slabs</a:t>
            </a:r>
            <a:r>
              <a:rPr lang="cs-CZ" sz="2400" dirty="0">
                <a:solidFill>
                  <a:schemeClr val="tx1"/>
                </a:solidFill>
              </a:rPr>
              <a:t> – </a:t>
            </a:r>
            <a:r>
              <a:rPr lang="cs-CZ" sz="2400" dirty="0" err="1">
                <a:solidFill>
                  <a:schemeClr val="tx1"/>
                </a:solidFill>
              </a:rPr>
              <a:t>with</a:t>
            </a:r>
            <a:r>
              <a:rPr lang="cs-CZ" sz="2400" dirty="0">
                <a:solidFill>
                  <a:schemeClr val="tx1"/>
                </a:solidFill>
              </a:rPr>
              <a:t> and </a:t>
            </a:r>
            <a:r>
              <a:rPr lang="cs-CZ" sz="2400" dirty="0" err="1">
                <a:solidFill>
                  <a:schemeClr val="tx1"/>
                </a:solidFill>
              </a:rPr>
              <a:t>without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SRSS - </a:t>
            </a:r>
            <a:r>
              <a:rPr lang="en-US" sz="2400" dirty="0">
                <a:solidFill>
                  <a:schemeClr val="tx1"/>
                </a:solidFill>
              </a:rPr>
              <a:t>Square Root of Sum of Squares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Obrázek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2" t="20810" r="32008" b="21037"/>
          <a:stretch/>
        </p:blipFill>
        <p:spPr bwMode="auto">
          <a:xfrm>
            <a:off x="1060882" y="1488425"/>
            <a:ext cx="4622945" cy="4668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124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1.: </a:t>
            </a:r>
            <a:r>
              <a:rPr lang="cs-CZ" sz="4000" dirty="0" err="1"/>
              <a:t>Results</a:t>
            </a:r>
            <a:r>
              <a:rPr lang="cs-CZ" sz="4000" dirty="0"/>
              <a:t> - URM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Zástupný symbol pro obsah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51856965"/>
                  </p:ext>
                </p:extLst>
              </p:nvPr>
            </p:nvGraphicFramePr>
            <p:xfrm>
              <a:off x="859012" y="2164772"/>
              <a:ext cx="7006906" cy="119149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35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5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3588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54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S22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9,254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0,587642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0,007884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Zástupný symbol pro obsah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51856965"/>
                  </p:ext>
                </p:extLst>
              </p:nvPr>
            </p:nvGraphicFramePr>
            <p:xfrm>
              <a:off x="859012" y="2164772"/>
              <a:ext cx="7006906" cy="119149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35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5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3588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54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S22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00000" t="-1667" r="-1042" b="-2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9,254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0,587642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531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0,007884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1,28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ovéPole 5"/>
          <p:cNvSpPr txBox="1"/>
          <p:nvPr/>
        </p:nvSpPr>
        <p:spPr>
          <a:xfrm>
            <a:off x="779319" y="1720334"/>
            <a:ext cx="4334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Model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slabs</a:t>
            </a:r>
            <a:r>
              <a:rPr lang="cs-CZ" sz="2000" dirty="0"/>
              <a:t> – direct stress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3"/>
              <p:cNvSpPr txBox="1">
                <a:spLocks/>
              </p:cNvSpPr>
              <p:nvPr/>
            </p:nvSpPr>
            <p:spPr>
              <a:xfrm>
                <a:off x="7817945" y="1905001"/>
                <a:ext cx="4204337" cy="2095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tx1"/>
                    </a:solidFill>
                  </a:rPr>
                  <a:t>S22:</a:t>
                </a:r>
                <a:r>
                  <a:rPr lang="en-GB" sz="2000" dirty="0">
                    <a:solidFill>
                      <a:schemeClr val="tx1"/>
                    </a:solidFill>
                  </a:rPr>
                  <a:t> Direct stress (force per unit area) acting on the positive and negative 2 faces in the 2-axis direction.</a:t>
                </a:r>
                <a:endParaRPr lang="cs-CZ" sz="20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</a:rPr>
                  <a:t>:</a:t>
                </a:r>
                <a:r>
                  <a:rPr lang="en-GB" sz="2000" dirty="0">
                    <a:solidFill>
                      <a:schemeClr val="tx1"/>
                    </a:solidFill>
                  </a:rPr>
                  <a:t> Tensile strength of masonry (N/mm²)</a:t>
                </a:r>
                <a:endParaRPr lang="cs-CZ" sz="20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Wingdings 3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8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945" y="1905001"/>
                <a:ext cx="4204337" cy="2095499"/>
              </a:xfrm>
              <a:prstGeom prst="rect">
                <a:avLst/>
              </a:prstGeom>
              <a:blipFill rotWithShape="0">
                <a:blip r:embed="rId3"/>
                <a:stretch>
                  <a:fillRect l="-1304" t="-1749" r="-2319" b="-2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65F87C3E-4A6A-4E59-A209-0BF2A3335F82}"/>
              </a:ext>
            </a:extLst>
          </p:cNvPr>
          <p:cNvSpPr txBox="1"/>
          <p:nvPr/>
        </p:nvSpPr>
        <p:spPr>
          <a:xfrm>
            <a:off x="779319" y="3800445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Model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slabs</a:t>
            </a:r>
            <a:r>
              <a:rPr lang="cs-CZ" sz="2000" dirty="0"/>
              <a:t> – </a:t>
            </a:r>
            <a:r>
              <a:rPr lang="cs-CZ" sz="2000" dirty="0" err="1"/>
              <a:t>shearing</a:t>
            </a:r>
            <a:r>
              <a:rPr lang="cs-CZ" sz="2000" dirty="0"/>
              <a:t> stress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Zástupný symbol pro obsah 4">
                <a:extLst>
                  <a:ext uri="{FF2B5EF4-FFF2-40B4-BE49-F238E27FC236}">
                    <a16:creationId xmlns:a16="http://schemas.microsoft.com/office/drawing/2014/main" id="{AED3C2F4-EBA4-49DC-BC40-492EBB042DE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31202484"/>
                  </p:ext>
                </p:extLst>
              </p:nvPr>
            </p:nvGraphicFramePr>
            <p:xfrm>
              <a:off x="859012" y="4397573"/>
              <a:ext cx="6849865" cy="127738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827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35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353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189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S12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7,516</a:t>
                          </a:r>
                          <a:r>
                            <a:rPr lang="en-GB" sz="11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0,405414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0,0005604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Zástupný symbol pro obsah 4">
                <a:extLst>
                  <a:ext uri="{FF2B5EF4-FFF2-40B4-BE49-F238E27FC236}">
                    <a16:creationId xmlns:a16="http://schemas.microsoft.com/office/drawing/2014/main" id="{AED3C2F4-EBA4-49DC-BC40-492EBB042DE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31202484"/>
                  </p:ext>
                </p:extLst>
              </p:nvPr>
            </p:nvGraphicFramePr>
            <p:xfrm>
              <a:off x="859012" y="4397573"/>
              <a:ext cx="6849865" cy="127738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827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35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353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189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S12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0267" t="-1563" r="-1067" b="-239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7,516</a:t>
                          </a:r>
                          <a:r>
                            <a:rPr lang="en-GB" sz="11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0,405414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1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0,0005604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0.0238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3">
                <a:extLst>
                  <a:ext uri="{FF2B5EF4-FFF2-40B4-BE49-F238E27FC236}">
                    <a16:creationId xmlns:a16="http://schemas.microsoft.com/office/drawing/2014/main" id="{FDFEB365-3F38-42E1-9E5A-51C9A4A75C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7944" y="4260271"/>
                <a:ext cx="4204337" cy="25423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600" b="1" dirty="0">
                    <a:solidFill>
                      <a:schemeClr val="tx1"/>
                    </a:solidFill>
                  </a:rPr>
                  <a:t>S12:</a:t>
                </a:r>
                <a:r>
                  <a:rPr lang="en-GB" sz="2600" dirty="0">
                    <a:solidFill>
                      <a:schemeClr val="tx1"/>
                    </a:solidFill>
                  </a:rPr>
                  <a:t> Shearing stress (force per unit area) acting on the positive and negative 1 faces in the 2-axis direction and acting on the positive and negative 2 faces in the 1-axis direction.</a:t>
                </a:r>
                <a:endParaRPr lang="cs-CZ" sz="2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𝛕</m:t>
                        </m:r>
                      </m:e>
                      <m:sub>
                        <m:r>
                          <a:rPr lang="en-GB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600" b="1" dirty="0">
                    <a:solidFill>
                      <a:schemeClr val="tx1"/>
                    </a:solidFill>
                  </a:rPr>
                  <a:t>: </a:t>
                </a:r>
                <a:r>
                  <a:rPr lang="en-GB" sz="2600" dirty="0">
                    <a:solidFill>
                      <a:schemeClr val="tx1"/>
                    </a:solidFill>
                  </a:rPr>
                  <a:t>Shear strength of masonry (N/mm²)</a:t>
                </a:r>
                <a:endParaRPr lang="cs-CZ" sz="26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Wingdings 3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11" name="Zástupný symbol pro obsah 3">
                <a:extLst>
                  <a:ext uri="{FF2B5EF4-FFF2-40B4-BE49-F238E27FC236}">
                    <a16:creationId xmlns:a16="http://schemas.microsoft.com/office/drawing/2014/main" id="{FDFEB365-3F38-42E1-9E5A-51C9A4A75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944" y="4260271"/>
                <a:ext cx="4204337" cy="2542309"/>
              </a:xfrm>
              <a:prstGeom prst="rect">
                <a:avLst/>
              </a:prstGeom>
              <a:blipFill>
                <a:blip r:embed="rId5"/>
                <a:stretch>
                  <a:fillRect l="-1304" t="-3837" r="-23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19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1.: </a:t>
            </a:r>
            <a:r>
              <a:rPr lang="cs-CZ" sz="4000" dirty="0" err="1"/>
              <a:t>Results</a:t>
            </a:r>
            <a:r>
              <a:rPr lang="cs-CZ" sz="4000" dirty="0"/>
              <a:t> - RM</a:t>
            </a:r>
            <a:endParaRPr lang="en-GB" sz="4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79319" y="1720334"/>
            <a:ext cx="5301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Retrofitted</a:t>
            </a:r>
            <a:r>
              <a:rPr lang="cs-CZ" sz="2000" dirty="0"/>
              <a:t> model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slabs</a:t>
            </a:r>
            <a:r>
              <a:rPr lang="cs-CZ" sz="2000" dirty="0"/>
              <a:t> – direct stress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3"/>
              <p:cNvSpPr txBox="1">
                <a:spLocks/>
              </p:cNvSpPr>
              <p:nvPr/>
            </p:nvSpPr>
            <p:spPr>
              <a:xfrm>
                <a:off x="7817945" y="1905001"/>
                <a:ext cx="4204337" cy="2095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chemeClr val="tx1"/>
                    </a:solidFill>
                  </a:rPr>
                  <a:t>S22:</a:t>
                </a:r>
                <a:r>
                  <a:rPr lang="en-GB" sz="2000" dirty="0">
                    <a:solidFill>
                      <a:schemeClr val="tx1"/>
                    </a:solidFill>
                  </a:rPr>
                  <a:t> Direct stress (force per unit area) acting on the positive and negative 2 faces in the 2-axis direction.</a:t>
                </a:r>
                <a:endParaRPr lang="cs-CZ" sz="20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</a:rPr>
                  <a:t>:</a:t>
                </a:r>
                <a:r>
                  <a:rPr lang="en-GB" sz="2000" dirty="0">
                    <a:solidFill>
                      <a:schemeClr val="tx1"/>
                    </a:solidFill>
                  </a:rPr>
                  <a:t> Tensile strength of masonry (N/mm²)</a:t>
                </a:r>
                <a:endParaRPr lang="cs-CZ" sz="20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Wingdings 3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8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945" y="1905001"/>
                <a:ext cx="4204337" cy="2095499"/>
              </a:xfrm>
              <a:prstGeom prst="rect">
                <a:avLst/>
              </a:prstGeom>
              <a:blipFill rotWithShape="0">
                <a:blip r:embed="rId2"/>
                <a:stretch>
                  <a:fillRect l="-1304" t="-1749" r="-2319" b="-2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Zástupný symbol pro obsah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39524744"/>
                  </p:ext>
                </p:extLst>
              </p:nvPr>
            </p:nvGraphicFramePr>
            <p:xfrm>
              <a:off x="891364" y="2120442"/>
              <a:ext cx="6808299" cy="13189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6894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696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696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0464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S22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11,439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0,433839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0,001775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Zástupný symbol pro obsah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39524744"/>
                  </p:ext>
                </p:extLst>
              </p:nvPr>
            </p:nvGraphicFramePr>
            <p:xfrm>
              <a:off x="891364" y="2120442"/>
              <a:ext cx="6808299" cy="13189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6894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696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696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0464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S22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000" t="-1493" r="-1072" b="-232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11,439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0,433839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7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0,001775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2,1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A47BC757-A961-469C-B7AA-BE6D3F614B46}"/>
              </a:ext>
            </a:extLst>
          </p:cNvPr>
          <p:cNvSpPr txBox="1"/>
          <p:nvPr/>
        </p:nvSpPr>
        <p:spPr>
          <a:xfrm>
            <a:off x="779319" y="3921274"/>
            <a:ext cx="563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Retrofitted</a:t>
            </a:r>
            <a:r>
              <a:rPr lang="cs-CZ" sz="2000" dirty="0"/>
              <a:t> model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slabs</a:t>
            </a:r>
            <a:r>
              <a:rPr lang="cs-CZ" sz="2000" dirty="0"/>
              <a:t> – </a:t>
            </a:r>
            <a:r>
              <a:rPr lang="cs-CZ" sz="2000" dirty="0" err="1"/>
              <a:t>shearing</a:t>
            </a:r>
            <a:r>
              <a:rPr lang="cs-CZ" sz="2000" dirty="0"/>
              <a:t> stress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Zástupný symbol pro obsah 3">
                <a:extLst>
                  <a:ext uri="{FF2B5EF4-FFF2-40B4-BE49-F238E27FC236}">
                    <a16:creationId xmlns:a16="http://schemas.microsoft.com/office/drawing/2014/main" id="{765A2542-CFE9-474B-BEC5-957F3100A5F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64941530"/>
                  </p:ext>
                </p:extLst>
              </p:nvPr>
            </p:nvGraphicFramePr>
            <p:xfrm>
              <a:off x="891364" y="4491503"/>
              <a:ext cx="6851996" cy="12877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8277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961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7311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50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S12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3,557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0,258344</a:t>
                          </a:r>
                          <a:r>
                            <a:rPr lang="en-GB" sz="1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0,002053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Zástupný symbol pro obsah 3">
                <a:extLst>
                  <a:ext uri="{FF2B5EF4-FFF2-40B4-BE49-F238E27FC236}">
                    <a16:creationId xmlns:a16="http://schemas.microsoft.com/office/drawing/2014/main" id="{765A2542-CFE9-474B-BEC5-957F3100A5F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64941530"/>
                  </p:ext>
                </p:extLst>
              </p:nvPr>
            </p:nvGraphicFramePr>
            <p:xfrm>
              <a:off x="891364" y="4491503"/>
              <a:ext cx="6851996" cy="12877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8277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961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7311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50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S12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31176" t="-1538" r="-1176" b="-23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Max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3,557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Average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0,258344</a:t>
                          </a:r>
                          <a:r>
                            <a:rPr lang="en-GB" sz="1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756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Min stress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0,002053</a:t>
                          </a:r>
                          <a:r>
                            <a:rPr lang="en-GB" sz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12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N/mm²</a:t>
                          </a:r>
                          <a:endParaRPr lang="cs-CZ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0.137 N/mm²</a:t>
                          </a:r>
                          <a:endParaRPr lang="cs-CZ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3">
                <a:extLst>
                  <a:ext uri="{FF2B5EF4-FFF2-40B4-BE49-F238E27FC236}">
                    <a16:creationId xmlns:a16="http://schemas.microsoft.com/office/drawing/2014/main" id="{213DE272-4D0C-4E84-927E-BC6BCD718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7945" y="4121329"/>
                <a:ext cx="4204337" cy="25423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600" b="1" dirty="0">
                    <a:solidFill>
                      <a:schemeClr val="tx1"/>
                    </a:solidFill>
                  </a:rPr>
                  <a:t>S12:</a:t>
                </a:r>
                <a:r>
                  <a:rPr lang="en-GB" sz="2600" dirty="0">
                    <a:solidFill>
                      <a:schemeClr val="tx1"/>
                    </a:solidFill>
                  </a:rPr>
                  <a:t> Shearing stress (force per unit area) acting on the positive and negative 1 faces in the 2-axis direction and acting on the positive and negative 2 faces in the 1-axis direction.</a:t>
                </a:r>
                <a:endParaRPr lang="cs-CZ" sz="2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𝛕</m:t>
                        </m:r>
                      </m:e>
                      <m:sub>
                        <m:r>
                          <a:rPr lang="en-GB" sz="2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600" b="1" dirty="0">
                    <a:solidFill>
                      <a:schemeClr val="tx1"/>
                    </a:solidFill>
                  </a:rPr>
                  <a:t>: </a:t>
                </a:r>
                <a:r>
                  <a:rPr lang="en-GB" sz="2600" dirty="0">
                    <a:solidFill>
                      <a:schemeClr val="tx1"/>
                    </a:solidFill>
                  </a:rPr>
                  <a:t>Shear strength of masonry (N/mm²)</a:t>
                </a:r>
                <a:endParaRPr lang="cs-CZ" sz="26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Wingdings 3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11" name="Zástupný symbol pro obsah 3">
                <a:extLst>
                  <a:ext uri="{FF2B5EF4-FFF2-40B4-BE49-F238E27FC236}">
                    <a16:creationId xmlns:a16="http://schemas.microsoft.com/office/drawing/2014/main" id="{213DE272-4D0C-4E84-927E-BC6BCD71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945" y="4121329"/>
                <a:ext cx="4204337" cy="2542309"/>
              </a:xfrm>
              <a:prstGeom prst="rect">
                <a:avLst/>
              </a:prstGeom>
              <a:blipFill>
                <a:blip r:embed="rId5"/>
                <a:stretch>
                  <a:fillRect l="-1304" t="-3597" r="-23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3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1: </a:t>
            </a:r>
            <a:r>
              <a:rPr lang="en-GB" sz="4000" dirty="0"/>
              <a:t>Verification and conclusion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3506D18-9123-4F94-9B60-EA22AEFFF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1776554"/>
              </p:ext>
            </p:extLst>
          </p:nvPr>
        </p:nvGraphicFramePr>
        <p:xfrm>
          <a:off x="1591652" y="1419649"/>
          <a:ext cx="8349790" cy="473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000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2.: </a:t>
            </a:r>
            <a:r>
              <a:rPr lang="cs-CZ" sz="4000" dirty="0" err="1"/>
              <a:t>Pushover</a:t>
            </a:r>
            <a:r>
              <a:rPr lang="cs-CZ" sz="4000" dirty="0"/>
              <a:t> </a:t>
            </a:r>
            <a:r>
              <a:rPr lang="cs-CZ" sz="4000" dirty="0" err="1"/>
              <a:t>analysis</a:t>
            </a:r>
            <a:endParaRPr lang="en-GB" sz="4000" dirty="0"/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7396247" y="1905000"/>
            <a:ext cx="6002253" cy="4668750"/>
          </a:xfrm>
        </p:spPr>
        <p:txBody>
          <a:bodyPr>
            <a:normAutofit/>
          </a:bodyPr>
          <a:lstStyle/>
          <a:p>
            <a:r>
              <a:rPr lang="cs-CZ" sz="2400" dirty="0" err="1"/>
              <a:t>Finite</a:t>
            </a:r>
            <a:r>
              <a:rPr lang="cs-CZ" sz="2400" dirty="0"/>
              <a:t> element model</a:t>
            </a:r>
          </a:p>
          <a:p>
            <a:r>
              <a:rPr lang="cs-CZ" sz="2400" dirty="0" err="1"/>
              <a:t>Hinges</a:t>
            </a:r>
            <a:endParaRPr lang="cs-CZ" sz="2400" dirty="0"/>
          </a:p>
          <a:p>
            <a:r>
              <a:rPr lang="en-GB" sz="2400" dirty="0"/>
              <a:t>Lat</a:t>
            </a:r>
            <a:r>
              <a:rPr lang="cs-CZ" sz="2400" dirty="0" err="1"/>
              <a:t>eral</a:t>
            </a:r>
            <a:r>
              <a:rPr lang="cs-CZ" sz="2400" dirty="0"/>
              <a:t> </a:t>
            </a:r>
            <a:r>
              <a:rPr lang="cs-CZ" sz="2400" dirty="0" err="1"/>
              <a:t>load</a:t>
            </a:r>
            <a:endParaRPr lang="cs-CZ" sz="2400" dirty="0"/>
          </a:p>
          <a:p>
            <a:r>
              <a:rPr lang="cs-CZ" sz="2400" dirty="0" err="1"/>
              <a:t>Verification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	- Base </a:t>
            </a:r>
            <a:r>
              <a:rPr lang="cs-CZ" sz="2400" dirty="0" err="1"/>
              <a:t>shear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	- Target </a:t>
            </a:r>
            <a:r>
              <a:rPr lang="cs-CZ" sz="2400" dirty="0" err="1"/>
              <a:t>displacement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5E685F-B91D-49BA-B729-B8834744205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7353" r="12268" b="12328"/>
          <a:stretch/>
        </p:blipFill>
        <p:spPr bwMode="auto">
          <a:xfrm>
            <a:off x="1055688" y="1905000"/>
            <a:ext cx="5726112" cy="3614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71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5098" y="523075"/>
            <a:ext cx="8911687" cy="1280890"/>
          </a:xfrm>
        </p:spPr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2.: Base </a:t>
            </a:r>
            <a:r>
              <a:rPr lang="cs-CZ" sz="4000" dirty="0" err="1"/>
              <a:t>shear</a:t>
            </a:r>
            <a:r>
              <a:rPr lang="cs-CZ" sz="4000" dirty="0"/>
              <a:t> </a:t>
            </a:r>
            <a:r>
              <a:rPr lang="cs-CZ" sz="4000" dirty="0" err="1"/>
              <a:t>results</a:t>
            </a:r>
            <a:r>
              <a:rPr lang="cs-CZ" sz="4000" dirty="0"/>
              <a:t> - URM</a:t>
            </a:r>
            <a:endParaRPr lang="en-GB" sz="4000" dirty="0"/>
          </a:p>
        </p:txBody>
      </p:sp>
      <p:pic>
        <p:nvPicPr>
          <p:cNvPr id="8" name="Picture 0">
            <a:extLst>
              <a:ext uri="{FF2B5EF4-FFF2-40B4-BE49-F238E27FC236}">
                <a16:creationId xmlns:a16="http://schemas.microsoft.com/office/drawing/2014/main" id="{DBC32458-DD43-4C4D-8EFF-5C0BE69864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5" y="1455680"/>
            <a:ext cx="4947085" cy="4238800"/>
          </a:xfrm>
          <a:prstGeom prst="rect">
            <a:avLst/>
          </a:prstGeom>
        </p:spPr>
      </p:pic>
      <p:pic>
        <p:nvPicPr>
          <p:cNvPr id="42" name="Picture 0">
            <a:extLst>
              <a:ext uri="{FF2B5EF4-FFF2-40B4-BE49-F238E27FC236}">
                <a16:creationId xmlns:a16="http://schemas.microsoft.com/office/drawing/2014/main" id="{72E0EC42-41C2-4AE9-80C4-875434E7AB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1455680"/>
            <a:ext cx="4947085" cy="4238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FFC084-D911-4BB4-BA90-495CA1311865}"/>
              </a:ext>
            </a:extLst>
          </p:cNvPr>
          <p:cNvSpPr txBox="1"/>
          <p:nvPr/>
        </p:nvSpPr>
        <p:spPr>
          <a:xfrm>
            <a:off x="21209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 - DIRECTION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8672B5D-198F-43FB-8B11-814C349D1405}"/>
              </a:ext>
            </a:extLst>
          </p:cNvPr>
          <p:cNvSpPr txBox="1"/>
          <p:nvPr/>
        </p:nvSpPr>
        <p:spPr>
          <a:xfrm>
            <a:off x="81280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Y - DIRECTION</a:t>
            </a:r>
          </a:p>
        </p:txBody>
      </p:sp>
    </p:spTree>
    <p:extLst>
      <p:ext uri="{BB962C8B-B14F-4D97-AF65-F5344CB8AC3E}">
        <p14:creationId xmlns:p14="http://schemas.microsoft.com/office/powerpoint/2010/main" val="1071108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5098" y="590034"/>
            <a:ext cx="8911687" cy="1280890"/>
          </a:xfrm>
        </p:spPr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2.: Base </a:t>
            </a:r>
            <a:r>
              <a:rPr lang="cs-CZ" sz="4000" dirty="0" err="1"/>
              <a:t>shear</a:t>
            </a:r>
            <a:r>
              <a:rPr lang="cs-CZ" sz="4000" dirty="0"/>
              <a:t> </a:t>
            </a:r>
            <a:r>
              <a:rPr lang="cs-CZ" sz="4000" dirty="0" err="1"/>
              <a:t>results</a:t>
            </a:r>
            <a:r>
              <a:rPr lang="cs-CZ" sz="4000" dirty="0"/>
              <a:t> - RM</a:t>
            </a:r>
            <a:endParaRPr lang="en-GB" sz="4000" dirty="0"/>
          </a:p>
        </p:txBody>
      </p:sp>
      <p:pic>
        <p:nvPicPr>
          <p:cNvPr id="8" name="Picture 0">
            <a:extLst>
              <a:ext uri="{FF2B5EF4-FFF2-40B4-BE49-F238E27FC236}">
                <a16:creationId xmlns:a16="http://schemas.microsoft.com/office/drawing/2014/main" id="{DBC32458-DD43-4C4D-8EFF-5C0BE698641B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755215" y="1457393"/>
            <a:ext cx="4947085" cy="4235374"/>
          </a:xfrm>
          <a:prstGeom prst="rect">
            <a:avLst/>
          </a:prstGeom>
        </p:spPr>
      </p:pic>
      <p:pic>
        <p:nvPicPr>
          <p:cNvPr id="42" name="Picture 0">
            <a:extLst>
              <a:ext uri="{FF2B5EF4-FFF2-40B4-BE49-F238E27FC236}">
                <a16:creationId xmlns:a16="http://schemas.microsoft.com/office/drawing/2014/main" id="{72E0EC42-41C2-4AE9-80C4-875434E7AB3A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6489700" y="1457393"/>
            <a:ext cx="4947085" cy="42353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FFC084-D911-4BB4-BA90-495CA1311865}"/>
              </a:ext>
            </a:extLst>
          </p:cNvPr>
          <p:cNvSpPr txBox="1"/>
          <p:nvPr/>
        </p:nvSpPr>
        <p:spPr>
          <a:xfrm>
            <a:off x="21209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 - DIRECTION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8672B5D-198F-43FB-8B11-814C349D1405}"/>
              </a:ext>
            </a:extLst>
          </p:cNvPr>
          <p:cNvSpPr txBox="1"/>
          <p:nvPr/>
        </p:nvSpPr>
        <p:spPr>
          <a:xfrm>
            <a:off x="81280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Y - DIRECTION</a:t>
            </a:r>
          </a:p>
        </p:txBody>
      </p:sp>
    </p:spTree>
    <p:extLst>
      <p:ext uri="{BB962C8B-B14F-4D97-AF65-F5344CB8AC3E}">
        <p14:creationId xmlns:p14="http://schemas.microsoft.com/office/powerpoint/2010/main" val="79959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Outline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32889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</a:rPr>
              <a:t>Motivation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Aim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of</a:t>
            </a:r>
            <a:r>
              <a:rPr lang="cs-CZ" sz="2400" dirty="0">
                <a:solidFill>
                  <a:schemeClr val="tx1"/>
                </a:solidFill>
              </a:rPr>
              <a:t> thesis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</a:rPr>
              <a:t>Study case – </a:t>
            </a:r>
            <a:r>
              <a:rPr lang="cs-CZ" sz="2400" dirty="0" err="1">
                <a:solidFill>
                  <a:schemeClr val="tx1"/>
                </a:solidFill>
              </a:rPr>
              <a:t>Description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</a:rPr>
              <a:t>Study case – </a:t>
            </a:r>
            <a:r>
              <a:rPr lang="cs-CZ" sz="2400" dirty="0" err="1">
                <a:solidFill>
                  <a:schemeClr val="tx1"/>
                </a:solidFill>
              </a:rPr>
              <a:t>Analysis</a:t>
            </a:r>
            <a:r>
              <a:rPr lang="cs-CZ" sz="2400" dirty="0">
                <a:solidFill>
                  <a:schemeClr val="tx1"/>
                </a:solidFill>
              </a:rPr>
              <a:t> 1.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/>
                </a:solidFill>
              </a:rPr>
              <a:t>Study case – </a:t>
            </a:r>
            <a:r>
              <a:rPr lang="cs-CZ" sz="2400" dirty="0" err="1">
                <a:solidFill>
                  <a:schemeClr val="tx1"/>
                </a:solidFill>
              </a:rPr>
              <a:t>Analysis</a:t>
            </a:r>
            <a:r>
              <a:rPr lang="cs-CZ" sz="2400" dirty="0">
                <a:solidFill>
                  <a:schemeClr val="tx1"/>
                </a:solidFill>
              </a:rPr>
              <a:t> 2.</a:t>
            </a:r>
          </a:p>
          <a:p>
            <a:pPr>
              <a:lnSpc>
                <a:spcPct val="15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Analysis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results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Questions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59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D5EA8384-2934-48A1-9AAB-674C20AC3012}"/>
              </a:ext>
            </a:extLst>
          </p:cNvPr>
          <p:cNvSpPr txBox="1">
            <a:spLocks/>
          </p:cNvSpPr>
          <p:nvPr/>
        </p:nvSpPr>
        <p:spPr>
          <a:xfrm>
            <a:off x="2525098" y="590034"/>
            <a:ext cx="9666902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 err="1"/>
              <a:t>Analysis</a:t>
            </a:r>
            <a:r>
              <a:rPr lang="cs-CZ" sz="4000" dirty="0"/>
              <a:t> 2.: Target </a:t>
            </a:r>
            <a:r>
              <a:rPr lang="cs-CZ" sz="4000" dirty="0" err="1"/>
              <a:t>displacement</a:t>
            </a:r>
            <a:r>
              <a:rPr lang="cs-CZ" sz="4000" dirty="0"/>
              <a:t> - URM</a:t>
            </a:r>
            <a:endParaRPr lang="en-GB" sz="4000" dirty="0"/>
          </a:p>
        </p:txBody>
      </p:sp>
      <p:pic>
        <p:nvPicPr>
          <p:cNvPr id="9" name="Picture 0">
            <a:extLst>
              <a:ext uri="{FF2B5EF4-FFF2-40B4-BE49-F238E27FC236}">
                <a16:creationId xmlns:a16="http://schemas.microsoft.com/office/drawing/2014/main" id="{04297816-3164-400E-A464-DE2F04E910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6" y="1870924"/>
            <a:ext cx="5476533" cy="3285276"/>
          </a:xfrm>
          <a:prstGeom prst="rect">
            <a:avLst/>
          </a:prstGeom>
        </p:spPr>
      </p:pic>
      <p:pic>
        <p:nvPicPr>
          <p:cNvPr id="11" name="Picture 0">
            <a:extLst>
              <a:ext uri="{FF2B5EF4-FFF2-40B4-BE49-F238E27FC236}">
                <a16:creationId xmlns:a16="http://schemas.microsoft.com/office/drawing/2014/main" id="{D5152809-6364-4757-8925-45442A9F11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48" y="1870924"/>
            <a:ext cx="5485751" cy="328527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36A7DA-5DAF-48CB-BA6E-683FDF750A6D}"/>
              </a:ext>
            </a:extLst>
          </p:cNvPr>
          <p:cNvSpPr txBox="1"/>
          <p:nvPr/>
        </p:nvSpPr>
        <p:spPr>
          <a:xfrm>
            <a:off x="21209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 - DIRECTION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38EBB5-A3B8-4CD4-9E38-89F54DAA5CAA}"/>
              </a:ext>
            </a:extLst>
          </p:cNvPr>
          <p:cNvSpPr txBox="1"/>
          <p:nvPr/>
        </p:nvSpPr>
        <p:spPr>
          <a:xfrm>
            <a:off x="81280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Y - DIRECTION</a:t>
            </a:r>
          </a:p>
        </p:txBody>
      </p:sp>
    </p:spTree>
    <p:extLst>
      <p:ext uri="{BB962C8B-B14F-4D97-AF65-F5344CB8AC3E}">
        <p14:creationId xmlns:p14="http://schemas.microsoft.com/office/powerpoint/2010/main" val="25183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D5EA8384-2934-48A1-9AAB-674C20AC3012}"/>
              </a:ext>
            </a:extLst>
          </p:cNvPr>
          <p:cNvSpPr txBox="1">
            <a:spLocks/>
          </p:cNvSpPr>
          <p:nvPr/>
        </p:nvSpPr>
        <p:spPr>
          <a:xfrm>
            <a:off x="2525098" y="590034"/>
            <a:ext cx="9666902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 err="1"/>
              <a:t>Analysis</a:t>
            </a:r>
            <a:r>
              <a:rPr lang="cs-CZ" sz="4000" dirty="0"/>
              <a:t> 2.: Target </a:t>
            </a:r>
            <a:r>
              <a:rPr lang="cs-CZ" sz="4000" dirty="0" err="1"/>
              <a:t>displacement</a:t>
            </a:r>
            <a:r>
              <a:rPr lang="cs-CZ" sz="4000" dirty="0"/>
              <a:t> - URM</a:t>
            </a:r>
            <a:endParaRPr lang="en-GB" sz="4000" dirty="0"/>
          </a:p>
        </p:txBody>
      </p:sp>
      <p:pic>
        <p:nvPicPr>
          <p:cNvPr id="9" name="Picture 0">
            <a:extLst>
              <a:ext uri="{FF2B5EF4-FFF2-40B4-BE49-F238E27FC236}">
                <a16:creationId xmlns:a16="http://schemas.microsoft.com/office/drawing/2014/main" id="{04297816-3164-400E-A464-DE2F04E91009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659446" y="1872147"/>
            <a:ext cx="5476533" cy="3282830"/>
          </a:xfrm>
          <a:prstGeom prst="rect">
            <a:avLst/>
          </a:prstGeom>
        </p:spPr>
      </p:pic>
      <p:pic>
        <p:nvPicPr>
          <p:cNvPr id="11" name="Picture 0">
            <a:extLst>
              <a:ext uri="{FF2B5EF4-FFF2-40B4-BE49-F238E27FC236}">
                <a16:creationId xmlns:a16="http://schemas.microsoft.com/office/drawing/2014/main" id="{D5152809-6364-4757-8925-45442A9F1125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6340517" y="1870924"/>
            <a:ext cx="5480612" cy="328527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36A7DA-5DAF-48CB-BA6E-683FDF750A6D}"/>
              </a:ext>
            </a:extLst>
          </p:cNvPr>
          <p:cNvSpPr txBox="1"/>
          <p:nvPr/>
        </p:nvSpPr>
        <p:spPr>
          <a:xfrm>
            <a:off x="21209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 - DIRECTION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38EBB5-A3B8-4CD4-9E38-89F54DAA5CAA}"/>
              </a:ext>
            </a:extLst>
          </p:cNvPr>
          <p:cNvSpPr txBox="1"/>
          <p:nvPr/>
        </p:nvSpPr>
        <p:spPr>
          <a:xfrm>
            <a:off x="8128000" y="5898634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Y - DIRECTION</a:t>
            </a:r>
          </a:p>
        </p:txBody>
      </p:sp>
    </p:spTree>
    <p:extLst>
      <p:ext uri="{BB962C8B-B14F-4D97-AF65-F5344CB8AC3E}">
        <p14:creationId xmlns:p14="http://schemas.microsoft.com/office/powerpoint/2010/main" val="240430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Analysis</a:t>
            </a:r>
            <a:r>
              <a:rPr lang="cs-CZ" sz="4000" dirty="0"/>
              <a:t> 2.: </a:t>
            </a:r>
            <a:r>
              <a:rPr lang="cs-CZ" sz="4000" dirty="0" err="1"/>
              <a:t>Verification</a:t>
            </a:r>
            <a:endParaRPr lang="en-GB" sz="4000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4902010-7CD3-40BD-B98B-C8D241D34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213203"/>
              </p:ext>
            </p:extLst>
          </p:nvPr>
        </p:nvGraphicFramePr>
        <p:xfrm>
          <a:off x="2592925" y="2324100"/>
          <a:ext cx="7543598" cy="1793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8332">
                  <a:extLst>
                    <a:ext uri="{9D8B030D-6E8A-4147-A177-3AD203B41FA5}">
                      <a16:colId xmlns:a16="http://schemas.microsoft.com/office/drawing/2014/main" val="510262727"/>
                    </a:ext>
                  </a:extLst>
                </a:gridCol>
                <a:gridCol w="1508332">
                  <a:extLst>
                    <a:ext uri="{9D8B030D-6E8A-4147-A177-3AD203B41FA5}">
                      <a16:colId xmlns:a16="http://schemas.microsoft.com/office/drawing/2014/main" val="1333808397"/>
                    </a:ext>
                  </a:extLst>
                </a:gridCol>
                <a:gridCol w="1508332">
                  <a:extLst>
                    <a:ext uri="{9D8B030D-6E8A-4147-A177-3AD203B41FA5}">
                      <a16:colId xmlns:a16="http://schemas.microsoft.com/office/drawing/2014/main" val="4094425362"/>
                    </a:ext>
                  </a:extLst>
                </a:gridCol>
                <a:gridCol w="1509301">
                  <a:extLst>
                    <a:ext uri="{9D8B030D-6E8A-4147-A177-3AD203B41FA5}">
                      <a16:colId xmlns:a16="http://schemas.microsoft.com/office/drawing/2014/main" val="253861630"/>
                    </a:ext>
                  </a:extLst>
                </a:gridCol>
                <a:gridCol w="1509301">
                  <a:extLst>
                    <a:ext uri="{9D8B030D-6E8A-4147-A177-3AD203B41FA5}">
                      <a16:colId xmlns:a16="http://schemas.microsoft.com/office/drawing/2014/main" val="1004635988"/>
                    </a:ext>
                  </a:extLst>
                </a:gridCol>
              </a:tblGrid>
              <a:tr h="615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FE model reference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Direction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Fy*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dy*</a:t>
                      </a:r>
                      <a:endParaRPr lang="cs-CZ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(mm)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dt*</a:t>
                      </a:r>
                      <a:endParaRPr lang="cs-CZ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(mm)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extLst>
                  <a:ext uri="{0D108BD9-81ED-4DB2-BD59-A6C34878D82A}">
                    <a16:rowId xmlns:a16="http://schemas.microsoft.com/office/drawing/2014/main" val="3571585793"/>
                  </a:ext>
                </a:extLst>
              </a:tr>
              <a:tr h="2944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URM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499" marR="139499" marT="69749" marB="697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X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3,266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18,307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2,917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extLst>
                  <a:ext uri="{0D108BD9-81ED-4DB2-BD59-A6C34878D82A}">
                    <a16:rowId xmlns:a16="http://schemas.microsoft.com/office/drawing/2014/main" val="44471678"/>
                  </a:ext>
                </a:extLst>
              </a:tr>
              <a:tr h="294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Y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2,283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26,002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4,67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extLst>
                  <a:ext uri="{0D108BD9-81ED-4DB2-BD59-A6C34878D82A}">
                    <a16:rowId xmlns:a16="http://schemas.microsoft.com/office/drawing/2014/main" val="1115520624"/>
                  </a:ext>
                </a:extLst>
              </a:tr>
              <a:tr h="2944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499" marR="139499" marT="69749" marB="697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X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5,405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23,436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4,952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extLst>
                  <a:ext uri="{0D108BD9-81ED-4DB2-BD59-A6C34878D82A}">
                    <a16:rowId xmlns:a16="http://schemas.microsoft.com/office/drawing/2014/main" val="502078825"/>
                  </a:ext>
                </a:extLst>
              </a:tr>
              <a:tr h="294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Y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4,706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32,494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6,141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4624" marR="104624" marT="0" marB="0" anchor="ctr"/>
                </a:tc>
                <a:extLst>
                  <a:ext uri="{0D108BD9-81ED-4DB2-BD59-A6C34878D82A}">
                    <a16:rowId xmlns:a16="http://schemas.microsoft.com/office/drawing/2014/main" val="327909312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154CCE02-65A4-4DE9-B3DE-D4C61D5E543A}"/>
              </a:ext>
            </a:extLst>
          </p:cNvPr>
          <p:cNvSpPr/>
          <p:nvPr/>
        </p:nvSpPr>
        <p:spPr>
          <a:xfrm>
            <a:off x="2592925" y="4446925"/>
            <a:ext cx="6096000" cy="1545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GB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dy</a:t>
            </a: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</a:rPr>
              <a:t>*: yield displacement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GB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Fy</a:t>
            </a: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</a:rPr>
              <a:t>*: yield force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</a:rPr>
              <a:t>dt*: target displacement 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9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5533" y="6362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Thank</a:t>
            </a:r>
            <a:r>
              <a:rPr lang="cs-CZ" sz="4000" dirty="0"/>
              <a:t> </a:t>
            </a:r>
            <a:r>
              <a:rPr lang="cs-CZ" sz="4000" dirty="0" err="1"/>
              <a:t>you</a:t>
            </a:r>
            <a:r>
              <a:rPr lang="cs-CZ" sz="4000" dirty="0"/>
              <a:t> </a:t>
            </a:r>
            <a:r>
              <a:rPr lang="cs-CZ" sz="4000" dirty="0" err="1"/>
              <a:t>for</a:t>
            </a:r>
            <a:r>
              <a:rPr lang="cs-CZ" sz="4000" dirty="0"/>
              <a:t> </a:t>
            </a:r>
            <a:r>
              <a:rPr lang="cs-CZ" sz="4000" dirty="0" err="1"/>
              <a:t>your</a:t>
            </a:r>
            <a:r>
              <a:rPr lang="cs-CZ" sz="4000" dirty="0"/>
              <a:t> </a:t>
            </a:r>
            <a:r>
              <a:rPr lang="cs-CZ" sz="4000" dirty="0" err="1"/>
              <a:t>attention</a:t>
            </a:r>
            <a:r>
              <a:rPr lang="cs-CZ" sz="4000" dirty="0"/>
              <a:t>!</a:t>
            </a:r>
            <a:r>
              <a:rPr lang="en-GB" sz="4000" dirty="0"/>
              <a:t> 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139998" y="5202218"/>
            <a:ext cx="8520552" cy="1052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dirty="0"/>
              <a:t>I want to acknowledge “Studio KR e </a:t>
            </a:r>
            <a:r>
              <a:rPr lang="en-GB" sz="4000" dirty="0" err="1"/>
              <a:t>Associati</a:t>
            </a:r>
            <a:r>
              <a:rPr lang="en-GB" sz="4000" dirty="0"/>
              <a:t>” and “Studio </a:t>
            </a:r>
            <a:r>
              <a:rPr lang="en-GB" sz="4000" dirty="0" err="1"/>
              <a:t>Associato</a:t>
            </a:r>
            <a:r>
              <a:rPr lang="en-GB" sz="4000" dirty="0"/>
              <a:t> </a:t>
            </a:r>
            <a:r>
              <a:rPr lang="en-GB" sz="4000" dirty="0" err="1"/>
              <a:t>Amaddeo-Fiumanò</a:t>
            </a:r>
            <a:r>
              <a:rPr lang="en-GB" sz="4000" dirty="0"/>
              <a:t>” for providing the blueprint and the design specification of the castle.</a:t>
            </a:r>
            <a:endParaRPr lang="cs-CZ" sz="4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36" y="5066273"/>
            <a:ext cx="1578342" cy="11882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11758" b="5393"/>
          <a:stretch/>
        </p:blipFill>
        <p:spPr>
          <a:xfrm>
            <a:off x="390070" y="5066272"/>
            <a:ext cx="1749928" cy="11882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35" y="1610611"/>
            <a:ext cx="2438218" cy="293850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2731863-B8AD-41D5-9F74-771D0155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779" y="1610611"/>
            <a:ext cx="2914221" cy="293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exteriér&#10;&#10;Popis byl vytvořen automaticky">
            <a:extLst>
              <a:ext uri="{FF2B5EF4-FFF2-40B4-BE49-F238E27FC236}">
                <a16:creationId xmlns:a16="http://schemas.microsoft.com/office/drawing/2014/main" id="{A4CB0827-BF5D-4F67-B284-7627BFFB3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89" y="1634896"/>
            <a:ext cx="2914221" cy="29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80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5533" y="6362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Questions</a:t>
            </a:r>
            <a:r>
              <a:rPr lang="cs-CZ" sz="4000" dirty="0"/>
              <a:t>:</a:t>
            </a:r>
            <a:r>
              <a:rPr lang="en-GB" sz="4000" dirty="0"/>
              <a:t> </a:t>
            </a:r>
          </a:p>
        </p:txBody>
      </p:sp>
      <p:sp>
        <p:nvSpPr>
          <p:cNvPr id="7" name="Zástupný symbol pro obsah 3"/>
          <p:cNvSpPr txBox="1">
            <a:spLocks/>
          </p:cNvSpPr>
          <p:nvPr/>
        </p:nvSpPr>
        <p:spPr>
          <a:xfrm>
            <a:off x="1658445" y="1803400"/>
            <a:ext cx="9746155" cy="447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i="1" u="sng" dirty="0"/>
              <a:t>Supervisor: </a:t>
            </a:r>
            <a:r>
              <a:rPr lang="en-GB" sz="2000" dirty="0">
                <a:solidFill>
                  <a:schemeClr val="tx1"/>
                </a:solidFill>
              </a:rPr>
              <a:t>doc.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Ing. </a:t>
            </a:r>
            <a:r>
              <a:rPr lang="en-GB" sz="2000" dirty="0" err="1">
                <a:solidFill>
                  <a:schemeClr val="tx1"/>
                </a:solidFill>
              </a:rPr>
              <a:t>Luboš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Podolka</a:t>
            </a:r>
            <a:endParaRPr lang="cs-CZ" sz="2000" b="1" i="1" dirty="0"/>
          </a:p>
          <a:p>
            <a:r>
              <a:rPr lang="cs-CZ" dirty="0"/>
              <a:t>Jak by bylo možno počítanou historickou stavbu zabezpečit vůči účinkům zemětřesení ?</a:t>
            </a:r>
          </a:p>
          <a:p>
            <a:r>
              <a:rPr lang="cs-CZ" dirty="0"/>
              <a:t>Počítá majitel objektu s ponecháním stavby ve stávajícím stavu bez střechy a s poškozenými stropními konstrukcemi, nebo bude nějakým způsobem stavba opravena ?</a:t>
            </a:r>
          </a:p>
          <a:p>
            <a:pPr marL="0" indent="0">
              <a:buNone/>
            </a:pPr>
            <a:r>
              <a:rPr lang="cs-CZ" sz="2000" b="1" i="1" u="sng" dirty="0"/>
              <a:t>Oponent:  </a:t>
            </a:r>
            <a:r>
              <a:rPr lang="cs-CZ" sz="2000" dirty="0"/>
              <a:t>Ing. Robert </a:t>
            </a:r>
            <a:r>
              <a:rPr lang="cs-CZ" sz="2000" dirty="0" err="1"/>
              <a:t>Šinkner</a:t>
            </a:r>
            <a:r>
              <a:rPr lang="cs-CZ" sz="2000" dirty="0"/>
              <a:t>, MBA.</a:t>
            </a:r>
            <a:endParaRPr lang="cs-CZ" sz="2000" u="sng" dirty="0">
              <a:solidFill>
                <a:schemeClr val="tx1"/>
              </a:solidFill>
            </a:endParaRPr>
          </a:p>
          <a:p>
            <a:r>
              <a:rPr lang="cs-CZ" dirty="0"/>
              <a:t>Jakou metodou byl objekt zaměřen? Laserovým skenováním nebo klasickými geodetickými metodami?</a:t>
            </a:r>
          </a:p>
          <a:p>
            <a:r>
              <a:rPr lang="cs-CZ" dirty="0"/>
              <a:t>Jak jste se dostal k takové zajímavé mezinárodní spolupráci?</a:t>
            </a: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54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5533" y="6362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Retrofitting</a:t>
            </a:r>
            <a:r>
              <a:rPr lang="cs-CZ" sz="4000" dirty="0"/>
              <a:t> </a:t>
            </a:r>
            <a:r>
              <a:rPr lang="cs-CZ" sz="4000" dirty="0" err="1"/>
              <a:t>methods</a:t>
            </a:r>
            <a:endParaRPr lang="en-GB" sz="4000" dirty="0"/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1175845" y="1435100"/>
            <a:ext cx="10091375" cy="501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solidFill>
                  <a:schemeClr val="tx1"/>
                </a:solidFill>
              </a:rPr>
              <a:t> </a:t>
            </a:r>
            <a:endParaRPr lang="cs-CZ" sz="2600" dirty="0">
              <a:solidFill>
                <a:schemeClr val="tx1"/>
              </a:solidFill>
            </a:endParaRPr>
          </a:p>
          <a:p>
            <a:r>
              <a:rPr lang="en-GB" sz="2000" b="1" i="1" dirty="0"/>
              <a:t>Bamboo-Band retrofitting technique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en-GB" sz="2000" b="1" dirty="0"/>
              <a:t>Reinforced plaster</a:t>
            </a:r>
            <a:endParaRPr lang="cs-CZ" sz="2000" b="1" dirty="0"/>
          </a:p>
          <a:p>
            <a:r>
              <a:rPr lang="cs-CZ" sz="2000" b="1" dirty="0" err="1"/>
              <a:t>Shotcrete</a:t>
            </a:r>
            <a:endParaRPr lang="cs-CZ" sz="2000" b="1" dirty="0"/>
          </a:p>
          <a:p>
            <a:r>
              <a:rPr lang="en-GB" sz="2000" b="1" i="1" dirty="0" err="1"/>
              <a:t>Fiber</a:t>
            </a:r>
            <a:r>
              <a:rPr lang="en-GB" sz="2000" b="1" i="1" dirty="0"/>
              <a:t>-Reinforced polymer (FRP</a:t>
            </a:r>
            <a:r>
              <a:rPr lang="en-GB" sz="2000" i="1" dirty="0"/>
              <a:t>)</a:t>
            </a:r>
            <a:endParaRPr lang="cs-CZ" sz="2000" i="1" dirty="0"/>
          </a:p>
          <a:p>
            <a:pPr marL="342900" lvl="3" indent="-342900"/>
            <a:r>
              <a:rPr lang="en-GB" sz="2000" b="1" dirty="0"/>
              <a:t>Post-tensioning</a:t>
            </a:r>
            <a:endParaRPr lang="cs-CZ" sz="2000" b="1" dirty="0"/>
          </a:p>
          <a:p>
            <a:pPr marL="342900" lvl="3" indent="-342900"/>
            <a:r>
              <a:rPr lang="en-GB" sz="2000" b="1" i="1" dirty="0"/>
              <a:t>Confinement</a:t>
            </a:r>
            <a:endParaRPr lang="cs-CZ" sz="2000" b="1" i="1" dirty="0"/>
          </a:p>
          <a:p>
            <a:pPr marL="342900" lvl="3" indent="-342900"/>
            <a:r>
              <a:rPr lang="en-GB" sz="2000" b="1" i="1" dirty="0" err="1"/>
              <a:t>Center</a:t>
            </a:r>
            <a:r>
              <a:rPr lang="en-GB" sz="2000" b="1" i="1" dirty="0"/>
              <a:t> core </a:t>
            </a:r>
            <a:endParaRPr lang="cs-CZ" sz="2000" b="1" i="1" dirty="0"/>
          </a:p>
          <a:p>
            <a:pPr marL="342900" lvl="3" indent="-342900"/>
            <a:r>
              <a:rPr lang="en-GB" sz="2000" b="1" i="1" dirty="0"/>
              <a:t>Injection</a:t>
            </a:r>
            <a:endParaRPr lang="cs-CZ" sz="2000" b="1" dirty="0"/>
          </a:p>
          <a:p>
            <a:endParaRPr lang="cs-CZ" sz="20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80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8FEF5E-AECF-46BA-BCFE-E43898EB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425" y="98197"/>
            <a:ext cx="8911687" cy="663803"/>
          </a:xfrm>
        </p:spPr>
        <p:txBody>
          <a:bodyPr/>
          <a:lstStyle/>
          <a:p>
            <a:r>
              <a:rPr lang="cs-CZ" dirty="0"/>
              <a:t>Experiment - NHERI@UCSD</a:t>
            </a:r>
          </a:p>
        </p:txBody>
      </p:sp>
      <p:pic>
        <p:nvPicPr>
          <p:cNvPr id="4" name="NHERI-experiment-ucsd">
            <a:hlinkClick r:id="" action="ppaction://media"/>
            <a:extLst>
              <a:ext uri="{FF2B5EF4-FFF2-40B4-BE49-F238E27FC236}">
                <a16:creationId xmlns:a16="http://schemas.microsoft.com/office/drawing/2014/main" id="{197FE57B-17B5-40F7-8C5D-2B769D3913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586" y="1242827"/>
            <a:ext cx="9635128" cy="5419902"/>
          </a:xfrm>
        </p:spPr>
      </p:pic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EF31C81B-CCC8-4E50-B837-37D95AD8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714" y="98197"/>
            <a:ext cx="1475286" cy="14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Motivation</a:t>
            </a:r>
            <a:endParaRPr lang="en-GB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</a:rPr>
              <a:t>Hot topic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</a:rPr>
              <a:t>Not well known in Czech Republic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</a:rPr>
              <a:t>Passion for architectural heritage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</a:rPr>
              <a:t>Cooperation on real project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83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Aim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thesis</a:t>
            </a:r>
            <a:endParaRPr lang="en-GB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The aim of this master´s thesis is to perform a seismic evaluation before and after retrofitting of an historical masonry building located in seismic zone based on Italian code NTC 2008. 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The chosen historical building is the “</a:t>
            </a:r>
            <a:r>
              <a:rPr lang="en-GB" dirty="0" err="1">
                <a:solidFill>
                  <a:schemeClr val="tx1"/>
                </a:solidFill>
              </a:rPr>
              <a:t>Palizzi</a:t>
            </a:r>
            <a:r>
              <a:rPr lang="en-GB" dirty="0">
                <a:solidFill>
                  <a:schemeClr val="tx1"/>
                </a:solidFill>
              </a:rPr>
              <a:t>” Castle located in the Reggio Calabria Province, Italy. The “</a:t>
            </a:r>
            <a:r>
              <a:rPr lang="en-GB" dirty="0" err="1">
                <a:solidFill>
                  <a:schemeClr val="tx1"/>
                </a:solidFill>
              </a:rPr>
              <a:t>Palizzi</a:t>
            </a:r>
            <a:r>
              <a:rPr lang="en-GB" dirty="0">
                <a:solidFill>
                  <a:schemeClr val="tx1"/>
                </a:solidFill>
              </a:rPr>
              <a:t>” castle is composed of a ground floor, first floor and under-roof level. The structure of the castle is mostly brick masonry with poor quality materials.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The Finite Element Model (FEM) of the structure has been built using SAP2000 software (Computers and Structures, Inc.), in particular it was performed a response spectrum analysis and also pushover analysis by using </a:t>
            </a:r>
            <a:r>
              <a:rPr lang="en-GB" dirty="0" err="1">
                <a:solidFill>
                  <a:schemeClr val="tx1"/>
                </a:solidFill>
              </a:rPr>
              <a:t>Etabs</a:t>
            </a:r>
            <a:r>
              <a:rPr lang="en-GB" dirty="0">
                <a:solidFill>
                  <a:schemeClr val="tx1"/>
                </a:solidFill>
              </a:rPr>
              <a:t> software (Computers and Structures, Inc.) of the structure. Results were verified and compared.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The outcome of this thesis will be comparison of linear and non-linear analysis on existing masonry structure with and without retrofitting.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Study case – „</a:t>
            </a:r>
            <a:r>
              <a:rPr lang="cs-CZ" sz="4000" dirty="0" err="1"/>
              <a:t>Palizzi</a:t>
            </a:r>
            <a:r>
              <a:rPr lang="cs-CZ" sz="4000" dirty="0"/>
              <a:t>“ </a:t>
            </a:r>
            <a:r>
              <a:rPr lang="cs-CZ" sz="4000" dirty="0" err="1"/>
              <a:t>castle</a:t>
            </a:r>
            <a:endParaRPr lang="en-GB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650182" y="1680096"/>
            <a:ext cx="4854430" cy="46687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Adress</a:t>
            </a:r>
            <a:r>
              <a:rPr lang="cs-CZ" sz="2200" dirty="0">
                <a:solidFill>
                  <a:schemeClr val="tx1"/>
                </a:solidFill>
              </a:rPr>
              <a:t>: </a:t>
            </a:r>
            <a:r>
              <a:rPr lang="en-GB" sz="2200" dirty="0">
                <a:solidFill>
                  <a:schemeClr val="tx1"/>
                </a:solidFill>
              </a:rPr>
              <a:t>Via </a:t>
            </a:r>
            <a:r>
              <a:rPr lang="en-GB" sz="2200" dirty="0" err="1">
                <a:solidFill>
                  <a:schemeClr val="tx1"/>
                </a:solidFill>
              </a:rPr>
              <a:t>Sant´Angelo</a:t>
            </a:r>
            <a:r>
              <a:rPr lang="en-GB" sz="2200" dirty="0">
                <a:solidFill>
                  <a:schemeClr val="tx1"/>
                </a:solidFill>
              </a:rPr>
              <a:t>, 14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Regio</a:t>
            </a:r>
            <a:r>
              <a:rPr lang="en-GB" sz="2200" dirty="0">
                <a:solidFill>
                  <a:schemeClr val="tx1"/>
                </a:solidFill>
              </a:rPr>
              <a:t> Calabria (RC)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Palizzi</a:t>
            </a:r>
            <a:r>
              <a:rPr lang="en-GB" sz="2200" dirty="0">
                <a:solidFill>
                  <a:schemeClr val="tx1"/>
                </a:solidFill>
              </a:rPr>
              <a:t>, 89038, Italy</a:t>
            </a:r>
            <a:endParaRPr lang="cs-CZ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Name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cs-CZ" sz="2200" dirty="0" err="1">
                <a:solidFill>
                  <a:schemeClr val="tx1"/>
                </a:solidFill>
              </a:rPr>
              <a:t>of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cs-CZ" sz="2200" dirty="0" err="1">
                <a:solidFill>
                  <a:schemeClr val="tx1"/>
                </a:solidFill>
              </a:rPr>
              <a:t>building</a:t>
            </a:r>
            <a:r>
              <a:rPr lang="cs-CZ" sz="2200" dirty="0">
                <a:solidFill>
                  <a:schemeClr val="tx1"/>
                </a:solidFill>
              </a:rPr>
              <a:t>: „</a:t>
            </a:r>
            <a:r>
              <a:rPr lang="cs-CZ" sz="2200" dirty="0" err="1">
                <a:solidFill>
                  <a:schemeClr val="tx1"/>
                </a:solidFill>
              </a:rPr>
              <a:t>Palizzi</a:t>
            </a:r>
            <a:r>
              <a:rPr lang="cs-CZ" sz="2200" dirty="0">
                <a:solidFill>
                  <a:schemeClr val="tx1"/>
                </a:solidFill>
              </a:rPr>
              <a:t>“ </a:t>
            </a:r>
            <a:r>
              <a:rPr lang="cs-CZ" sz="2200" dirty="0" err="1">
                <a:solidFill>
                  <a:schemeClr val="tx1"/>
                </a:solidFill>
              </a:rPr>
              <a:t>castle</a:t>
            </a:r>
            <a:endParaRPr lang="cs-CZ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200" dirty="0">
                <a:solidFill>
                  <a:schemeClr val="tx1"/>
                </a:solidFill>
              </a:rPr>
              <a:t>Permanent parcel: st. 113, 114</a:t>
            </a:r>
          </a:p>
          <a:p>
            <a:pPr>
              <a:lnSpc>
                <a:spcPct val="15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Building</a:t>
            </a:r>
            <a:r>
              <a:rPr lang="cs-CZ" sz="2200" dirty="0">
                <a:solidFill>
                  <a:schemeClr val="tx1"/>
                </a:solidFill>
              </a:rPr>
              <a:t> use: </a:t>
            </a:r>
            <a:r>
              <a:rPr lang="cs-CZ" sz="2200" dirty="0" err="1">
                <a:solidFill>
                  <a:schemeClr val="tx1"/>
                </a:solidFill>
              </a:rPr>
              <a:t>Historical</a:t>
            </a:r>
            <a:r>
              <a:rPr lang="cs-CZ" sz="2200" dirty="0">
                <a:solidFill>
                  <a:schemeClr val="tx1"/>
                </a:solidFill>
              </a:rPr>
              <a:t> monument</a:t>
            </a:r>
          </a:p>
          <a:p>
            <a:pPr>
              <a:lnSpc>
                <a:spcPct val="15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Owner</a:t>
            </a:r>
            <a:r>
              <a:rPr lang="cs-CZ" sz="2200" dirty="0">
                <a:solidFill>
                  <a:schemeClr val="tx1"/>
                </a:solidFill>
              </a:rPr>
              <a:t>: Municipality </a:t>
            </a:r>
            <a:r>
              <a:rPr lang="cs-CZ" sz="2200" dirty="0" err="1">
                <a:solidFill>
                  <a:schemeClr val="tx1"/>
                </a:solidFill>
              </a:rPr>
              <a:t>of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cs-CZ" sz="2200" dirty="0" err="1">
                <a:solidFill>
                  <a:schemeClr val="tx1"/>
                </a:solidFill>
              </a:rPr>
              <a:t>Palizzi</a:t>
            </a:r>
            <a:endParaRPr lang="cs-CZ" sz="22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5" y="1680096"/>
            <a:ext cx="5775787" cy="46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Study case – „</a:t>
            </a:r>
            <a:r>
              <a:rPr lang="cs-CZ" sz="4000" dirty="0" err="1"/>
              <a:t>Palizzi</a:t>
            </a:r>
            <a:r>
              <a:rPr lang="cs-CZ" sz="4000" dirty="0"/>
              <a:t>“ </a:t>
            </a:r>
            <a:r>
              <a:rPr lang="cs-CZ" sz="4000" dirty="0" err="1"/>
              <a:t>castle</a:t>
            </a:r>
            <a:endParaRPr lang="en-GB" sz="4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31209" t="18062" r="20483" b="4903"/>
          <a:stretch/>
        </p:blipFill>
        <p:spPr>
          <a:xfrm>
            <a:off x="1175364" y="1501124"/>
            <a:ext cx="5076846" cy="4553930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9" b="208"/>
          <a:stretch/>
        </p:blipFill>
        <p:spPr>
          <a:xfrm>
            <a:off x="6252210" y="1501124"/>
            <a:ext cx="5375217" cy="455392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52210" y="6055053"/>
            <a:ext cx="475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Cadastral map of </a:t>
            </a:r>
            <a:r>
              <a:rPr lang="en-GB" dirty="0" err="1"/>
              <a:t>Palizzi</a:t>
            </a:r>
            <a:r>
              <a:rPr lang="en-GB" dirty="0"/>
              <a:t> municipality showing the location of the castle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175364" y="6055052"/>
            <a:ext cx="475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Map </a:t>
            </a:r>
            <a:r>
              <a:rPr lang="cs-CZ" dirty="0" err="1"/>
              <a:t>of</a:t>
            </a:r>
            <a:r>
              <a:rPr lang="cs-CZ" dirty="0"/>
              <a:t> Italy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Palizzi</a:t>
            </a:r>
            <a:r>
              <a:rPr lang="cs-CZ" dirty="0"/>
              <a:t> </a:t>
            </a:r>
            <a:r>
              <a:rPr lang="cs-CZ" dirty="0" err="1"/>
              <a:t>town</a:t>
            </a:r>
            <a:endParaRPr lang="cs-CZ" dirty="0"/>
          </a:p>
          <a:p>
            <a:r>
              <a:rPr lang="cs-CZ" dirty="0"/>
              <a:t>(https://www.google.cz/</a:t>
            </a:r>
            <a:r>
              <a:rPr lang="cs-CZ" dirty="0" err="1"/>
              <a:t>maps</a:t>
            </a:r>
            <a:r>
              <a:rPr lang="cs-CZ" dirty="0"/>
              <a:t>/)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20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2307" y="4953001"/>
            <a:ext cx="2638833" cy="753278"/>
          </a:xfrm>
        </p:spPr>
        <p:txBody>
          <a:bodyPr>
            <a:normAutofit/>
          </a:bodyPr>
          <a:lstStyle/>
          <a:p>
            <a:r>
              <a:rPr lang="cs-CZ" sz="4000" dirty="0" err="1"/>
              <a:t>Lay-outs</a:t>
            </a:r>
            <a:r>
              <a:rPr lang="cs-CZ" sz="4000" dirty="0"/>
              <a:t>:</a:t>
            </a:r>
            <a:endParaRPr lang="en-GB" sz="4000" dirty="0"/>
          </a:p>
        </p:txBody>
      </p:sp>
      <p:pic>
        <p:nvPicPr>
          <p:cNvPr id="13" name="Obrázek 12"/>
          <p:cNvPicPr/>
          <p:nvPr/>
        </p:nvPicPr>
        <p:blipFill rotWithShape="1">
          <a:blip r:embed="rId2"/>
          <a:srcRect l="8369" t="14066" r="58178" b="15620"/>
          <a:stretch/>
        </p:blipFill>
        <p:spPr bwMode="auto">
          <a:xfrm>
            <a:off x="312434" y="1368119"/>
            <a:ext cx="5783566" cy="3584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/>
          <p:nvPr/>
        </p:nvPicPr>
        <p:blipFill rotWithShape="1">
          <a:blip r:embed="rId3"/>
          <a:srcRect l="3046" t="11726" r="58994" b="14936"/>
          <a:stretch/>
        </p:blipFill>
        <p:spPr bwMode="auto">
          <a:xfrm>
            <a:off x="6396942" y="1368119"/>
            <a:ext cx="5687028" cy="3584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711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457" y="4699322"/>
            <a:ext cx="2395764" cy="695404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Sections</a:t>
            </a:r>
            <a:r>
              <a:rPr lang="cs-CZ" sz="4000" dirty="0"/>
              <a:t>:</a:t>
            </a:r>
            <a:endParaRPr lang="en-GB" sz="4000" dirty="0"/>
          </a:p>
        </p:txBody>
      </p:sp>
      <p:pic>
        <p:nvPicPr>
          <p:cNvPr id="15" name="Obrázek 14"/>
          <p:cNvPicPr/>
          <p:nvPr/>
        </p:nvPicPr>
        <p:blipFill rotWithShape="1">
          <a:blip r:embed="rId2"/>
          <a:srcRect l="2246" t="12676" r="48087" b="20527"/>
          <a:stretch/>
        </p:blipFill>
        <p:spPr bwMode="auto">
          <a:xfrm>
            <a:off x="198485" y="1717919"/>
            <a:ext cx="6626807" cy="2981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/>
          <a:srcRect l="8187" t="22204" r="58323" b="10521"/>
          <a:stretch/>
        </p:blipFill>
        <p:spPr bwMode="auto">
          <a:xfrm>
            <a:off x="7048768" y="1717919"/>
            <a:ext cx="5035202" cy="2981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9900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Photo-documentation</a:t>
            </a:r>
            <a:endParaRPr lang="en-GB" sz="40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218" y="1364240"/>
            <a:ext cx="3240000" cy="243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319" y="1364240"/>
            <a:ext cx="3240000" cy="243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218" y="4068441"/>
            <a:ext cx="3240000" cy="243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4055" y="1364240"/>
            <a:ext cx="3240000" cy="243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19" y="4068442"/>
            <a:ext cx="3240000" cy="243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55" y="4068441"/>
            <a:ext cx="324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8294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4315</TotalTime>
  <Words>936</Words>
  <Application>Microsoft Office PowerPoint</Application>
  <PresentationFormat>Širokoúhlá obrazovka</PresentationFormat>
  <Paragraphs>247</Paragraphs>
  <Slides>26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Times New Roman</vt:lpstr>
      <vt:lpstr>Wingdings 3</vt:lpstr>
      <vt:lpstr>Stébla</vt:lpstr>
      <vt:lpstr>Structural Assessment of  Historical Masonry structure</vt:lpstr>
      <vt:lpstr>Outline</vt:lpstr>
      <vt:lpstr>Motivation</vt:lpstr>
      <vt:lpstr>Aim of thesis</vt:lpstr>
      <vt:lpstr>Study case – „Palizzi“ castle</vt:lpstr>
      <vt:lpstr>Study case – „Palizzi“ castle</vt:lpstr>
      <vt:lpstr>Lay-outs:</vt:lpstr>
      <vt:lpstr>Sections:</vt:lpstr>
      <vt:lpstr>Photo-documentation</vt:lpstr>
      <vt:lpstr>Finite Element Model (FEM)</vt:lpstr>
      <vt:lpstr>Material Properties</vt:lpstr>
      <vt:lpstr>Analysis 1.: Response spectrum</vt:lpstr>
      <vt:lpstr>Analysis 1.: Loads</vt:lpstr>
      <vt:lpstr>Analysis 1.: Results - URM</vt:lpstr>
      <vt:lpstr>Analysis 1.: Results - RM</vt:lpstr>
      <vt:lpstr>Analysis 1: Verification and conclusion </vt:lpstr>
      <vt:lpstr>Analysis 2.: Pushover analysis</vt:lpstr>
      <vt:lpstr>Analysis 2.: Base shear results - URM</vt:lpstr>
      <vt:lpstr>Analysis 2.: Base shear results - RM</vt:lpstr>
      <vt:lpstr>Prezentace aplikace PowerPoint</vt:lpstr>
      <vt:lpstr>Prezentace aplikace PowerPoint</vt:lpstr>
      <vt:lpstr>Analysis 2.: Verification</vt:lpstr>
      <vt:lpstr>Thank you for your attention! </vt:lpstr>
      <vt:lpstr>Questions: </vt:lpstr>
      <vt:lpstr>Retrofitting methods</vt:lpstr>
      <vt:lpstr>Experiment - NHERI@UCSD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analysis and retrofitting of an historical masonry buildings</dc:title>
  <dc:creator>Richard Šusták</dc:creator>
  <cp:lastModifiedBy>Richard Šusták</cp:lastModifiedBy>
  <cp:revision>47</cp:revision>
  <dcterms:created xsi:type="dcterms:W3CDTF">2017-06-18T19:12:01Z</dcterms:created>
  <dcterms:modified xsi:type="dcterms:W3CDTF">2019-06-12T16:03:21Z</dcterms:modified>
</cp:coreProperties>
</file>