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73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0" r:id="rId17"/>
    <p:sldId id="281" r:id="rId18"/>
    <p:sldId id="271" r:id="rId19"/>
    <p:sldId id="272" r:id="rId20"/>
    <p:sldId id="282" r:id="rId21"/>
    <p:sldId id="283" r:id="rId22"/>
    <p:sldId id="284" r:id="rId23"/>
    <p:sldId id="274" r:id="rId24"/>
    <p:sldId id="275" r:id="rId25"/>
    <p:sldId id="276" r:id="rId26"/>
    <p:sldId id="279" r:id="rId27"/>
    <p:sldId id="277" r:id="rId28"/>
    <p:sldId id="278" r:id="rId29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5" d="100"/>
          <a:sy n="155" d="100"/>
        </p:scale>
        <p:origin x="-354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12.6.2019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12.6.2019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12.6.2019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12.6.2019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12.6.2019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6" y="267025"/>
            <a:ext cx="1371600" cy="16764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7504" y="123478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+mj-lt"/>
                <a:cs typeface="Arial" pitchFamily="34" charset="0"/>
              </a:rPr>
              <a:t>NÁVRH BUDOVY </a:t>
            </a:r>
            <a:r>
              <a:rPr lang="pt-BR" sz="3200" b="1" dirty="0" smtClean="0">
                <a:latin typeface="+mj-lt"/>
                <a:cs typeface="Arial" pitchFamily="34" charset="0"/>
              </a:rPr>
              <a:t>S NÍZKOU SPOTŘEBOU ENERGIE</a:t>
            </a:r>
            <a:r>
              <a:rPr lang="cs-CZ" sz="3200" b="1" dirty="0" smtClean="0">
                <a:latin typeface="+mj-lt"/>
                <a:cs typeface="Arial" pitchFamily="34" charset="0"/>
              </a:rPr>
              <a:t> S INTEGROV. PRVKY ZELENĚ</a:t>
            </a:r>
            <a:r>
              <a:rPr lang="pt-BR" sz="3200" b="1" dirty="0" smtClean="0">
                <a:latin typeface="+mj-lt"/>
                <a:cs typeface="Arial" pitchFamily="34" charset="0"/>
              </a:rPr>
              <a:t> </a:t>
            </a:r>
            <a:endParaRPr lang="cs-CZ" sz="3200" dirty="0">
              <a:latin typeface="+mj-lt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419872" y="3795886"/>
            <a:ext cx="5564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/>
              <a:t>Autor: Bc. Tomáš Protiva</a:t>
            </a:r>
          </a:p>
          <a:p>
            <a:pPr algn="r"/>
            <a:r>
              <a:rPr lang="cs-CZ" dirty="0" smtClean="0"/>
              <a:t>Vedoucí </a:t>
            </a:r>
            <a:r>
              <a:rPr lang="cs-CZ" dirty="0" smtClean="0"/>
              <a:t>diplomové </a:t>
            </a:r>
            <a:r>
              <a:rPr lang="cs-CZ" dirty="0" smtClean="0"/>
              <a:t>práce: Ing. Michal Kraus, Ph.D.</a:t>
            </a:r>
          </a:p>
          <a:p>
            <a:pPr algn="r"/>
            <a:r>
              <a:rPr lang="cs-CZ" smtClean="0"/>
              <a:t>Oponent </a:t>
            </a:r>
            <a:r>
              <a:rPr lang="cs-CZ" smtClean="0"/>
              <a:t>diplomové </a:t>
            </a:r>
            <a:r>
              <a:rPr lang="cs-CZ" dirty="0" smtClean="0"/>
              <a:t>práce: Ing. Tomáš Hrdlička</a:t>
            </a:r>
          </a:p>
          <a:p>
            <a:pPr algn="r"/>
            <a:r>
              <a:rPr lang="cs-CZ" dirty="0" smtClean="0"/>
              <a:t>v Českých Budějovicích, červen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32584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668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2884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9510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2735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0370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4160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7065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6014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6" y="267025"/>
            <a:ext cx="1371600" cy="16764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12347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DISPOZIČNÍ </a:t>
            </a:r>
            <a:r>
              <a:rPr lang="cs-CZ" sz="3200" b="1" dirty="0"/>
              <a:t>ŘEŠENÍ:</a:t>
            </a:r>
            <a:endParaRPr lang="cs-CZ" sz="3200" dirty="0"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58" y="627534"/>
            <a:ext cx="5781323" cy="439248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7504" y="708253"/>
            <a:ext cx="11521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PŮDORYS 1.NP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4038082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6" y="267025"/>
            <a:ext cx="1371600" cy="16764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12347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DISPOZIČNÍ </a:t>
            </a:r>
            <a:r>
              <a:rPr lang="cs-CZ" sz="3200" b="1" dirty="0"/>
              <a:t>ŘEŠENÍ:</a:t>
            </a:r>
            <a:endParaRPr lang="cs-CZ" sz="3200" dirty="0"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637721"/>
            <a:ext cx="5441480" cy="445430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7504" y="708253"/>
            <a:ext cx="11521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PŮDORYS 2.NP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1606465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6" y="267025"/>
            <a:ext cx="1371600" cy="16764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12347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+mj-lt"/>
                <a:cs typeface="Arial" pitchFamily="34" charset="0"/>
              </a:rPr>
              <a:t>OBSAH PREZENTACE:</a:t>
            </a:r>
            <a:endParaRPr lang="cs-CZ" sz="3200" dirty="0">
              <a:latin typeface="+mj-lt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30021" y="987574"/>
            <a:ext cx="63554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000" dirty="0" smtClean="0"/>
              <a:t>MOTIVACE A DŮVODY K ŘEŠENÍ DANÉHO PROBLÉMU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smtClean="0">
                <a:cs typeface="Arial" pitchFamily="34" charset="0"/>
              </a:rPr>
              <a:t>CÍL PRÁCE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smtClean="0">
                <a:cs typeface="Arial" pitchFamily="34" charset="0"/>
              </a:rPr>
              <a:t>IDENTIFIKAČNÍ ÚDAJE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>
                <a:cs typeface="Arial" pitchFamily="34" charset="0"/>
              </a:rPr>
              <a:t>ZÁKLADNÍ POPIS </a:t>
            </a:r>
            <a:r>
              <a:rPr lang="cs-CZ" sz="2000" dirty="0" smtClean="0">
                <a:cs typeface="Arial" pitchFamily="34" charset="0"/>
              </a:rPr>
              <a:t>STAVBY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smtClean="0">
                <a:cs typeface="Arial" pitchFamily="34" charset="0"/>
              </a:rPr>
              <a:t>ARCHITEKTONICKÉ ŘEŠENÍ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smtClean="0">
                <a:cs typeface="Arial" pitchFamily="34" charset="0"/>
              </a:rPr>
              <a:t>DISPOZIČNÍ ŘEŠENÍ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smtClean="0">
                <a:cs typeface="Arial" pitchFamily="34" charset="0"/>
              </a:rPr>
              <a:t>ARCHITEKTONICKO-STAVEBNÍ ŘEŠENÍ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smtClean="0">
                <a:cs typeface="Arial" pitchFamily="34" charset="0"/>
              </a:rPr>
              <a:t>ENERGETICKÉ VYHODNOCENÍ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smtClean="0">
                <a:cs typeface="Arial" pitchFamily="34" charset="0"/>
              </a:rPr>
              <a:t>PŘÍNOS PRÁCE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smtClean="0">
                <a:cs typeface="Arial" pitchFamily="34" charset="0"/>
              </a:rPr>
              <a:t>ZÁVĚR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smtClean="0">
                <a:cs typeface="Arial" pitchFamily="34" charset="0"/>
              </a:rPr>
              <a:t>DOPLŇUJÍCÍ DOTAZY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smtClean="0">
                <a:cs typeface="Arial" pitchFamily="34" charset="0"/>
              </a:rPr>
              <a:t>SLABÉ STRÁNKY </a:t>
            </a:r>
            <a:endParaRPr lang="cs-CZ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8926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07504" y="12347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ARCHITEKT.-STAVEB. </a:t>
            </a:r>
            <a:r>
              <a:rPr lang="cs-CZ" sz="3200" b="1" dirty="0"/>
              <a:t>ŘEŠENÍ:</a:t>
            </a:r>
            <a:endParaRPr lang="cs-CZ" sz="3200" dirty="0"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002388"/>
            <a:ext cx="7861228" cy="423365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7504" y="708253"/>
            <a:ext cx="20882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SKLADBY OBVODOVÝCH STĚN</a:t>
            </a:r>
            <a:endParaRPr lang="cs-CZ" sz="1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6" y="267025"/>
            <a:ext cx="13716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709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07504" y="12347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ARCHITEKT.-STAVEB. </a:t>
            </a:r>
            <a:r>
              <a:rPr lang="cs-CZ" sz="3200" b="1" dirty="0"/>
              <a:t>ŘEŠENÍ:</a:t>
            </a:r>
            <a:endParaRPr lang="cs-CZ" sz="3200" dirty="0"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09124"/>
            <a:ext cx="8243662" cy="393045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7504" y="708253"/>
            <a:ext cx="28803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ŘEZ STĚNOU S VEGETAČNÍMI TRUHLÍKY</a:t>
            </a:r>
            <a:endParaRPr lang="cs-CZ" sz="1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6" y="267025"/>
            <a:ext cx="1371600" cy="16764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5496" y="4918914"/>
            <a:ext cx="5760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61646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07504" y="12347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ARCHITEKT.-STAVEB. </a:t>
            </a:r>
            <a:r>
              <a:rPr lang="cs-CZ" sz="3200" b="1" dirty="0"/>
              <a:t>ŘEŠENÍ:</a:t>
            </a:r>
            <a:endParaRPr lang="cs-CZ" sz="3200" dirty="0"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8" y="771550"/>
            <a:ext cx="8243662" cy="424847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7504" y="708253"/>
            <a:ext cx="21602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SKLADBA VEGETAČNÍ STŘECHY</a:t>
            </a:r>
            <a:endParaRPr lang="cs-CZ" sz="1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6" y="267025"/>
            <a:ext cx="1371600" cy="16764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5496" y="4918914"/>
            <a:ext cx="5760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75738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6" y="267025"/>
            <a:ext cx="1371600" cy="16764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12347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ENERGETICKÉ VYHODNOCENÍ:</a:t>
            </a:r>
            <a:endParaRPr lang="cs-CZ" sz="3200" dirty="0"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7534"/>
            <a:ext cx="3123587" cy="451596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643703"/>
            <a:ext cx="3075852" cy="448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252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6" y="267025"/>
            <a:ext cx="1371600" cy="16764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12347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PŘÍNOS PRÁCE:</a:t>
            </a:r>
            <a:endParaRPr lang="cs-CZ" sz="3200" dirty="0"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23528" y="1203598"/>
            <a:ext cx="86607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/>
              <a:t>Rozšíření dovedností v programech TEPLO a ENERGIE 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/>
              <a:t>Náhled do problematiky nízkoenergetických a pasivních domů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/>
              <a:t>Rozšíření znalostí a zisk zkušeností v oblasti stavební fyziky, technického zařízení budov a navrhování budov obecně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Zisk povědomí </a:t>
            </a:r>
            <a:r>
              <a:rPr lang="cs-CZ" sz="2000" dirty="0"/>
              <a:t>o různých materiálových a konstrukčních řešení typických pro </a:t>
            </a:r>
            <a:r>
              <a:rPr lang="cs-CZ" sz="2000" dirty="0" smtClean="0"/>
              <a:t>invenční výstavbu s integrovanými prvky zeleně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Práce a její idea bude představena vlastníkovi pozemku – možná iniciace navržené využitelnosti lokality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307984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6" y="267025"/>
            <a:ext cx="1371600" cy="16764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12347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ZÁVĚR:</a:t>
            </a:r>
            <a:endParaRPr lang="cs-CZ" sz="3200" dirty="0"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23528" y="1203598"/>
            <a:ext cx="866073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/>
              <a:t>Objekt splňuje požadavky nízko-energetického </a:t>
            </a:r>
            <a:r>
              <a:rPr lang="cs-CZ" sz="2000" dirty="0" smtClean="0"/>
              <a:t>standardu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Na objektu jsou navrženy integrované prvky zeleně</a:t>
            </a:r>
            <a:endParaRPr lang="cs-CZ" sz="2000" dirty="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/>
              <a:t>Objekt </a:t>
            </a:r>
            <a:r>
              <a:rPr lang="cs-CZ" sz="2000" dirty="0" smtClean="0"/>
              <a:t>zvyšuje úroveň kvality občanského vyžití v dané lokalitě</a:t>
            </a:r>
            <a:endParaRPr lang="cs-CZ" sz="2000" dirty="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/>
              <a:t>Vyšší pořizovací náklady X nízké provozní </a:t>
            </a:r>
            <a:r>
              <a:rPr lang="cs-CZ" sz="2000" dirty="0" smtClean="0"/>
              <a:t>náklady 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Environmentální a estetický přínos navržené stavby </a:t>
            </a:r>
          </a:p>
          <a:p>
            <a:pPr>
              <a:lnSpc>
                <a:spcPct val="150000"/>
              </a:lnSpc>
            </a:pP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/>
              <a:t>→ Cíl práce byl splněn</a:t>
            </a:r>
          </a:p>
        </p:txBody>
      </p:sp>
    </p:spTree>
    <p:extLst>
      <p:ext uri="{BB962C8B-B14F-4D97-AF65-F5344CB8AC3E}">
        <p14:creationId xmlns:p14="http://schemas.microsoft.com/office/powerpoint/2010/main" val="9314361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6" y="267025"/>
            <a:ext cx="1371600" cy="16764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81619" y="2427734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DĚKUJI ZA POZORNOST</a:t>
            </a:r>
            <a:endParaRPr lang="cs-CZ" sz="4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677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6" y="267025"/>
            <a:ext cx="1371600" cy="16764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12347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DOPLŇUJÍCÍ DOTAZY:</a:t>
            </a:r>
            <a:endParaRPr lang="cs-CZ" sz="3200" dirty="0"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32059" y="2139702"/>
            <a:ext cx="866073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• </a:t>
            </a:r>
            <a:r>
              <a:rPr lang="cs-CZ" sz="1600" dirty="0" smtClean="0"/>
              <a:t>Na základě jakých předpokladů byla stanovena předpokládaná lhůta výstavby – 8 měsíců?</a:t>
            </a:r>
          </a:p>
          <a:p>
            <a:r>
              <a:rPr lang="cs-CZ" sz="1600" dirty="0" smtClean="0"/>
              <a:t>• Jak bude zabráněné přenosu hluku a vibrací z U-rampy do přilehlých konstrukcí a základů?</a:t>
            </a:r>
            <a:endParaRPr lang="cs-CZ" sz="1600" dirty="0"/>
          </a:p>
          <a:p>
            <a:r>
              <a:rPr lang="cs-CZ" sz="1600" dirty="0"/>
              <a:t>• </a:t>
            </a:r>
            <a:r>
              <a:rPr lang="cs-CZ" sz="1600" dirty="0" smtClean="0"/>
              <a:t>Proč je zvoleno řešení střešní konstrukce pomocí střešního spádu o stejném sklonu? Jaké výhody a nevýhody má takové řešení?</a:t>
            </a:r>
          </a:p>
          <a:p>
            <a:r>
              <a:rPr lang="cs-CZ" sz="1600" dirty="0"/>
              <a:t>• </a:t>
            </a:r>
            <a:r>
              <a:rPr lang="cs-CZ" sz="1600" dirty="0" smtClean="0"/>
              <a:t>Jaký systém kontrol a jakou pravidelnou údržbu navrhuje autor u vegetační stěny a střechy? V jakých cenových relacích se pohybuje navržený systém vegetačních stěn (pořízení i údržba)?</a:t>
            </a:r>
          </a:p>
          <a:p>
            <a:endParaRPr lang="cs-CZ" sz="1600" dirty="0"/>
          </a:p>
          <a:p>
            <a:r>
              <a:rPr lang="cs-CZ" sz="1600" dirty="0"/>
              <a:t>• </a:t>
            </a:r>
            <a:r>
              <a:rPr lang="cs-CZ" sz="1600" dirty="0" smtClean="0"/>
              <a:t>Jakým způsobem byly zahrnuty kotvy provětrávané fasády při výpočtu součinitele prostupu tepla?</a:t>
            </a:r>
          </a:p>
          <a:p>
            <a:r>
              <a:rPr lang="cs-CZ" sz="1600" dirty="0"/>
              <a:t>• </a:t>
            </a:r>
            <a:r>
              <a:rPr lang="cs-CZ" sz="1600" dirty="0" smtClean="0"/>
              <a:t>Nebylo by vhodné použít přerušení tep. mostu v místě kotev?</a:t>
            </a:r>
          </a:p>
          <a:p>
            <a:r>
              <a:rPr lang="cs-CZ" sz="1600" dirty="0"/>
              <a:t>• </a:t>
            </a:r>
            <a:r>
              <a:rPr lang="cs-CZ" sz="1600" dirty="0" smtClean="0"/>
              <a:t>Jaké by bylo nutné provést opatření, aby bylo dosaženo pasivního standardu?</a:t>
            </a:r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954435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6" y="267025"/>
            <a:ext cx="1371600" cy="16764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123477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SLABÉ STRÁNKY:</a:t>
            </a:r>
            <a:endParaRPr lang="cs-CZ" sz="3200" dirty="0"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23505" y="2211710"/>
            <a:ext cx="86607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• </a:t>
            </a:r>
            <a:r>
              <a:rPr lang="cs-CZ" sz="2000" dirty="0" smtClean="0"/>
              <a:t>Ploché střechy MAJÍ zajištěnou ochranu proti pádu – navržen lanový záchytný systém TOPSAFE TSL-B10</a:t>
            </a:r>
            <a:r>
              <a:rPr lang="cs-CZ" sz="2000" dirty="0"/>
              <a:t> </a:t>
            </a:r>
            <a:r>
              <a:rPr lang="cs-CZ" sz="2000" dirty="0" smtClean="0"/>
              <a:t>(zakreslen na všech dotčených výkresech + uveden v tab. </a:t>
            </a:r>
            <a:r>
              <a:rPr lang="cs-CZ" sz="2000" dirty="0"/>
              <a:t>z</a:t>
            </a:r>
            <a:r>
              <a:rPr lang="cs-CZ" sz="2000" dirty="0" smtClean="0"/>
              <a:t>ámečnických prvků</a:t>
            </a:r>
          </a:p>
          <a:p>
            <a:endParaRPr lang="cs-CZ" sz="2000" dirty="0"/>
          </a:p>
          <a:p>
            <a:r>
              <a:rPr lang="cs-CZ" sz="2000" dirty="0" smtClean="0"/>
              <a:t>• Vznik tepelných mostů v místě kotvení fasády – PŘERUŠEN popsaným osazením podložek THERMOSTOP dle podkladů výrobce fasády (viz popis skladeb/detaily)</a:t>
            </a:r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799823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6" y="267025"/>
            <a:ext cx="1371600" cy="16764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12347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CÍL PRÁCE:</a:t>
            </a:r>
            <a:endParaRPr lang="cs-CZ" sz="3200" dirty="0"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23528" y="1940515"/>
            <a:ext cx="856895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/>
              <a:t>NÁVRH KONKRÉTNÍHO ARCHITEKTONICKÉHO A STAVEBNĚ-KONSTRUKČNÍHO ŘEŠENÍ OBJEKTU S NÍZKOU SPOTŘEBOU ENERGIE S INTEGROV. PRVKY ZELENĚ:</a:t>
            </a:r>
          </a:p>
          <a:p>
            <a:pPr marL="2114550" lvl="4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/>
              <a:t>Architektonická a stavebně konstrukční studie</a:t>
            </a:r>
          </a:p>
          <a:p>
            <a:pPr marL="2114550" lvl="4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/>
              <a:t>Projekt pro provedení stavby + vyřešení charakter. detailů</a:t>
            </a:r>
          </a:p>
          <a:p>
            <a:pPr marL="2114550" lvl="4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/>
              <a:t>Posouzení tepelně–technických vlastností objektu</a:t>
            </a:r>
          </a:p>
        </p:txBody>
      </p:sp>
    </p:spTree>
    <p:extLst>
      <p:ext uri="{BB962C8B-B14F-4D97-AF65-F5344CB8AC3E}">
        <p14:creationId xmlns:p14="http://schemas.microsoft.com/office/powerpoint/2010/main" val="32198048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6" y="267025"/>
            <a:ext cx="1371600" cy="16764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123478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MOTIVACE A DŮVODY </a:t>
            </a:r>
          </a:p>
          <a:p>
            <a:pPr algn="ctr"/>
            <a:r>
              <a:rPr lang="cs-CZ" sz="3200" b="1" dirty="0" smtClean="0"/>
              <a:t>K ŘEŠENÍ </a:t>
            </a:r>
            <a:r>
              <a:rPr lang="cs-CZ" sz="3200" b="1" dirty="0"/>
              <a:t>DANÉHO PROBLÉMU:</a:t>
            </a:r>
            <a:endParaRPr lang="cs-CZ" sz="3200" dirty="0"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23528" y="1635646"/>
            <a:ext cx="7776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/>
              <a:t>AKTUÁLNOST TÉMATU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/>
              <a:t>VLASTNÍ ZÁJEM O NÍZKOENERGETICKOU </a:t>
            </a:r>
            <a:r>
              <a:rPr lang="cs-CZ" sz="2000" dirty="0" smtClean="0"/>
              <a:t>VÝSTAVBU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MOŽNOST PROJEKCE INVENČNÍCH ZELENÝCH STŘECH A FASÁD</a:t>
            </a:r>
            <a:endParaRPr lang="cs-CZ" sz="20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/>
              <a:t>MOŽNOST VLASTNÍHO DESIGNU </a:t>
            </a:r>
            <a:r>
              <a:rPr lang="cs-CZ" sz="2000" dirty="0" smtClean="0"/>
              <a:t>BUDOVY V NÁVAZNOSTI NA OKOLÍ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VZTAH K MÍSTU DOTČENÉHO VYPRACOVANÝM PROJEKTEM</a:t>
            </a:r>
            <a:endParaRPr lang="cs-CZ" sz="20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/>
              <a:t>PROHLOUBENÍ A ZISK NOVÝCH ZNALOSTÍ V DANÉ PROBLEMATICE </a:t>
            </a:r>
          </a:p>
        </p:txBody>
      </p:sp>
    </p:spTree>
    <p:extLst>
      <p:ext uri="{BB962C8B-B14F-4D97-AF65-F5344CB8AC3E}">
        <p14:creationId xmlns:p14="http://schemas.microsoft.com/office/powerpoint/2010/main" val="27807999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6" y="267025"/>
            <a:ext cx="1371600" cy="16764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12347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IDENTIFIKAČNÍ ÚDAJE:</a:t>
            </a:r>
            <a:endParaRPr lang="cs-CZ" sz="3200" dirty="0"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283968" y="3579862"/>
            <a:ext cx="49883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/>
              <a:t>Umístění stavby: Vodňany, </a:t>
            </a:r>
            <a:r>
              <a:rPr lang="cs-CZ" sz="2000" dirty="0" err="1" smtClean="0"/>
              <a:t>Staromostecká</a:t>
            </a:r>
            <a:endParaRPr lang="cs-CZ" sz="20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Katastrální </a:t>
            </a:r>
            <a:r>
              <a:rPr lang="cs-CZ" sz="2000" dirty="0"/>
              <a:t>území: Vodňany [784281]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/>
              <a:t>Parcelní číslo</a:t>
            </a:r>
            <a:r>
              <a:rPr lang="cs-CZ" sz="2000" dirty="0" smtClean="0"/>
              <a:t>: </a:t>
            </a:r>
            <a:r>
              <a:rPr lang="cs-CZ" sz="2000" dirty="0"/>
              <a:t>472/2; 473; 478/6; 478/9 </a:t>
            </a:r>
            <a:r>
              <a:rPr lang="cs-CZ" sz="2000" dirty="0" smtClean="0"/>
              <a:t>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25597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6" y="267025"/>
            <a:ext cx="1371600" cy="16764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12347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ZÁKLADNÍ POPIS STAVBY:</a:t>
            </a:r>
            <a:endParaRPr lang="cs-CZ" sz="3200" dirty="0"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23528" y="1275606"/>
            <a:ext cx="866073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/>
              <a:t>Zastavěná </a:t>
            </a:r>
            <a:r>
              <a:rPr lang="cs-CZ" sz="2000" dirty="0" smtClean="0"/>
              <a:t>plocha: </a:t>
            </a:r>
            <a:r>
              <a:rPr lang="cs-CZ" sz="2000" dirty="0"/>
              <a:t>548,89 m</a:t>
            </a:r>
            <a:r>
              <a:rPr lang="cs-CZ" sz="2000" baseline="30000" dirty="0"/>
              <a:t>2</a:t>
            </a:r>
            <a:endParaRPr lang="cs-CZ" sz="2000" dirty="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/>
              <a:t>Obestavěný </a:t>
            </a:r>
            <a:r>
              <a:rPr lang="cs-CZ" sz="2000" dirty="0" smtClean="0"/>
              <a:t>prostor: </a:t>
            </a:r>
            <a:r>
              <a:rPr lang="cs-CZ" sz="2000" dirty="0"/>
              <a:t>3345,5 m</a:t>
            </a:r>
            <a:r>
              <a:rPr lang="cs-CZ" sz="2000" baseline="30000" dirty="0"/>
              <a:t>3</a:t>
            </a:r>
            <a:endParaRPr lang="cs-CZ" sz="2000" dirty="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Užitná plocha: 709,78 m</a:t>
            </a:r>
            <a:r>
              <a:rPr lang="cs-CZ" sz="2000" baseline="30000" dirty="0" smtClean="0"/>
              <a:t>2</a:t>
            </a:r>
            <a:r>
              <a:rPr lang="cs-CZ" sz="2000" dirty="0" smtClean="0"/>
              <a:t> 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Počet </a:t>
            </a:r>
            <a:r>
              <a:rPr lang="cs-CZ" sz="2000" dirty="0"/>
              <a:t>podlaží: 2 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Systémové řešení: zdící prvky </a:t>
            </a:r>
            <a:r>
              <a:rPr lang="cs-CZ" sz="2000" dirty="0" err="1" smtClean="0"/>
              <a:t>Porotherm</a:t>
            </a:r>
            <a:r>
              <a:rPr lang="cs-CZ" sz="2000" dirty="0" smtClean="0"/>
              <a:t>, fasáda </a:t>
            </a:r>
            <a:r>
              <a:rPr lang="cs-CZ" sz="2000" dirty="0" err="1" smtClean="0"/>
              <a:t>Heraklith</a:t>
            </a:r>
            <a:r>
              <a:rPr lang="cs-CZ" sz="2000" dirty="0" smtClean="0"/>
              <a:t> + </a:t>
            </a:r>
            <a:r>
              <a:rPr lang="cs-CZ" sz="2000" dirty="0" err="1" smtClean="0"/>
              <a:t>LIKOs</a:t>
            </a:r>
            <a:r>
              <a:rPr lang="cs-CZ" sz="2000" dirty="0" smtClean="0"/>
              <a:t>, strop </a:t>
            </a:r>
            <a:r>
              <a:rPr lang="cs-CZ" sz="2000" dirty="0" err="1" smtClean="0"/>
              <a:t>Spiroll</a:t>
            </a:r>
            <a:r>
              <a:rPr lang="cs-CZ" sz="2000" dirty="0" smtClean="0"/>
              <a:t> </a:t>
            </a:r>
            <a:endParaRPr lang="cs-CZ" sz="2000" dirty="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/>
              <a:t>Typ zastřešení: </a:t>
            </a:r>
            <a:r>
              <a:rPr lang="cs-CZ" sz="2000" dirty="0" smtClean="0"/>
              <a:t>ploché střechy (2.NP </a:t>
            </a:r>
            <a:r>
              <a:rPr lang="cs-CZ" sz="2000" dirty="0" err="1" smtClean="0"/>
              <a:t>ozelenělá</a:t>
            </a:r>
            <a:r>
              <a:rPr lang="cs-CZ" sz="2000" dirty="0" smtClean="0"/>
              <a:t> - </a:t>
            </a:r>
            <a:r>
              <a:rPr lang="cs-CZ" sz="2000" dirty="0" err="1" smtClean="0"/>
              <a:t>Urbanscape</a:t>
            </a:r>
            <a:r>
              <a:rPr lang="cs-CZ" sz="2000" dirty="0" smtClean="0"/>
              <a:t>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Vytápění: tepelná čerpadla vzduch-voda v kaskádě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759343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6" y="267025"/>
            <a:ext cx="1371600" cy="16764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12347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ARCHITEKTONICKÉ ŘEŠENÍ:</a:t>
            </a:r>
            <a:endParaRPr lang="cs-CZ" sz="3200" dirty="0"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08252"/>
            <a:ext cx="7409836" cy="416775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7504" y="708253"/>
            <a:ext cx="13681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POHLED SEVERNÍ</a:t>
            </a:r>
            <a:endParaRPr lang="cs-CZ" sz="1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07504" y="3075806"/>
            <a:ext cx="13681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POHLED JIŽNÍ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756647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6" y="267025"/>
            <a:ext cx="1371600" cy="16764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12347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ARCHITEKTONICKÉ ŘEŠENÍ:</a:t>
            </a:r>
            <a:endParaRPr lang="cs-CZ" sz="3200" dirty="0"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13870"/>
            <a:ext cx="7409836" cy="415651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7504" y="708253"/>
            <a:ext cx="15121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POHLED VÝCHODNÍ</a:t>
            </a:r>
            <a:endParaRPr lang="cs-CZ" sz="1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07504" y="3075806"/>
            <a:ext cx="13681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POHLED ZÁPADNÍ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9714729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2480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582</Words>
  <Application>Microsoft Office PowerPoint</Application>
  <PresentationFormat>Předvádění na obrazovce (16:9)</PresentationFormat>
  <Paragraphs>94</Paragraphs>
  <Slides>28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</dc:creator>
  <cp:lastModifiedBy>Uzivatel</cp:lastModifiedBy>
  <cp:revision>34</cp:revision>
  <dcterms:created xsi:type="dcterms:W3CDTF">2019-06-09T15:02:29Z</dcterms:created>
  <dcterms:modified xsi:type="dcterms:W3CDTF">2019-06-12T21:10:16Z</dcterms:modified>
</cp:coreProperties>
</file>