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8" r:id="rId12"/>
    <p:sldId id="270" r:id="rId13"/>
    <p:sldId id="271" r:id="rId14"/>
    <p:sldId id="269" r:id="rId15"/>
    <p:sldId id="267" r:id="rId16"/>
    <p:sldId id="266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5420E34-B559-4973-BA53-DBDFD4119426}" type="datetimeFigureOut">
              <a:rPr lang="cs-CZ" smtClean="0"/>
              <a:pPr/>
              <a:t>12.06.2019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76E795A-F47B-4E8B-A6E2-7DA38B5BE6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0E34-B559-4973-BA53-DBDFD4119426}" type="datetimeFigureOut">
              <a:rPr lang="cs-CZ" smtClean="0"/>
              <a:pPr/>
              <a:t>12.06.2019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795A-F47B-4E8B-A6E2-7DA38B5BE6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0E34-B559-4973-BA53-DBDFD4119426}" type="datetimeFigureOut">
              <a:rPr lang="cs-CZ" smtClean="0"/>
              <a:pPr/>
              <a:t>12.06.2019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795A-F47B-4E8B-A6E2-7DA38B5BE6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5420E34-B559-4973-BA53-DBDFD4119426}" type="datetimeFigureOut">
              <a:rPr lang="cs-CZ" smtClean="0"/>
              <a:pPr/>
              <a:t>12.06.2019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795A-F47B-4E8B-A6E2-7DA38B5BE6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5420E34-B559-4973-BA53-DBDFD4119426}" type="datetimeFigureOut">
              <a:rPr lang="cs-CZ" smtClean="0"/>
              <a:pPr/>
              <a:t>12.06.2019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76E795A-F47B-4E8B-A6E2-7DA38B5BE6F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5420E34-B559-4973-BA53-DBDFD4119426}" type="datetimeFigureOut">
              <a:rPr lang="cs-CZ" smtClean="0"/>
              <a:pPr/>
              <a:t>12.06.2019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76E795A-F47B-4E8B-A6E2-7DA38B5BE6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5420E34-B559-4973-BA53-DBDFD4119426}" type="datetimeFigureOut">
              <a:rPr lang="cs-CZ" smtClean="0"/>
              <a:pPr/>
              <a:t>12.06.2019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76E795A-F47B-4E8B-A6E2-7DA38B5BE6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0E34-B559-4973-BA53-DBDFD4119426}" type="datetimeFigureOut">
              <a:rPr lang="cs-CZ" smtClean="0"/>
              <a:pPr/>
              <a:t>12.06.2019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795A-F47B-4E8B-A6E2-7DA38B5BE6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5420E34-B559-4973-BA53-DBDFD4119426}" type="datetimeFigureOut">
              <a:rPr lang="cs-CZ" smtClean="0"/>
              <a:pPr/>
              <a:t>12.06.2019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76E795A-F47B-4E8B-A6E2-7DA38B5BE6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5420E34-B559-4973-BA53-DBDFD4119426}" type="datetimeFigureOut">
              <a:rPr lang="cs-CZ" smtClean="0"/>
              <a:pPr/>
              <a:t>12.06.2019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76E795A-F47B-4E8B-A6E2-7DA38B5BE6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5420E34-B559-4973-BA53-DBDFD4119426}" type="datetimeFigureOut">
              <a:rPr lang="cs-CZ" smtClean="0"/>
              <a:pPr/>
              <a:t>12.06.2019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76E795A-F47B-4E8B-A6E2-7DA38B5BE6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5420E34-B559-4973-BA53-DBDFD4119426}" type="datetimeFigureOut">
              <a:rPr lang="cs-CZ" smtClean="0"/>
              <a:pPr/>
              <a:t>12.06.2019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76E795A-F47B-4E8B-A6E2-7DA38B5BE6F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060848"/>
            <a:ext cx="9144000" cy="2924944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Projekt novostavby zadaného objektu v rozsahu projektu pro provedení stavby</a:t>
            </a:r>
            <a:br>
              <a:rPr lang="cs-CZ" sz="4000" b="1" dirty="0" smtClean="0"/>
            </a:b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869160"/>
            <a:ext cx="8062912" cy="1752600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/>
              <a:t>Autor: Bc. David </a:t>
            </a:r>
            <a:r>
              <a:rPr lang="cs-CZ" sz="2400" dirty="0" err="1" smtClean="0"/>
              <a:t>Kroc</a:t>
            </a:r>
            <a:r>
              <a:rPr lang="cs-CZ" sz="2400" dirty="0" smtClean="0"/>
              <a:t> 	</a:t>
            </a:r>
          </a:p>
          <a:p>
            <a:pPr algn="l"/>
            <a:r>
              <a:rPr lang="cs-CZ" sz="2400" dirty="0" smtClean="0"/>
              <a:t>Vedoucí : doc. Dr. Ing. Luboš </a:t>
            </a:r>
            <a:r>
              <a:rPr lang="cs-CZ" sz="2400" dirty="0" err="1" smtClean="0"/>
              <a:t>Podolka</a:t>
            </a:r>
            <a:r>
              <a:rPr lang="cs-CZ" sz="2400" dirty="0" smtClean="0"/>
              <a:t> </a:t>
            </a:r>
          </a:p>
          <a:p>
            <a:pPr algn="l"/>
            <a:r>
              <a:rPr lang="cs-CZ" sz="2400" dirty="0" smtClean="0"/>
              <a:t>Oponent: Ing. Jana </a:t>
            </a:r>
            <a:r>
              <a:rPr lang="cs-CZ" sz="2400" dirty="0" err="1" smtClean="0"/>
              <a:t>Hubálovská</a:t>
            </a:r>
            <a:endParaRPr lang="cs-CZ" sz="2400" dirty="0" smtClean="0"/>
          </a:p>
          <a:p>
            <a:pPr algn="l"/>
            <a:r>
              <a:rPr lang="cs-CZ" sz="2400" dirty="0" smtClean="0"/>
              <a:t>V Českých Budějovicích, červen 2019</a:t>
            </a:r>
            <a:endParaRPr lang="cs-CZ" sz="2400" dirty="0"/>
          </a:p>
        </p:txBody>
      </p:sp>
      <p:pic>
        <p:nvPicPr>
          <p:cNvPr id="5" name="Obrázek 4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1656184" cy="1656184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1835696" y="260648"/>
            <a:ext cx="7056784" cy="1800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Vysoká škola technická a ekonomická</a:t>
            </a:r>
            <a:r>
              <a:rPr kumimoji="0" lang="cs-CZ" sz="2400" b="0" i="0" u="none" strike="noStrike" kern="1200" cap="none" spc="0" normalizeH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 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2400" b="0" i="0" u="none" strike="noStrike" kern="1200" cap="none" spc="0" normalizeH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Českých </a:t>
            </a:r>
            <a:r>
              <a:rPr lang="cs-CZ" sz="2400" baseline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Budějovicích</a:t>
            </a:r>
            <a:r>
              <a:rPr lang="cs-CZ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endParaRPr kumimoji="0" lang="cs-CZ" sz="2400" b="0" i="0" u="none" strike="noStrike" kern="1200" cap="none" spc="0" normalizeH="0" baseline="0" noProof="0" dirty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pohled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052736"/>
            <a:ext cx="5436095" cy="3854991"/>
          </a:xfr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r>
              <a:rPr lang="cs-CZ" sz="4000" dirty="0" smtClean="0"/>
              <a:t>Popis objektu, pohledy </a:t>
            </a:r>
            <a:endParaRPr lang="cs-CZ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5508104" y="1052736"/>
            <a:ext cx="3635896" cy="403244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 objekt s 3.NP 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 výška: 14,81m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Falcovaná střešní krytina - grafitová šeď, </a:t>
            </a:r>
            <a:r>
              <a:rPr lang="cs-CZ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fototermické</a:t>
            </a: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kolektory ,plastová okna s trojsklem – zlatý dub, předokenní rolety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omítka s imitací dřeva, nerezové zábradlí, soklová omítka </a:t>
            </a:r>
            <a:r>
              <a:rPr lang="cs-CZ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marmolit</a:t>
            </a: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– světle šedá </a:t>
            </a:r>
          </a:p>
        </p:txBody>
      </p:sp>
      <p:pic>
        <p:nvPicPr>
          <p:cNvPr id="8" name="Obrázek 7" descr="vizualizace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4941169"/>
            <a:ext cx="2195734" cy="1643646"/>
          </a:xfrm>
          <a:prstGeom prst="rect">
            <a:avLst/>
          </a:prstGeom>
        </p:spPr>
      </p:pic>
      <p:pic>
        <p:nvPicPr>
          <p:cNvPr id="9" name="Obrázek 8" descr="vizualizace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4941168"/>
            <a:ext cx="2160240" cy="1617801"/>
          </a:xfrm>
          <a:prstGeom prst="rect">
            <a:avLst/>
          </a:prstGeom>
        </p:spPr>
      </p:pic>
      <p:pic>
        <p:nvPicPr>
          <p:cNvPr id="10" name="Obrázek 9" descr="vizualizace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941168"/>
            <a:ext cx="2229000" cy="1656184"/>
          </a:xfrm>
          <a:prstGeom prst="rect">
            <a:avLst/>
          </a:prstGeom>
        </p:spPr>
      </p:pic>
      <p:pic>
        <p:nvPicPr>
          <p:cNvPr id="11" name="Obrázek 10" descr="vizualizace 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24339" y="4941168"/>
            <a:ext cx="2319661" cy="1686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Technika prostředí stavby </a:t>
            </a:r>
            <a:endParaRPr lang="cs-CZ" sz="4000" dirty="0"/>
          </a:p>
        </p:txBody>
      </p:sp>
      <p:pic>
        <p:nvPicPr>
          <p:cNvPr id="4" name="Zástupný symbol pro obsah 3" descr="schema vytapen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6377086" cy="3816424"/>
          </a:xfr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179512" y="5085184"/>
            <a:ext cx="8784976" cy="177281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Zdroj: Tepelné čerpadlo 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Akumulační nádrž 600l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Zásobník TV 1000l</a:t>
            </a:r>
          </a:p>
          <a:p>
            <a:pPr marR="36576" lvl="0"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cs-CZ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Fototermické</a:t>
            </a: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solární kolektor 7ks, 21 m</a:t>
            </a:r>
            <a:r>
              <a:rPr lang="cs-CZ" sz="2000" baseline="30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2</a:t>
            </a:r>
          </a:p>
          <a:p>
            <a:pPr marR="36576"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Ohřev teplé vody 60kW výměník </a:t>
            </a:r>
          </a:p>
          <a:p>
            <a:pPr marR="36576" lvl="0"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endParaRPr lang="cs-CZ" sz="20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pPr marR="36576" lvl="0">
              <a:buClr>
                <a:schemeClr val="accent1"/>
              </a:buClr>
              <a:buSzPct val="80000"/>
              <a:defRPr/>
            </a:pPr>
            <a:endParaRPr lang="cs-CZ" sz="2000" baseline="300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588224" y="1196752"/>
            <a:ext cx="2555776" cy="936104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Schéma vytápění a ohřevu teplé vody </a:t>
            </a: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6588224" y="3068960"/>
            <a:ext cx="2555776" cy="378904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Rozvody TV v PPR potrubí s cirkulací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Rozvody otopné vody v lisované oceli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Podlahové vytápění v </a:t>
            </a:r>
            <a:r>
              <a:rPr lang="cs-CZ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allpexu</a:t>
            </a: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termostat v každém bytu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vzduchotechnika s rekuperací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r>
              <a:rPr lang="cs-CZ" dirty="0" smtClean="0"/>
              <a:t>Tepelně – vlhkostní posouzení obálkový konstrukcí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151216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ČSN 73 0540 (2011)</a:t>
            </a:r>
          </a:p>
          <a:p>
            <a:pPr lvl="1"/>
            <a:r>
              <a:rPr lang="cs-CZ" sz="2000" dirty="0" smtClean="0"/>
              <a:t>Součinitel prostupu tepla U, strop = 0,15 až 0,10 [W/(m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·K)]</a:t>
            </a:r>
          </a:p>
          <a:p>
            <a:pPr lvl="1"/>
            <a:r>
              <a:rPr lang="cs-CZ" sz="2000" dirty="0" smtClean="0"/>
              <a:t>Pokles dotykové teploty u podlahových konstrukcí </a:t>
            </a:r>
          </a:p>
          <a:p>
            <a:pPr lvl="1"/>
            <a:r>
              <a:rPr lang="cs-CZ" sz="2000" dirty="0" smtClean="0"/>
              <a:t>Množství kondenzace v konstrukci = </a:t>
            </a:r>
            <a:r>
              <a:rPr lang="cs-CZ" sz="2000" dirty="0" err="1" smtClean="0"/>
              <a:t>Mc</a:t>
            </a:r>
            <a:r>
              <a:rPr lang="cs-CZ" sz="2000" dirty="0" smtClean="0"/>
              <a:t>,a: </a:t>
            </a:r>
            <a:r>
              <a:rPr lang="en-US" sz="2000" dirty="0" smtClean="0"/>
              <a:t>&lt;</a:t>
            </a:r>
            <a:r>
              <a:rPr lang="cs-CZ" sz="2000" dirty="0" smtClean="0"/>
              <a:t> </a:t>
            </a:r>
            <a:r>
              <a:rPr lang="cs-CZ" sz="2000" dirty="0" err="1" smtClean="0"/>
              <a:t>Mev</a:t>
            </a:r>
            <a:r>
              <a:rPr lang="cs-CZ" sz="2000" dirty="0" smtClean="0"/>
              <a:t>,a</a:t>
            </a:r>
          </a:p>
          <a:p>
            <a:pPr lvl="1"/>
            <a:endParaRPr lang="cs-CZ" sz="2000" dirty="0" smtClean="0"/>
          </a:p>
        </p:txBody>
      </p:sp>
      <p:pic>
        <p:nvPicPr>
          <p:cNvPr id="4" name="Obrázek 3" descr="posouzeni tep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84984"/>
            <a:ext cx="4968552" cy="2376264"/>
          </a:xfrm>
          <a:prstGeom prst="rect">
            <a:avLst/>
          </a:prstGeo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179512" y="2924944"/>
            <a:ext cx="4608512" cy="43204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Vyhodnocení z programu Teplo 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5949280"/>
            <a:ext cx="4320480" cy="53144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cs-CZ" sz="2000" u="sng" dirty="0" smtClean="0"/>
              <a:t>KONSTRUKCE VYHOVUJÍ</a:t>
            </a:r>
            <a:endParaRPr kumimoji="0" lang="cs-CZ" sz="2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220072" y="3140968"/>
            <a:ext cx="3923928" cy="371703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cs-CZ" sz="2000" u="sng" dirty="0" smtClean="0"/>
              <a:t>Hodnoty dané normou: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cs-CZ" sz="2000" dirty="0" smtClean="0"/>
              <a:t>Podlaha a stěna v suterénu </a:t>
            </a:r>
            <a:r>
              <a:rPr lang="cs-CZ" sz="2000" dirty="0" err="1" smtClean="0"/>
              <a:t>U</a:t>
            </a:r>
            <a:r>
              <a:rPr lang="cs-CZ" sz="2000" baseline="-25000" dirty="0" err="1" smtClean="0"/>
              <a:t>n</a:t>
            </a:r>
            <a:r>
              <a:rPr lang="cs-CZ" sz="2000" dirty="0" smtClean="0"/>
              <a:t>= </a:t>
            </a:r>
            <a:r>
              <a:rPr lang="cs-CZ" sz="2000" u="sng" dirty="0" smtClean="0"/>
              <a:t>0,45 až 0,30 </a:t>
            </a:r>
            <a:r>
              <a:rPr lang="cs-CZ" sz="2000" dirty="0" smtClean="0"/>
              <a:t>[W/(m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·K)]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cs-CZ" sz="2000" dirty="0" smtClean="0"/>
              <a:t>Podlaha nad suterénem </a:t>
            </a:r>
            <a:r>
              <a:rPr lang="cs-CZ" sz="2000" dirty="0" err="1" smtClean="0"/>
              <a:t>U</a:t>
            </a:r>
            <a:r>
              <a:rPr lang="cs-CZ" sz="2000" baseline="-25000" dirty="0" err="1" smtClean="0"/>
              <a:t>n</a:t>
            </a:r>
            <a:r>
              <a:rPr lang="cs-CZ" sz="2000" dirty="0" smtClean="0"/>
              <a:t>= </a:t>
            </a:r>
            <a:r>
              <a:rPr lang="cs-CZ" sz="2000" u="sng" dirty="0" smtClean="0"/>
              <a:t>0,38 až 0,25 </a:t>
            </a:r>
            <a:r>
              <a:rPr lang="cs-CZ" sz="2000" dirty="0" smtClean="0"/>
              <a:t>[W/(m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·K)]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cs-CZ" sz="2000" dirty="0" smtClean="0"/>
              <a:t>Obvodová stěna </a:t>
            </a:r>
            <a:r>
              <a:rPr lang="cs-CZ" sz="2000" dirty="0" err="1" smtClean="0"/>
              <a:t>U</a:t>
            </a:r>
            <a:r>
              <a:rPr lang="cs-CZ" sz="2000" baseline="-25000" dirty="0" err="1" smtClean="0"/>
              <a:t>n</a:t>
            </a:r>
            <a:r>
              <a:rPr lang="cs-CZ" sz="2000" dirty="0" smtClean="0"/>
              <a:t>= </a:t>
            </a:r>
            <a:r>
              <a:rPr lang="cs-CZ" sz="2000" u="sng" dirty="0" smtClean="0"/>
              <a:t>0,18 až 0,12</a:t>
            </a:r>
            <a:r>
              <a:rPr lang="cs-CZ" sz="2000" dirty="0" smtClean="0"/>
              <a:t> [W/(m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·K)]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cs-CZ" sz="2000" dirty="0" smtClean="0"/>
              <a:t>strop = </a:t>
            </a:r>
            <a:r>
              <a:rPr lang="cs-CZ" sz="2000" u="sng" dirty="0" smtClean="0"/>
              <a:t>0,15 až 0,10 </a:t>
            </a:r>
            <a:r>
              <a:rPr lang="cs-CZ" sz="2000" dirty="0" smtClean="0"/>
              <a:t>[W/(m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·K)]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kumimoji="0" lang="cs-CZ" sz="2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Energetické vyhodnocení objektu</a:t>
            </a:r>
            <a:endParaRPr lang="cs-CZ" sz="4000" dirty="0"/>
          </a:p>
        </p:txBody>
      </p:sp>
      <p:pic>
        <p:nvPicPr>
          <p:cNvPr id="5" name="Zástupný symbol pro obsah 4" descr="PEN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3123126" cy="4572000"/>
          </a:xfrm>
        </p:spPr>
      </p:pic>
      <p:pic>
        <p:nvPicPr>
          <p:cNvPr id="6" name="Obrázek 5" descr="stite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124744"/>
            <a:ext cx="3191470" cy="4596733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0" y="5733256"/>
            <a:ext cx="9144000" cy="1124744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cs-CZ" sz="2000" noProof="0" dirty="0" smtClean="0"/>
              <a:t>Polyfunkční  dům se svojí celkovou dodanou energii spadá do třídy B. 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cs-CZ" sz="2000" noProof="0" dirty="0" smtClean="0"/>
              <a:t>Objekt  spadá mezi nízkoenergetické budovy. 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cs-CZ" sz="2000" dirty="0" smtClean="0"/>
              <a:t>Obálkové konstrukce budovy spadají do kategorie A . </a:t>
            </a:r>
            <a:endParaRPr kumimoji="0" lang="cs-CZ" sz="20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Použité metody a závěrečné shrnutí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00"/>
          </a:xfrm>
        </p:spPr>
        <p:txBody>
          <a:bodyPr>
            <a:noAutofit/>
          </a:bodyPr>
          <a:lstStyle/>
          <a:p>
            <a:r>
              <a:rPr lang="cs-CZ" sz="2000" dirty="0" smtClean="0"/>
              <a:t>Znalosti získané během studia na VŠTE</a:t>
            </a:r>
          </a:p>
          <a:p>
            <a:r>
              <a:rPr lang="cs-CZ" sz="2000" dirty="0" smtClean="0"/>
              <a:t>Použitý software</a:t>
            </a:r>
          </a:p>
          <a:p>
            <a:pPr lvl="1"/>
            <a:r>
              <a:rPr lang="cs-CZ" sz="2000" dirty="0" err="1" smtClean="0"/>
              <a:t>ArchiCad</a:t>
            </a:r>
            <a:r>
              <a:rPr lang="cs-CZ" sz="2000" dirty="0" smtClean="0"/>
              <a:t> – vizualizace objektu </a:t>
            </a:r>
          </a:p>
          <a:p>
            <a:pPr lvl="1"/>
            <a:r>
              <a:rPr lang="cs-CZ" sz="2000" dirty="0" err="1" smtClean="0"/>
              <a:t>AutoCad</a:t>
            </a:r>
            <a:r>
              <a:rPr lang="cs-CZ" sz="2000" dirty="0" smtClean="0"/>
              <a:t> – prováděcí dokumentace</a:t>
            </a:r>
          </a:p>
          <a:p>
            <a:pPr lvl="1"/>
            <a:r>
              <a:rPr lang="cs-CZ" sz="2000" dirty="0" smtClean="0"/>
              <a:t>Teplo – tepelně-vlhkostní posouzení obálkových konstrukcí</a:t>
            </a:r>
          </a:p>
          <a:p>
            <a:pPr lvl="1"/>
            <a:r>
              <a:rPr lang="cs-CZ" sz="2000" dirty="0" smtClean="0"/>
              <a:t>Energie – vypracování Energetického průkazu a štítku </a:t>
            </a:r>
          </a:p>
          <a:p>
            <a:pPr lvl="1"/>
            <a:endParaRPr lang="cs-CZ" sz="2000" dirty="0" smtClean="0">
              <a:solidFill>
                <a:prstClr val="white"/>
              </a:solidFill>
            </a:endParaRPr>
          </a:p>
          <a:p>
            <a:pPr lvl="0">
              <a:buClr>
                <a:srgbClr val="FE8637"/>
              </a:buClr>
            </a:pPr>
            <a:r>
              <a:rPr lang="cs-CZ" sz="2000" dirty="0" smtClean="0">
                <a:solidFill>
                  <a:prstClr val="white"/>
                </a:solidFill>
              </a:rPr>
              <a:t>Zpracování projektové dokumentace pro provádění staveb</a:t>
            </a:r>
          </a:p>
          <a:p>
            <a:pPr lvl="1"/>
            <a:r>
              <a:rPr lang="cs-CZ" sz="2000" dirty="0" smtClean="0"/>
              <a:t>D.1.1 Architektonicko-stavební řešen</a:t>
            </a:r>
          </a:p>
          <a:p>
            <a:pPr lvl="1"/>
            <a:r>
              <a:rPr lang="cs-CZ" sz="2000" dirty="0" smtClean="0"/>
              <a:t>D.1.3 Požárně bezpečnostní řešení </a:t>
            </a:r>
          </a:p>
          <a:p>
            <a:pPr lvl="1"/>
            <a:r>
              <a:rPr lang="cs-CZ" sz="2000" dirty="0" smtClean="0"/>
              <a:t>D.1.4 Technika prostředí staveb </a:t>
            </a:r>
          </a:p>
          <a:p>
            <a:pPr lvl="1"/>
            <a:r>
              <a:rPr lang="cs-CZ" sz="2000" dirty="0" smtClean="0"/>
              <a:t>D.1.5 Zařízení staveniště 	</a:t>
            </a:r>
          </a:p>
          <a:p>
            <a:pPr lvl="1"/>
            <a:r>
              <a:rPr lang="cs-CZ" sz="2000" dirty="0" smtClean="0"/>
              <a:t>Dokladová část </a:t>
            </a:r>
          </a:p>
          <a:p>
            <a:pPr lvl="1">
              <a:buClr>
                <a:srgbClr val="FE8637"/>
              </a:buClr>
            </a:pPr>
            <a:endParaRPr lang="cs-CZ" sz="2000" dirty="0" smtClean="0">
              <a:solidFill>
                <a:prstClr val="white"/>
              </a:solidFill>
            </a:endParaRPr>
          </a:p>
          <a:p>
            <a:pPr lvl="1"/>
            <a:endParaRPr lang="cs-CZ" sz="2000" dirty="0" smtClean="0"/>
          </a:p>
          <a:p>
            <a:pPr lvl="1">
              <a:buNone/>
            </a:pPr>
            <a:r>
              <a:rPr lang="cs-CZ" sz="2000" dirty="0" smtClean="0"/>
              <a:t> </a:t>
            </a:r>
          </a:p>
          <a:p>
            <a:pPr lvl="8"/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r>
              <a:rPr lang="cs-CZ" dirty="0" smtClean="0"/>
              <a:t>Doplňující otázky vedoucího práce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Proč není řešena </a:t>
            </a:r>
            <a:r>
              <a:rPr lang="cs-CZ" sz="2000" dirty="0" err="1" smtClean="0"/>
              <a:t>překonzolovaná</a:t>
            </a:r>
            <a:r>
              <a:rPr lang="cs-CZ" sz="2000" dirty="0" smtClean="0"/>
              <a:t> část střech přes štítovou stěnu stejně u štítové stěny jako je řešena nad </a:t>
            </a:r>
            <a:r>
              <a:rPr lang="cs-CZ" sz="2000" dirty="0" err="1" smtClean="0"/>
              <a:t>vykonzolovanými</a:t>
            </a:r>
            <a:r>
              <a:rPr lang="cs-CZ" sz="2000" dirty="0" smtClean="0"/>
              <a:t> balkóny ?</a:t>
            </a:r>
          </a:p>
          <a:p>
            <a:endParaRPr lang="cs-CZ" sz="2000" dirty="0" smtClean="0"/>
          </a:p>
          <a:p>
            <a:r>
              <a:rPr lang="cs-CZ" sz="2000" dirty="0" smtClean="0"/>
              <a:t>Bude </a:t>
            </a:r>
            <a:r>
              <a:rPr lang="cs-CZ" sz="2000" dirty="0" smtClean="0"/>
              <a:t>na stavbě přítomna u vjezdu ostraha, nebo jak je zabezpečen vstup na staveniště ? </a:t>
            </a:r>
          </a:p>
          <a:p>
            <a:pPr>
              <a:buNone/>
            </a:pPr>
            <a:endParaRPr lang="cs-CZ" sz="2000" dirty="0" smtClean="0"/>
          </a:p>
          <a:p>
            <a:r>
              <a:rPr lang="cs-CZ" sz="2000" dirty="0" smtClean="0"/>
              <a:t>V části D1.1 příčný podélný řez je zřejmé, že výtahová šachta je zděná, jak budou kotveny vodítka výtahu a jak bude řešena akustika výtahu vůči obytné místnosti hned za výtahovou šachtou ? 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3568" y="2708920"/>
            <a:ext cx="8229600" cy="139903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Děkuji za pozornost 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83968" y="5877272"/>
            <a:ext cx="4860032" cy="980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Bc. David </a:t>
            </a:r>
            <a:r>
              <a:rPr lang="cs-CZ" sz="2000" dirty="0" err="1" smtClean="0"/>
              <a:t>Kroc</a:t>
            </a:r>
            <a:r>
              <a:rPr lang="cs-CZ" sz="2000" dirty="0" smtClean="0"/>
              <a:t>	</a:t>
            </a:r>
          </a:p>
          <a:p>
            <a:pPr>
              <a:buNone/>
            </a:pPr>
            <a:r>
              <a:rPr lang="cs-CZ" sz="2000" dirty="0" smtClean="0"/>
              <a:t>V Českých Budějovicích, červen 2019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Osnova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Motivace k řešení daného problému</a:t>
            </a:r>
          </a:p>
          <a:p>
            <a:r>
              <a:rPr lang="cs-CZ" sz="2000" dirty="0" smtClean="0"/>
              <a:t>Cíl práce </a:t>
            </a:r>
          </a:p>
          <a:p>
            <a:r>
              <a:rPr lang="cs-CZ" sz="2000" dirty="0" smtClean="0"/>
              <a:t>Výzkumný problém </a:t>
            </a:r>
          </a:p>
          <a:p>
            <a:r>
              <a:rPr lang="cs-CZ" sz="2000" dirty="0" smtClean="0"/>
              <a:t>Popis objektu </a:t>
            </a:r>
          </a:p>
          <a:p>
            <a:r>
              <a:rPr lang="cs-CZ" sz="2000" dirty="0" smtClean="0"/>
              <a:t>Technika prostředí stavby </a:t>
            </a:r>
          </a:p>
          <a:p>
            <a:r>
              <a:rPr lang="cs-CZ" sz="2000" dirty="0" smtClean="0"/>
              <a:t>Tepelně – vlhkostní posouzení obálkových konstrukcí</a:t>
            </a:r>
          </a:p>
          <a:p>
            <a:r>
              <a:rPr lang="cs-CZ" sz="2000" dirty="0" smtClean="0"/>
              <a:t>Energetické vyhodnocení stavby </a:t>
            </a:r>
          </a:p>
          <a:p>
            <a:r>
              <a:rPr lang="cs-CZ" sz="2000" dirty="0" smtClean="0"/>
              <a:t>Použité metody a závěrečné shrnutí </a:t>
            </a:r>
          </a:p>
          <a:p>
            <a:r>
              <a:rPr lang="cs-CZ" sz="2000" dirty="0" smtClean="0"/>
              <a:t>Doplňující otázky vedoucího práce a oponenta 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Motivace k řešení daného problému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Aktuální téma </a:t>
            </a:r>
          </a:p>
          <a:p>
            <a:endParaRPr lang="cs-CZ" sz="2400" dirty="0" smtClean="0"/>
          </a:p>
          <a:p>
            <a:r>
              <a:rPr lang="cs-CZ" sz="2400" dirty="0" smtClean="0"/>
              <a:t>Aplikace navrhovaného řešení v praxi </a:t>
            </a:r>
          </a:p>
          <a:p>
            <a:endParaRPr lang="cs-CZ" sz="2400" dirty="0" smtClean="0"/>
          </a:p>
          <a:p>
            <a:r>
              <a:rPr lang="cs-CZ" sz="2400" dirty="0" smtClean="0"/>
              <a:t>Prohloubení znalostí v daném tématu 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Cíl práce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Cílem práce je pro zadaný objekt (předána studie objektu, nebo projekt pro stavební povolení stavební část) vypracovat min. 4 části projektové dokumentace definované ve stavebním zákonu, tj. textovou i výkresovou část.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Výzkumný problém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Vytvoření projektové dokumentace polyfunkčního domu v rozsahu pro provedení stavby </a:t>
            </a:r>
          </a:p>
          <a:p>
            <a:r>
              <a:rPr lang="cs-CZ" sz="2000" dirty="0" smtClean="0"/>
              <a:t>Projektová dokumentace ve 4 částech: </a:t>
            </a:r>
          </a:p>
          <a:p>
            <a:pPr lvl="1"/>
            <a:r>
              <a:rPr lang="cs-CZ" sz="2000" dirty="0" smtClean="0"/>
              <a:t>D.1.1 Architektonicko-stavební řešen</a:t>
            </a:r>
          </a:p>
          <a:p>
            <a:pPr lvl="1"/>
            <a:r>
              <a:rPr lang="cs-CZ" sz="2000" dirty="0" smtClean="0"/>
              <a:t>D.1.3 Požárně bezpečnostní řešení </a:t>
            </a:r>
          </a:p>
          <a:p>
            <a:pPr lvl="1"/>
            <a:r>
              <a:rPr lang="cs-CZ" sz="2000" dirty="0" smtClean="0"/>
              <a:t>D.1.4 Technika prostředí staveb </a:t>
            </a:r>
          </a:p>
          <a:p>
            <a:pPr lvl="1"/>
            <a:r>
              <a:rPr lang="cs-CZ" sz="2000" dirty="0" smtClean="0"/>
              <a:t>D.1.5 Zařízení staveniště 	</a:t>
            </a:r>
          </a:p>
          <a:p>
            <a:pPr lvl="1"/>
            <a:r>
              <a:rPr lang="cs-CZ" sz="2000" dirty="0" smtClean="0"/>
              <a:t>Dokladová část </a:t>
            </a:r>
          </a:p>
          <a:p>
            <a:pPr lvl="1">
              <a:buNone/>
            </a:pPr>
            <a:endParaRPr lang="cs-CZ" sz="2000" dirty="0" smtClean="0"/>
          </a:p>
          <a:p>
            <a:pPr lvl="1"/>
            <a:endParaRPr lang="cs-CZ" sz="2000" dirty="0" smtClean="0"/>
          </a:p>
          <a:p>
            <a:pPr lvl="1"/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Popis  objektu </a:t>
            </a:r>
            <a:endParaRPr lang="cs-CZ" sz="4000" dirty="0"/>
          </a:p>
        </p:txBody>
      </p:sp>
      <p:pic>
        <p:nvPicPr>
          <p:cNvPr id="4" name="Zástupný symbol pro obsah 3" descr="koordinacni situa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916832"/>
            <a:ext cx="5472609" cy="4392488"/>
          </a:xfr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0" y="1628800"/>
            <a:ext cx="3635896" cy="5229200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Polyfunkční dům s EKG ord.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Ulice: Domažlická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Obec: Mariánské</a:t>
            </a:r>
            <a:r>
              <a:rPr kumimoji="0" lang="cs-CZ" sz="2000" b="0" i="0" u="none" strike="noStrike" kern="1200" cap="none" spc="0" normalizeH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Lázně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baseline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k.u.</a:t>
            </a: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: </a:t>
            </a:r>
            <a:r>
              <a:rPr lang="cs-CZ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Ušovice</a:t>
            </a: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, 223/1</a:t>
            </a:r>
          </a:p>
          <a:p>
            <a:pPr marR="36576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Pozemek: 2 488,29 m</a:t>
            </a:r>
            <a:r>
              <a:rPr lang="cs-CZ" sz="2000" baseline="30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2</a:t>
            </a:r>
          </a:p>
          <a:p>
            <a:pPr marR="36576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Zpevněná plocha: 1829 m</a:t>
            </a:r>
            <a:r>
              <a:rPr lang="cs-CZ" sz="2000" baseline="30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2</a:t>
            </a: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endParaRPr lang="cs-CZ" sz="2000" baseline="300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pPr marR="36576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Zastav. plocha: 315,162 m</a:t>
            </a:r>
            <a:r>
              <a:rPr lang="cs-CZ" sz="2000" baseline="30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2</a:t>
            </a:r>
          </a:p>
          <a:p>
            <a:pPr marR="36576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Travnatá plocha: 659  m</a:t>
            </a:r>
            <a:r>
              <a:rPr lang="cs-CZ" sz="2000" baseline="30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2</a:t>
            </a:r>
          </a:p>
          <a:p>
            <a:pPr marR="36576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Rovinatý terén </a:t>
            </a:r>
          </a:p>
          <a:p>
            <a:pPr marR="36576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Elektrická rozvodná síť </a:t>
            </a:r>
          </a:p>
          <a:p>
            <a:pPr marR="36576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Vodovod </a:t>
            </a:r>
          </a:p>
          <a:p>
            <a:pPr marR="36576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Splašková kanalizace,     půdorysný rozměr 22,8x15,8 m , </a:t>
            </a:r>
          </a:p>
          <a:p>
            <a:pPr marR="36576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Užitná plocha 671 m</a:t>
            </a:r>
            <a:r>
              <a:rPr lang="cs-CZ" sz="2000" baseline="30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2</a:t>
            </a:r>
          </a:p>
          <a:p>
            <a:pPr marR="36576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Obestavěný prostor: 2977 m</a:t>
            </a:r>
            <a:r>
              <a:rPr lang="cs-CZ" sz="2000" baseline="30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3</a:t>
            </a:r>
          </a:p>
          <a:p>
            <a:pPr marR="36576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endParaRPr lang="cs-CZ" sz="20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pPr marR="36576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endParaRPr lang="cs-CZ" sz="20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pPr marR="36576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endParaRPr lang="cs-CZ" sz="2000" baseline="300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pPr marR="36576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endParaRPr lang="cs-CZ" sz="2000" baseline="300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pPr marR="36576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endParaRPr lang="cs-CZ" sz="2000" baseline="300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pPr marR="36576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endParaRPr lang="cs-CZ" sz="2000" baseline="300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pPr marR="36576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endParaRPr lang="cs-CZ" sz="2000" baseline="300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pPr marR="36576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endParaRPr lang="cs-CZ" sz="2000" baseline="300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pPr marR="36576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endParaRPr lang="cs-CZ" sz="20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pPr marR="36576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endParaRPr lang="cs-CZ" sz="2000" baseline="300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pPr marR="36576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endParaRPr lang="cs-CZ" sz="20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lang="cs-CZ" sz="20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lang="cs-CZ" sz="20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716016" y="1556792"/>
            <a:ext cx="3635896" cy="43204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Koordinační situace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Popis objektu, půdorysy </a:t>
            </a:r>
            <a:endParaRPr lang="cs-CZ" sz="4000" dirty="0"/>
          </a:p>
        </p:txBody>
      </p:sp>
      <p:pic>
        <p:nvPicPr>
          <p:cNvPr id="4" name="Zástupný symbol pro obsah 3" descr="1.P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4739092" cy="3240360"/>
          </a:xfrm>
        </p:spPr>
      </p:pic>
      <p:pic>
        <p:nvPicPr>
          <p:cNvPr id="5" name="Obrázek 4" descr="1.N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772816"/>
            <a:ext cx="4283968" cy="3198335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683568" y="1268760"/>
            <a:ext cx="1080120" cy="43204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1.PP</a:t>
            </a: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6516216" y="1268760"/>
            <a:ext cx="1080120" cy="43204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1.NP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0" y="5085184"/>
            <a:ext cx="4644008" cy="100811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Jednotlivé sklepy, schodišťový prostor, chodba, technická místnost, výtahová šachta  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4860032" y="5085184"/>
            <a:ext cx="4283968" cy="151216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Vchod, chodba, čekárna, ordinace EKG, byt č. 1 , 3+1,</a:t>
            </a:r>
          </a:p>
          <a:p>
            <a:pPr marR="36576" lvl="0">
              <a:buClr>
                <a:schemeClr val="accent1"/>
              </a:buClr>
              <a:buSzPct val="80000"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výtahová šachta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r>
              <a:rPr lang="cs-CZ" sz="4400" dirty="0" smtClean="0"/>
              <a:t>Popis objektu, půdorysy </a:t>
            </a:r>
            <a:endParaRPr lang="cs-CZ" dirty="0"/>
          </a:p>
        </p:txBody>
      </p:sp>
      <p:pic>
        <p:nvPicPr>
          <p:cNvPr id="4" name="Zástupný symbol pro obsah 3" descr="2.N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628800"/>
            <a:ext cx="4670031" cy="3384376"/>
          </a:xfr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1763688" y="1268760"/>
            <a:ext cx="1080120" cy="43204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2.NP</a:t>
            </a:r>
          </a:p>
        </p:txBody>
      </p:sp>
      <p:pic>
        <p:nvPicPr>
          <p:cNvPr id="8" name="Obrázek 7" descr="3.N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628800"/>
            <a:ext cx="4265126" cy="3374044"/>
          </a:xfrm>
          <a:prstGeom prst="rect">
            <a:avLst/>
          </a:prstGeom>
        </p:spPr>
      </p:pic>
      <p:sp>
        <p:nvSpPr>
          <p:cNvPr id="9" name="Podnadpis 2"/>
          <p:cNvSpPr txBox="1">
            <a:spLocks/>
          </p:cNvSpPr>
          <p:nvPr/>
        </p:nvSpPr>
        <p:spPr>
          <a:xfrm>
            <a:off x="6516216" y="1268760"/>
            <a:ext cx="1080120" cy="43204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3.NP</a:t>
            </a: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0" y="5085184"/>
            <a:ext cx="4644008" cy="100811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Schodišťový prostor, chodba, byty č. 2 – 5, balkony, dispozice 1+1, výtahová šachta </a:t>
            </a:r>
          </a:p>
        </p:txBody>
      </p:sp>
      <p:sp>
        <p:nvSpPr>
          <p:cNvPr id="11" name="Podnadpis 2"/>
          <p:cNvSpPr txBox="1">
            <a:spLocks/>
          </p:cNvSpPr>
          <p:nvPr/>
        </p:nvSpPr>
        <p:spPr>
          <a:xfrm>
            <a:off x="4860032" y="5085184"/>
            <a:ext cx="4283968" cy="151216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Schodišťový prostor, chodba, výtahová šachta, byty č. 6 a 7, dispozice 3+1, balkony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/>
          <a:lstStyle/>
          <a:p>
            <a:r>
              <a:rPr lang="cs-CZ" sz="4000" dirty="0" smtClean="0"/>
              <a:t>Popis objektu, podélný řez </a:t>
            </a:r>
            <a:endParaRPr lang="cs-CZ" dirty="0"/>
          </a:p>
        </p:txBody>
      </p:sp>
      <p:pic>
        <p:nvPicPr>
          <p:cNvPr id="4" name="Zástupný symbol pro obsah 3" descr="podelný řez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6120680" cy="4236942"/>
          </a:xfr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6372200" y="1196752"/>
            <a:ext cx="2592288" cy="4248472"/>
          </a:xfrm>
          <a:prstGeom prst="rect">
            <a:avLst/>
          </a:prstGeom>
        </p:spPr>
        <p:txBody>
          <a:bodyPr vert="horz" anchor="t">
            <a:normAutofit fontScale="92500" lnSpcReduction="20000"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Základové pásy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Suterénní stěny – bet. tvárnice + XPS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Nosné zdivo </a:t>
            </a:r>
            <a:r>
              <a:rPr lang="cs-CZ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Porotherm</a:t>
            </a: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cs-CZ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tl</a:t>
            </a: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 440 a 300 mm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Příčné stěny </a:t>
            </a:r>
            <a:r>
              <a:rPr lang="cs-CZ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Ytong</a:t>
            </a: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cs-CZ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tl</a:t>
            </a: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 150 mm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Strop </a:t>
            </a:r>
            <a:r>
              <a:rPr lang="cs-CZ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Porotherm</a:t>
            </a:r>
            <a:endParaRPr lang="cs-CZ" sz="20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Překlady KP 7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Sbíjené vazníky 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krytina z falcovaných plechů (25%)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Temperovaný suterén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lang="cs-CZ" sz="20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0" y="5445224"/>
            <a:ext cx="6732240" cy="141277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Instalační šachty z SDK podhledů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izolace stropu pod vazníky </a:t>
            </a:r>
            <a:r>
              <a:rPr lang="cs-CZ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tl</a:t>
            </a: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 440 mm ze skelné vaty 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ETICS s EPS </a:t>
            </a:r>
            <a:r>
              <a:rPr lang="cs-CZ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tl</a:t>
            </a: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 280 mm </a:t>
            </a:r>
            <a:r>
              <a:rPr lang="cs-CZ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Grey</a:t>
            </a: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cs-CZ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Wall</a:t>
            </a: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Strop v 1.PP tep. Izolace 150 mm</a:t>
            </a: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6588224" y="5301208"/>
            <a:ext cx="2555776" cy="136815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S.v. = 2,715 m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K.s. = 3,630 m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lang="cs-CZ" sz="20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346</TotalTime>
  <Words>756</Words>
  <Application>Microsoft Office PowerPoint</Application>
  <PresentationFormat>Předvádění na obrazovce (4:3)</PresentationFormat>
  <Paragraphs>147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Talent</vt:lpstr>
      <vt:lpstr>Projekt novostavby zadaného objektu v rozsahu projektu pro provedení stavby </vt:lpstr>
      <vt:lpstr>Osnova </vt:lpstr>
      <vt:lpstr>Motivace k řešení daného problému</vt:lpstr>
      <vt:lpstr>Cíl práce </vt:lpstr>
      <vt:lpstr>Výzkumný problém</vt:lpstr>
      <vt:lpstr>Popis  objektu </vt:lpstr>
      <vt:lpstr>Popis objektu, půdorysy </vt:lpstr>
      <vt:lpstr>Popis objektu, půdorysy </vt:lpstr>
      <vt:lpstr>Popis objektu, podélný řez </vt:lpstr>
      <vt:lpstr>Popis objektu, pohledy </vt:lpstr>
      <vt:lpstr>Technika prostředí stavby </vt:lpstr>
      <vt:lpstr>Tepelně – vlhkostní posouzení obálkový konstrukcí</vt:lpstr>
      <vt:lpstr>Energetické vyhodnocení objektu</vt:lpstr>
      <vt:lpstr>Použité metody a závěrečné shrnutí </vt:lpstr>
      <vt:lpstr>Doplňující otázky vedoucího práce </vt:lpstr>
      <vt:lpstr>Děkuji za pozornost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novostavby zadaného objektu v rozsahu projektu pro provedení stavby</dc:title>
  <dc:creator>admin</dc:creator>
  <cp:lastModifiedBy>admin</cp:lastModifiedBy>
  <cp:revision>36</cp:revision>
  <dcterms:created xsi:type="dcterms:W3CDTF">2019-06-09T19:03:46Z</dcterms:created>
  <dcterms:modified xsi:type="dcterms:W3CDTF">2019-06-12T17:36:56Z</dcterms:modified>
</cp:coreProperties>
</file>