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9" r:id="rId8"/>
    <p:sldId id="279" r:id="rId9"/>
    <p:sldId id="275" r:id="rId10"/>
    <p:sldId id="276" r:id="rId11"/>
    <p:sldId id="277" r:id="rId12"/>
    <p:sldId id="270" r:id="rId13"/>
    <p:sldId id="271" r:id="rId14"/>
    <p:sldId id="272" r:id="rId15"/>
    <p:sldId id="274" r:id="rId16"/>
    <p:sldId id="263" r:id="rId17"/>
    <p:sldId id="267" r:id="rId18"/>
    <p:sldId id="282" r:id="rId19"/>
    <p:sldId id="266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632" autoAdjust="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7088203-8B3A-4328-AE6C-8A2F2958317E}" type="datetimeFigureOut">
              <a:rPr lang="cs-CZ" smtClean="0"/>
              <a:pPr/>
              <a:t>11.6.2019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3C5DC64-69F7-419F-8837-415EBC34DF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5786462" cy="1894362"/>
          </a:xfrm>
        </p:spPr>
        <p:txBody>
          <a:bodyPr/>
          <a:lstStyle/>
          <a:p>
            <a:r>
              <a:rPr lang="cs-CZ" sz="4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Brownfield</a:t>
            </a:r>
            <a:r>
              <a:rPr lang="cs-CZ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jeho přestavba</a:t>
            </a: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715156" cy="1371600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Autor bakalářské práce:	     Bc. Miloslav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Pertl</a:t>
            </a:r>
            <a:endParaRPr lang="cs-CZ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Vedoucí bakalářské práce:	     Ing. Zuzana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Kramářová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Ph.D</a:t>
            </a:r>
            <a:endParaRPr lang="cs-CZ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Oponent bakalářské práce:     Ing. Jiřina Turková</a:t>
            </a:r>
          </a:p>
          <a:p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České Budějovice, Červen 2019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588" t="13072" r="33824" b="67320"/>
          <a:stretch>
            <a:fillRect/>
          </a:stretch>
        </p:blipFill>
        <p:spPr bwMode="auto">
          <a:xfrm>
            <a:off x="4714876" y="0"/>
            <a:ext cx="442912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Pracovní příležitosti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2109" t="18055" r="30368" b="26006"/>
          <a:stretch>
            <a:fillRect/>
          </a:stretch>
        </p:blipFill>
        <p:spPr bwMode="auto">
          <a:xfrm>
            <a:off x="0" y="1856135"/>
            <a:ext cx="9144000" cy="50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Turistická mapa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0547" t="18055" r="47265" b="24305"/>
          <a:stretch>
            <a:fillRect/>
          </a:stretch>
        </p:blipFill>
        <p:spPr bwMode="auto">
          <a:xfrm>
            <a:off x="714348" y="1500174"/>
            <a:ext cx="6971629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Dispozice 1pp a 1.np</a:t>
            </a:r>
            <a:endParaRPr lang="cs-CZ" sz="4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5859" t="40278" r="30468" b="34722"/>
          <a:stretch>
            <a:fillRect/>
          </a:stretch>
        </p:blipFill>
        <p:spPr bwMode="auto">
          <a:xfrm>
            <a:off x="0" y="4838467"/>
            <a:ext cx="9144000" cy="201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5859" t="32639" r="17968" b="24305"/>
          <a:stretch>
            <a:fillRect/>
          </a:stretch>
        </p:blipFill>
        <p:spPr bwMode="auto">
          <a:xfrm>
            <a:off x="0" y="1571612"/>
            <a:ext cx="9144000" cy="290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Dispozice 2.np</a:t>
            </a:r>
            <a:endParaRPr lang="cs-CZ" sz="4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7422" t="31945" r="40625" b="21528"/>
          <a:stretch>
            <a:fillRect/>
          </a:stretch>
        </p:blipFill>
        <p:spPr bwMode="auto">
          <a:xfrm>
            <a:off x="0" y="1714488"/>
            <a:ext cx="9144000" cy="460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Dispozice 3.np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7422" t="35417" r="49609" b="27083"/>
          <a:stretch>
            <a:fillRect/>
          </a:stretch>
        </p:blipFill>
        <p:spPr bwMode="auto">
          <a:xfrm>
            <a:off x="0" y="1928802"/>
            <a:ext cx="9144000" cy="448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Pohled S a J</a:t>
            </a:r>
            <a:endParaRPr lang="cs-CZ" sz="40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 l="4687" t="28472" r="19531" b="51389"/>
          <a:stretch>
            <a:fillRect/>
          </a:stretch>
        </p:blipFill>
        <p:spPr bwMode="auto">
          <a:xfrm>
            <a:off x="13695" y="3675491"/>
            <a:ext cx="9144000" cy="13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l="4400" t="54233" r="29592" b="23658"/>
          <a:stretch>
            <a:fillRect/>
          </a:stretch>
        </p:blipFill>
        <p:spPr bwMode="auto">
          <a:xfrm>
            <a:off x="71429" y="5085184"/>
            <a:ext cx="910010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38181" cy="34786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Závěrečné shrnutí</a:t>
            </a:r>
            <a:endParaRPr lang="cs-CZ" sz="40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Cíl diplomové práce byl splněn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Bavilo mě přemýšlet o dispozici tohoto objektu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Rozšíření mých znalostí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Poděkování za pomoc a rady vedoucí práce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71462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Děkuji za pozornost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Dotazy vedoucího diplomové práce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2692896"/>
          </a:xfrm>
        </p:spPr>
        <p:txBody>
          <a:bodyPr>
            <a:normAutofit fontScale="25000" lnSpcReduction="20000"/>
          </a:bodyPr>
          <a:lstStyle/>
          <a:p>
            <a:r>
              <a:rPr lang="cs-CZ" sz="8000" dirty="0">
                <a:latin typeface="Arial" pitchFamily="34" charset="0"/>
                <a:cs typeface="Arial" pitchFamily="34" charset="0"/>
              </a:rPr>
              <a:t>Blíže popište, jak bude objekt provozován z hlediska širšího okolí – škola, ubytovna.</a:t>
            </a:r>
          </a:p>
          <a:p>
            <a:pPr lvl="1"/>
            <a:r>
              <a:rPr lang="cs-CZ" sz="6400" dirty="0">
                <a:latin typeface="Arial" pitchFamily="34" charset="0"/>
                <a:cs typeface="Arial" pitchFamily="34" charset="0"/>
              </a:rPr>
              <a:t>Škola - dojíždění/docházení z okolních vesnic, autobus,.</a:t>
            </a:r>
          </a:p>
          <a:p>
            <a:pPr lvl="1"/>
            <a:r>
              <a:rPr lang="cs-CZ" sz="6400" dirty="0" smtClean="0">
                <a:latin typeface="Arial" pitchFamily="34" charset="0"/>
                <a:cs typeface="Arial" pitchFamily="34" charset="0"/>
              </a:rPr>
              <a:t>Ubytovna </a:t>
            </a:r>
            <a:r>
              <a:rPr lang="cs-CZ" sz="6400" dirty="0">
                <a:latin typeface="Arial" pitchFamily="34" charset="0"/>
                <a:cs typeface="Arial" pitchFamily="34" charset="0"/>
              </a:rPr>
              <a:t>– možnost dojíždět autobusem/autem,  </a:t>
            </a:r>
            <a:endParaRPr lang="cs-CZ" sz="6400" b="1" dirty="0">
              <a:latin typeface="Arial" pitchFamily="34" charset="0"/>
              <a:cs typeface="Arial" pitchFamily="34" charset="0"/>
            </a:endParaRPr>
          </a:p>
          <a:p>
            <a:r>
              <a:rPr lang="cs-CZ" sz="8000" dirty="0">
                <a:latin typeface="Arial" pitchFamily="34" charset="0"/>
                <a:cs typeface="Arial" pitchFamily="34" charset="0"/>
              </a:rPr>
              <a:t>Blíže nastiňte provoz vlastní ubytovny v objektu.</a:t>
            </a:r>
          </a:p>
          <a:p>
            <a:pPr lvl="1"/>
            <a:r>
              <a:rPr lang="cs-CZ" sz="6400" dirty="0">
                <a:latin typeface="Arial" pitchFamily="34" charset="0"/>
                <a:cs typeface="Arial" pitchFamily="34" charset="0"/>
              </a:rPr>
              <a:t>Vstup ze sever. strany, kancelář, rozdělení na podlaží </a:t>
            </a:r>
          </a:p>
          <a:p>
            <a:r>
              <a:rPr lang="cs-CZ" sz="8000" dirty="0">
                <a:latin typeface="Arial" pitchFamily="34" charset="0"/>
                <a:cs typeface="Arial" pitchFamily="34" charset="0"/>
              </a:rPr>
              <a:t>Byl by pro konverzi tohoto objektu zapotřebí povolovací proces na úrovni územního řízení? Pokud ano, popište jaký, včetně potřebných závazných stanovisek. </a:t>
            </a:r>
          </a:p>
          <a:p>
            <a:pPr lvl="1"/>
            <a:r>
              <a:rPr lang="cs-CZ" sz="6400" dirty="0">
                <a:latin typeface="Arial" pitchFamily="34" charset="0"/>
                <a:cs typeface="Arial" pitchFamily="34" charset="0"/>
              </a:rPr>
              <a:t>Ano, Vyjádření dotčených orgánů a účastníků </a:t>
            </a:r>
            <a:r>
              <a:rPr lang="cs-CZ" sz="6400" dirty="0" smtClean="0">
                <a:latin typeface="Arial" pitchFamily="34" charset="0"/>
                <a:cs typeface="Arial" pitchFamily="34" charset="0"/>
              </a:rPr>
              <a:t>řízení:</a:t>
            </a:r>
            <a:endParaRPr lang="cs-CZ" sz="6400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539552" y="4653136"/>
            <a:ext cx="7388296" cy="1519064"/>
          </a:xfrm>
        </p:spPr>
        <p:txBody>
          <a:bodyPr numCol="3">
            <a:normAutofit fontScale="25000" lnSpcReduction="20000"/>
          </a:bodyPr>
          <a:lstStyle/>
          <a:p>
            <a:r>
              <a:rPr lang="cs-CZ" sz="6400" dirty="0">
                <a:latin typeface="Arial" pitchFamily="34" charset="0"/>
                <a:cs typeface="Arial" pitchFamily="34" charset="0"/>
              </a:rPr>
              <a:t>CETIN, </a:t>
            </a:r>
            <a:endParaRPr lang="cs-CZ" sz="6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6400" dirty="0" smtClean="0">
                <a:latin typeface="Arial" pitchFamily="34" charset="0"/>
                <a:cs typeface="Arial" pitchFamily="34" charset="0"/>
              </a:rPr>
              <a:t>ČEZ </a:t>
            </a:r>
            <a:r>
              <a:rPr lang="cs-CZ" sz="6400" dirty="0">
                <a:latin typeface="Arial" pitchFamily="34" charset="0"/>
                <a:cs typeface="Arial" pitchFamily="34" charset="0"/>
              </a:rPr>
              <a:t>Distribuce, </a:t>
            </a:r>
            <a:endParaRPr lang="cs-CZ" sz="6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6400" dirty="0" err="1" smtClean="0">
                <a:latin typeface="Arial" pitchFamily="34" charset="0"/>
                <a:cs typeface="Arial" pitchFamily="34" charset="0"/>
              </a:rPr>
              <a:t>GasNet</a:t>
            </a:r>
            <a:r>
              <a:rPr lang="cs-CZ" sz="6400" dirty="0">
                <a:latin typeface="Arial" pitchFamily="34" charset="0"/>
                <a:cs typeface="Arial" pitchFamily="34" charset="0"/>
              </a:rPr>
              <a:t>, </a:t>
            </a:r>
            <a:endParaRPr lang="cs-CZ" sz="6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6400" dirty="0" smtClean="0">
                <a:latin typeface="Arial" pitchFamily="34" charset="0"/>
                <a:cs typeface="Arial" pitchFamily="34" charset="0"/>
              </a:rPr>
              <a:t>VAK HB</a:t>
            </a:r>
          </a:p>
          <a:p>
            <a:r>
              <a:rPr lang="cs-CZ" sz="6400" dirty="0" smtClean="0">
                <a:latin typeface="Arial" pitchFamily="34" charset="0"/>
                <a:cs typeface="Arial" pitchFamily="34" charset="0"/>
              </a:rPr>
              <a:t>PČR – </a:t>
            </a:r>
            <a:r>
              <a:rPr lang="cs-CZ" sz="6400" dirty="0" err="1">
                <a:latin typeface="Arial" pitchFamily="34" charset="0"/>
                <a:cs typeface="Arial" pitchFamily="34" charset="0"/>
              </a:rPr>
              <a:t>dopr</a:t>
            </a:r>
            <a:r>
              <a:rPr lang="cs-CZ" sz="6400" dirty="0">
                <a:latin typeface="Arial" pitchFamily="34" charset="0"/>
                <a:cs typeface="Arial" pitchFamily="34" charset="0"/>
              </a:rPr>
              <a:t>. inspektorát, Hasičský </a:t>
            </a:r>
            <a:endParaRPr lang="cs-CZ" sz="6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6400" dirty="0" smtClean="0">
                <a:latin typeface="Arial" pitchFamily="34" charset="0"/>
                <a:cs typeface="Arial" pitchFamily="34" charset="0"/>
              </a:rPr>
              <a:t>HSZ Kraje Vysočina</a:t>
            </a:r>
          </a:p>
          <a:p>
            <a:r>
              <a:rPr lang="cs-CZ" sz="6400" dirty="0" smtClean="0">
                <a:latin typeface="Arial" pitchFamily="34" charset="0"/>
                <a:cs typeface="Arial" pitchFamily="34" charset="0"/>
              </a:rPr>
              <a:t>KRAJSKÁ </a:t>
            </a:r>
            <a:r>
              <a:rPr lang="cs-CZ" sz="6400" dirty="0">
                <a:latin typeface="Arial" pitchFamily="34" charset="0"/>
                <a:cs typeface="Arial" pitchFamily="34" charset="0"/>
              </a:rPr>
              <a:t>HYG.STANICE KRAJE </a:t>
            </a:r>
            <a:r>
              <a:rPr lang="cs-CZ" sz="6400" dirty="0" smtClean="0">
                <a:latin typeface="Arial" pitchFamily="34" charset="0"/>
                <a:cs typeface="Arial" pitchFamily="34" charset="0"/>
              </a:rPr>
              <a:t>VYSOČINA</a:t>
            </a:r>
          </a:p>
          <a:p>
            <a:r>
              <a:rPr lang="cs-CZ" sz="6400" dirty="0" smtClean="0">
                <a:latin typeface="Arial" pitchFamily="34" charset="0"/>
                <a:cs typeface="Arial" pitchFamily="34" charset="0"/>
              </a:rPr>
              <a:t>MÚ </a:t>
            </a:r>
            <a:r>
              <a:rPr lang="cs-CZ" sz="6400" dirty="0">
                <a:latin typeface="Arial" pitchFamily="34" charset="0"/>
                <a:cs typeface="Arial" pitchFamily="34" charset="0"/>
              </a:rPr>
              <a:t>Chotěboř, odbor dopravy a </a:t>
            </a:r>
            <a:r>
              <a:rPr lang="cs-CZ" sz="6400" dirty="0" smtClean="0">
                <a:latin typeface="Arial" pitchFamily="34" charset="0"/>
                <a:cs typeface="Arial" pitchFamily="34" charset="0"/>
              </a:rPr>
              <a:t>přestupků</a:t>
            </a:r>
          </a:p>
          <a:p>
            <a:r>
              <a:rPr lang="cs-CZ" sz="6400" dirty="0" smtClean="0">
                <a:latin typeface="Arial" pitchFamily="34" charset="0"/>
                <a:cs typeface="Arial" pitchFamily="34" charset="0"/>
              </a:rPr>
              <a:t>MÚ </a:t>
            </a:r>
            <a:r>
              <a:rPr lang="cs-CZ" sz="6400" dirty="0">
                <a:latin typeface="Arial" pitchFamily="34" charset="0"/>
                <a:cs typeface="Arial" pitchFamily="34" charset="0"/>
              </a:rPr>
              <a:t>Chotěboř, odbor správy majetku, zeleně a odpadového </a:t>
            </a:r>
            <a:r>
              <a:rPr lang="cs-CZ" sz="6400" dirty="0" smtClean="0">
                <a:latin typeface="Arial" pitchFamily="34" charset="0"/>
                <a:cs typeface="Arial" pitchFamily="34" charset="0"/>
              </a:rPr>
              <a:t>hospodářství</a:t>
            </a:r>
          </a:p>
          <a:p>
            <a:r>
              <a:rPr lang="cs-CZ" sz="6400" dirty="0" smtClean="0">
                <a:latin typeface="Arial" pitchFamily="34" charset="0"/>
                <a:cs typeface="Arial" pitchFamily="34" charset="0"/>
              </a:rPr>
              <a:t>MÚ </a:t>
            </a:r>
            <a:r>
              <a:rPr lang="cs-CZ" sz="6400" dirty="0">
                <a:latin typeface="Arial" pitchFamily="34" charset="0"/>
                <a:cs typeface="Arial" pitchFamily="34" charset="0"/>
              </a:rPr>
              <a:t>Chotěboř, odbor stavebního úřadu a životního </a:t>
            </a:r>
            <a:r>
              <a:rPr lang="cs-CZ" sz="6400" dirty="0" smtClean="0">
                <a:latin typeface="Arial" pitchFamily="34" charset="0"/>
                <a:cs typeface="Arial" pitchFamily="34" charset="0"/>
              </a:rPr>
              <a:t>prostředí </a:t>
            </a:r>
          </a:p>
          <a:p>
            <a:r>
              <a:rPr lang="cs-CZ" sz="6400" dirty="0" smtClean="0">
                <a:latin typeface="Arial" pitchFamily="34" charset="0"/>
                <a:cs typeface="Arial" pitchFamily="34" charset="0"/>
              </a:rPr>
              <a:t>MÚ </a:t>
            </a:r>
            <a:r>
              <a:rPr lang="cs-CZ" sz="6400" dirty="0">
                <a:latin typeface="Arial" pitchFamily="34" charset="0"/>
                <a:cs typeface="Arial" pitchFamily="34" charset="0"/>
              </a:rPr>
              <a:t>Chotěboř, </a:t>
            </a:r>
            <a:r>
              <a:rPr lang="cs-CZ" sz="6400" dirty="0" smtClean="0">
                <a:latin typeface="Arial" pitchFamily="34" charset="0"/>
                <a:cs typeface="Arial" pitchFamily="34" charset="0"/>
              </a:rPr>
              <a:t>ÚP, </a:t>
            </a:r>
            <a:r>
              <a:rPr lang="cs-CZ" sz="6400" dirty="0">
                <a:latin typeface="Arial" pitchFamily="34" charset="0"/>
                <a:cs typeface="Arial" pitchFamily="34" charset="0"/>
              </a:rPr>
              <a:t>GIS a </a:t>
            </a:r>
            <a:r>
              <a:rPr lang="cs-CZ" sz="6400" dirty="0" smtClean="0">
                <a:latin typeface="Arial" pitchFamily="34" charset="0"/>
                <a:cs typeface="Arial" pitchFamily="34" charset="0"/>
              </a:rPr>
              <a:t>PP </a:t>
            </a:r>
            <a:endParaRPr lang="cs-CZ" sz="6400" b="1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10061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Dotazy oponenta diplomové práce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Jakým způsobem je v České republice řešena problematika regenerace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brownfieldů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z pohledu strategického plánování?</a:t>
            </a:r>
          </a:p>
          <a:p>
            <a:pPr lvl="1"/>
            <a:r>
              <a:rPr lang="cs-CZ" sz="1600" dirty="0" smtClean="0">
                <a:latin typeface="Arial" pitchFamily="34" charset="0"/>
                <a:cs typeface="Arial" pitchFamily="34" charset="0"/>
              </a:rPr>
              <a:t>Není řešena,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může být stanovena pouze místními samosprávami ve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konkrétních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strategických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plánech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Existuje finanční podpora na národní úrovni či z pohledu Evropských strukturálních fondů, která je určena právě pro regeneraci těchto nevyužívaných lokalit v ČR? Pokud ano, o jakou konkrétní podporu se jedná? </a:t>
            </a:r>
          </a:p>
          <a:p>
            <a:pPr lvl="1"/>
            <a:r>
              <a:rPr lang="cs-CZ" sz="1600" dirty="0" smtClean="0">
                <a:latin typeface="Arial" pitchFamily="34" charset="0"/>
                <a:cs typeface="Arial" pitchFamily="34" charset="0"/>
              </a:rPr>
              <a:t>Ano, NP „ Regenerace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a podnikatelské využití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brownfieldů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“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Program na podporu „Podnikatelských nemovitostí a infrastruktury“ Dotace EU – operační programy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OP PIK) Program rozvoje venkova Operační program Životní prostředí Integrovaný regionální operační program</a:t>
            </a:r>
          </a:p>
          <a:p>
            <a:pPr lvl="1"/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Obsah</a:t>
            </a:r>
            <a:endParaRPr lang="cs-CZ" sz="40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600" dirty="0" smtClean="0">
                <a:latin typeface="Arial" pitchFamily="34" charset="0"/>
                <a:cs typeface="Arial" pitchFamily="34" charset="0"/>
              </a:rPr>
              <a:t>Motivace a důvody k řešení tématu</a:t>
            </a:r>
          </a:p>
          <a:p>
            <a:endParaRPr lang="cs-CZ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600" dirty="0" smtClean="0">
                <a:latin typeface="Arial" pitchFamily="34" charset="0"/>
                <a:cs typeface="Arial" pitchFamily="34" charset="0"/>
              </a:rPr>
              <a:t>Cíl práce </a:t>
            </a:r>
          </a:p>
          <a:p>
            <a:endParaRPr lang="cs-CZ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600" dirty="0" smtClean="0">
                <a:latin typeface="Arial" pitchFamily="34" charset="0"/>
                <a:cs typeface="Arial" pitchFamily="34" charset="0"/>
              </a:rPr>
              <a:t>Metodika práce</a:t>
            </a:r>
          </a:p>
          <a:p>
            <a:endParaRPr lang="cs-CZ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600" dirty="0">
                <a:latin typeface="Arial" pitchFamily="34" charset="0"/>
                <a:cs typeface="Arial" pitchFamily="34" charset="0"/>
              </a:rPr>
              <a:t>Popis objektu</a:t>
            </a:r>
          </a:p>
          <a:p>
            <a:endParaRPr lang="cs-CZ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600" dirty="0" smtClean="0">
                <a:latin typeface="Arial" pitchFamily="34" charset="0"/>
                <a:cs typeface="Arial" pitchFamily="34" charset="0"/>
              </a:rPr>
              <a:t>Závěrečné shrnutí</a:t>
            </a:r>
          </a:p>
          <a:p>
            <a:endParaRPr lang="cs-CZ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600" dirty="0" smtClean="0">
                <a:latin typeface="Arial" pitchFamily="34" charset="0"/>
                <a:cs typeface="Arial" pitchFamily="34" charset="0"/>
              </a:rPr>
              <a:t>Otázky vedoucího a oponenta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Cíl</a:t>
            </a:r>
            <a:r>
              <a:rPr lang="cs-CZ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práce</a:t>
            </a:r>
            <a:endParaRPr lang="cs-CZ" sz="40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i="1" dirty="0" smtClean="0">
                <a:latin typeface="Arial" pitchFamily="34" charset="0"/>
                <a:cs typeface="Arial" pitchFamily="34" charset="0"/>
              </a:rPr>
              <a:t>Cílem práce je vytipovat lokalitu typu "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brownfield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", zpracovat studii jejího současného stavu, provést průzkum existujících dokumentací a navrhnout její vhodnou revitalizaci na úrovni studie jednotlivých objektů.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83006"/>
            <a:ext cx="4499992" cy="3374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Metodika práce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Průzkum širších vztahů okolí lokality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Průzkum dobové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dokumentace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Vlastní průzkum stavebně-technického stavu objektu 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Návrh nové funkce pro objekt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Zpracování projektové dokumentace pro rekonstrukci a nové využití objektu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Umístění objektu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2114552"/>
          </a:xfrm>
        </p:spPr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Název stavby: Bývalé učiliště Štěpánov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Parcelní číslo: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parc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 č. st. 43, 118 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parc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 č. 1345, 1351, 1353, 1356</a:t>
            </a:r>
          </a:p>
          <a:p>
            <a:r>
              <a:rPr lang="cs-CZ" sz="2300" dirty="0" smtClean="0">
                <a:latin typeface="Arial" pitchFamily="34" charset="0"/>
                <a:cs typeface="Arial" pitchFamily="34" charset="0"/>
              </a:rPr>
              <a:t>Katastrální území: </a:t>
            </a:r>
            <a:r>
              <a:rPr lang="cs-CZ" sz="2300" dirty="0" err="1" smtClean="0">
                <a:latin typeface="Arial" pitchFamily="34" charset="0"/>
                <a:cs typeface="Arial" pitchFamily="34" charset="0"/>
              </a:rPr>
              <a:t>Bezděkov</a:t>
            </a:r>
            <a:r>
              <a:rPr lang="cs-CZ" sz="2300" dirty="0" smtClean="0">
                <a:latin typeface="Arial" pitchFamily="34" charset="0"/>
                <a:cs typeface="Arial" pitchFamily="34" charset="0"/>
              </a:rPr>
              <a:t> u Libice nad Doubravou</a:t>
            </a:r>
            <a:endParaRPr lang="cs-CZ" sz="2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179" y="3298972"/>
            <a:ext cx="7308442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Stávající stav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15234" t="20139" r="34375" b="13194"/>
          <a:stretch>
            <a:fillRect/>
          </a:stretch>
        </p:blipFill>
        <p:spPr bwMode="auto">
          <a:xfrm>
            <a:off x="4248265" y="0"/>
            <a:ext cx="489573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5625" t="17361" r="27343" b="6250"/>
          <a:stretch>
            <a:fillRect/>
          </a:stretch>
        </p:blipFill>
        <p:spPr bwMode="auto">
          <a:xfrm>
            <a:off x="25847" y="1340768"/>
            <a:ext cx="3819669" cy="287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18750" t="25000" r="37109" b="15277"/>
          <a:stretch>
            <a:fillRect/>
          </a:stretch>
        </p:blipFill>
        <p:spPr bwMode="auto">
          <a:xfrm>
            <a:off x="4788024" y="3555231"/>
            <a:ext cx="4349112" cy="330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18359" t="18055" r="52344" b="13194"/>
          <a:stretch>
            <a:fillRect/>
          </a:stretch>
        </p:blipFill>
        <p:spPr bwMode="auto">
          <a:xfrm>
            <a:off x="899592" y="3501008"/>
            <a:ext cx="254317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Nový návrh objektu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Azylové bydlení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Škola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Ubytovna</a:t>
            </a:r>
          </a:p>
          <a:p>
            <a:endParaRPr lang="cs-CZ" dirty="0" smtClean="0"/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Víceúčelový sál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7344" t="15972" r="42968" b="44444"/>
          <a:stretch>
            <a:fillRect/>
          </a:stretch>
        </p:blipFill>
        <p:spPr bwMode="auto">
          <a:xfrm>
            <a:off x="3714712" y="2786034"/>
            <a:ext cx="542928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Architektonická situace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1328" t="17361" r="30469" b="24305"/>
          <a:stretch>
            <a:fillRect/>
          </a:stretch>
        </p:blipFill>
        <p:spPr bwMode="auto">
          <a:xfrm>
            <a:off x="0" y="1702993"/>
            <a:ext cx="9144000" cy="515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Trasa pěší do školy</a:t>
            </a:r>
            <a:endParaRPr lang="cs-CZ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2109" t="16667" r="30469" b="26388"/>
          <a:stretch>
            <a:fillRect/>
          </a:stretch>
        </p:blipFill>
        <p:spPr bwMode="auto">
          <a:xfrm>
            <a:off x="0" y="1757265"/>
            <a:ext cx="9144000" cy="510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278</TotalTime>
  <Words>440</Words>
  <Application>Microsoft Office PowerPoint</Application>
  <PresentationFormat>Předvádění na obrazovce (4:3)</PresentationFormat>
  <Paragraphs>84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Arkýř</vt:lpstr>
      <vt:lpstr>Brownfield a jeho přestavba </vt:lpstr>
      <vt:lpstr>Obsah</vt:lpstr>
      <vt:lpstr>Cíl práce</vt:lpstr>
      <vt:lpstr>Metodika práce</vt:lpstr>
      <vt:lpstr>Umístění objektu</vt:lpstr>
      <vt:lpstr>Stávající stav</vt:lpstr>
      <vt:lpstr>Nový návrh objektu</vt:lpstr>
      <vt:lpstr>Architektonická situace</vt:lpstr>
      <vt:lpstr>Trasa pěší do školy</vt:lpstr>
      <vt:lpstr>Pracovní příležitosti</vt:lpstr>
      <vt:lpstr>Turistická mapa</vt:lpstr>
      <vt:lpstr>Dispozice 1pp a 1.np</vt:lpstr>
      <vt:lpstr>Dispozice 2.np</vt:lpstr>
      <vt:lpstr>Dispozice 3.np</vt:lpstr>
      <vt:lpstr>Pohled S a J</vt:lpstr>
      <vt:lpstr>Závěrečné shrnutí</vt:lpstr>
      <vt:lpstr>Děkuji za pozornost</vt:lpstr>
      <vt:lpstr>Dotazy vedoucího diplomové práce</vt:lpstr>
      <vt:lpstr>Dotazy oponenta diplomové práce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Brownfield a jeho přestavba</dc:title>
  <dc:creator>Míla</dc:creator>
  <cp:lastModifiedBy>Míla</cp:lastModifiedBy>
  <cp:revision>34</cp:revision>
  <dcterms:created xsi:type="dcterms:W3CDTF">2019-05-31T19:43:11Z</dcterms:created>
  <dcterms:modified xsi:type="dcterms:W3CDTF">2019-06-11T19:39:04Z</dcterms:modified>
</cp:coreProperties>
</file>