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theme/themeOverride1.xml" ContentType="application/vnd.openxmlformats-officedocument.themeOverride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76" r:id="rId6"/>
    <p:sldId id="273" r:id="rId7"/>
    <p:sldId id="277" r:id="rId8"/>
    <p:sldId id="278" r:id="rId9"/>
    <p:sldId id="260" r:id="rId10"/>
    <p:sldId id="261" r:id="rId11"/>
    <p:sldId id="262" r:id="rId12"/>
    <p:sldId id="263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g" initials="D" lastIdx="19" clrIdx="0"/>
  <p:cmAuthor id="1" name="Pomykáčková Martina" initials="MP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56" autoAdjust="0"/>
  </p:normalViewPr>
  <p:slideViewPr>
    <p:cSldViewPr>
      <p:cViewPr>
        <p:scale>
          <a:sx n="96" d="100"/>
          <a:sy n="96" d="100"/>
        </p:scale>
        <p:origin x="-2064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6-10T09:27:53.162" idx="1">
    <p:pos x="10" y="10"/>
    <p:text/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6-06T20:11:45.492" idx="12">
    <p:pos x="10" y="10"/>
    <p:text>Tak tohle už máš o dva slidy dříve .... Po chvíli se opakuješ. Spíš bych tady vypsal nějaké technické údaje (např. obálka budovy je navrřena na U &lt; 0.15, celková roční spotřeba energie je, apod.)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6-10T10:03:39.900" idx="13">
    <p:pos x="626" y="2435"/>
    <p:text>Napsala bych, že byl navržen RD ve stupni ke stavebnímu povolené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23450-C327-4EB0-B27B-B33F56B23817}" type="datetimeFigureOut">
              <a:rPr lang="cs-CZ" smtClean="0"/>
              <a:t>11.6.2019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2F36CD-9842-4D5D-9E30-955FB7AC78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952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2F36CD-9842-4D5D-9E30-955FB7AC784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654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938D949-98FF-473C-AB83-C7372993047D}" type="datetimeFigureOut">
              <a:rPr lang="cs-CZ" smtClean="0"/>
              <a:pPr/>
              <a:t>11.6.2019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664C1F-FF76-4197-9034-01C600EEB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1142984"/>
            <a:ext cx="8572560" cy="3071834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Posouzení obvodových nosných konstrukcí zděných budov</a:t>
            </a:r>
            <a:r>
              <a:rPr lang="cs-CZ" sz="4000" dirty="0">
                <a:effectLst/>
              </a:rPr>
              <a:t/>
            </a:r>
            <a:br>
              <a:rPr lang="cs-CZ" sz="4000" dirty="0">
                <a:effectLst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5373216"/>
            <a:ext cx="6172200" cy="1071570"/>
          </a:xfrm>
        </p:spPr>
        <p:txBody>
          <a:bodyPr>
            <a:noAutofit/>
          </a:bodyPr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Autor práce: Bc. Štěpánka Nekulová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práce: Ing. Vladimír Nývlt, MBA</a:t>
            </a: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práce: </a:t>
            </a:r>
            <a:r>
              <a:rPr lang="cs-CZ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Jana </a:t>
            </a:r>
            <a:r>
              <a:rPr lang="cs-CZ" sz="2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Hubálovská</a:t>
            </a:r>
            <a:endParaRPr lang="cs-CZ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České Budějovice,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6/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</a:t>
            </a:r>
            <a:r>
              <a:rPr lang="cs-CZ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32656"/>
            <a:ext cx="12128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Podrobný návrh rodinného domu </a:t>
            </a:r>
          </a:p>
          <a:p>
            <a:pPr marL="109728" indent="0">
              <a:buNone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b="1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bvodová nosná konstrukce je navrhnuta z tvárnic  </a:t>
            </a:r>
            <a:r>
              <a:rPr lang="cs-CZ" sz="2000" b="1" dirty="0" err="1">
                <a:latin typeface="Arial" pitchFamily="34" charset="0"/>
                <a:cs typeface="Arial" pitchFamily="34" charset="0"/>
              </a:rPr>
              <a:t>Kalksandstein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 KS-</a:t>
            </a:r>
            <a:r>
              <a:rPr lang="cs-CZ" sz="2000" b="1" dirty="0" err="1">
                <a:latin typeface="Arial" pitchFamily="34" charset="0"/>
                <a:cs typeface="Arial" pitchFamily="34" charset="0"/>
              </a:rPr>
              <a:t>Quadro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E/175</a:t>
            </a:r>
          </a:p>
          <a:p>
            <a:pPr lvl="1"/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b="1" dirty="0">
                <a:latin typeface="Arial" pitchFamily="34" charset="0"/>
                <a:cs typeface="Arial" pitchFamily="34" charset="0"/>
              </a:rPr>
              <a:t>r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odinný dům tvoří ucelenou architektonickou kompozici (co do rozměrového, dispozičního, tak i tvarového řešení)</a:t>
            </a:r>
          </a:p>
          <a:p>
            <a:pPr lvl="1"/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b="1" dirty="0">
                <a:latin typeface="Arial" pitchFamily="34" charset="0"/>
                <a:cs typeface="Arial" pitchFamily="34" charset="0"/>
              </a:rPr>
              <a:t>vyhodnocení energetické náročnosti rodinného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domu</a:t>
            </a:r>
          </a:p>
          <a:p>
            <a:pPr lvl="2"/>
            <a:r>
              <a:rPr lang="cs-CZ" sz="1800" dirty="0">
                <a:latin typeface="Arial" pitchFamily="34" charset="0"/>
                <a:cs typeface="Arial" pitchFamily="34" charset="0"/>
              </a:rPr>
              <a:t>Průměrný součinitel prostupu tepla zóny:	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0,16 W/m</a:t>
            </a:r>
            <a:r>
              <a:rPr lang="cs-CZ" sz="18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K</a:t>
            </a:r>
            <a:endParaRPr lang="cs-CZ" sz="1800" dirty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cs-CZ" sz="1800" dirty="0">
                <a:latin typeface="Arial" pitchFamily="34" charset="0"/>
                <a:cs typeface="Arial" pitchFamily="34" charset="0"/>
              </a:rPr>
              <a:t>Měrná potřeba tepla na vytápění 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budovy: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	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>84 kWh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/(m</a:t>
            </a:r>
            <a:r>
              <a:rPr lang="cs-CZ" sz="1800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cs-CZ" sz="1800" dirty="0">
                <a:latin typeface="Arial" pitchFamily="34" charset="0"/>
                <a:cs typeface="Arial" pitchFamily="34" charset="0"/>
              </a:rPr>
              <a:t>.a)</a:t>
            </a:r>
          </a:p>
          <a:p>
            <a:pPr lvl="2"/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b="1" dirty="0">
                <a:latin typeface="Arial" pitchFamily="34" charset="0"/>
                <a:cs typeface="Arial" pitchFamily="34" charset="0"/>
              </a:rPr>
              <a:t>Z celkového počtu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šedesátišesti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posuzovaných konstrukcí, vyšly nejlépe tvárnice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od firmy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Kalksandstein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s.r.o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b="1" dirty="0">
                <a:latin typeface="Arial" pitchFamily="34" charset="0"/>
                <a:cs typeface="Arial" pitchFamily="34" charset="0"/>
              </a:rPr>
              <a:t>Rodinný dům je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zpracován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v rozsahu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dokumentace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ke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stavebnímu povolení</a:t>
            </a:r>
          </a:p>
          <a:p>
            <a:pPr lvl="0"/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Posouzení energetické náročnosti RD odpovídá:</a:t>
            </a:r>
          </a:p>
          <a:p>
            <a:pPr lvl="1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mimořádně úsporná třída A</a:t>
            </a:r>
          </a:p>
          <a:p>
            <a:pPr lvl="0"/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Cíl práce byl splněn</a:t>
            </a: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jakých případech byste doporučila stavbu nízkoenergetického domu a ve kterých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nikoliv?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Otázky vedoucího diplomové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264318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pozornost.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988840"/>
            <a:ext cx="8186766" cy="4032448"/>
          </a:xfrm>
        </p:spPr>
        <p:txBody>
          <a:bodyPr>
            <a:noAutofit/>
          </a:bodyPr>
          <a:lstStyle/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Zajímavé téma</a:t>
            </a:r>
          </a:p>
          <a:p>
            <a:pPr marL="109728" indent="0"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Získání nových poznatků</a:t>
            </a:r>
          </a:p>
          <a:p>
            <a:pPr marL="109728" indent="0"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Aplikovatelnost v praxi</a:t>
            </a:r>
          </a:p>
          <a:p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>
                <a:latin typeface="Arial" pitchFamily="34" charset="0"/>
                <a:cs typeface="Arial" pitchFamily="34" charset="0"/>
              </a:rPr>
              <a:t>Návrh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rodinného domu</a:t>
            </a:r>
            <a:endParaRPr lang="cs-CZ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01056" cy="1857388"/>
          </a:xfrm>
        </p:spPr>
        <p:txBody>
          <a:bodyPr>
            <a:noAutofit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Cílem diplomové práce je tepelně technické a ekonomické posouzení obvodových nosných konstrukcí používaných u zděných budov a následné zpracování projektu na vybraný typ objektu. Provedení výkresové dokumentace vybraného rodinného domu ve stupni ,,Dokumentace pro stavební povolení“ na základě výběru vhodného řešení pro obvodovou nosnou konstrukci</a:t>
            </a:r>
          </a:p>
          <a:p>
            <a:pPr marL="109728" indent="0"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72032"/>
          </a:xfrm>
        </p:spPr>
        <p:txBody>
          <a:bodyPr>
            <a:normAutofit/>
          </a:bodyPr>
          <a:lstStyle/>
          <a:p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Teoretická východiska:</a:t>
            </a:r>
          </a:p>
          <a:p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b="1" dirty="0">
                <a:latin typeface="Arial" pitchFamily="34" charset="0"/>
                <a:cs typeface="Arial" pitchFamily="34" charset="0"/>
              </a:rPr>
              <a:t>historie, </a:t>
            </a:r>
          </a:p>
          <a:p>
            <a:pPr lvl="1"/>
            <a:r>
              <a:rPr lang="cs-CZ" sz="2000" b="1" dirty="0">
                <a:latin typeface="Arial" pitchFamily="34" charset="0"/>
                <a:cs typeface="Arial" pitchFamily="34" charset="0"/>
              </a:rPr>
              <a:t>rozbor typů jednotlivých obvodových nosných konstrukcí zděných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budov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b="1" dirty="0">
                <a:latin typeface="Arial" pitchFamily="34" charset="0"/>
                <a:cs typeface="Arial" pitchFamily="34" charset="0"/>
              </a:rPr>
              <a:t>přehled jednotlivých budov</a:t>
            </a:r>
          </a:p>
          <a:p>
            <a:pPr lvl="1"/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Vlastní návrhy řešení: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pl-PL" sz="2000" b="1" dirty="0">
                <a:latin typeface="Arial" pitchFamily="34" charset="0"/>
                <a:cs typeface="Arial" pitchFamily="34" charset="0"/>
              </a:rPr>
              <a:t>jsou shrnuty do třech fází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Výzkumný problém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72032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První </a:t>
            </a:r>
            <a:r>
              <a:rPr lang="cs-CZ" sz="2600" b="1" dirty="0">
                <a:latin typeface="Arial" pitchFamily="34" charset="0"/>
                <a:cs typeface="Arial" pitchFamily="34" charset="0"/>
              </a:rPr>
              <a:t>fáze: 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b="1" dirty="0">
                <a:latin typeface="Arial" pitchFamily="34" charset="0"/>
                <a:cs typeface="Arial" pitchFamily="34" charset="0"/>
              </a:rPr>
              <a:t>posouzení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vyhodnocení variantních obvodových nosných konstrukcí zděných budov </a:t>
            </a:r>
          </a:p>
          <a:p>
            <a:pPr lvl="1"/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lvl="2"/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pPr marL="877824" lvl="4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b="1" dirty="0">
                <a:latin typeface="Arial" pitchFamily="34" charset="0"/>
                <a:cs typeface="Arial" pitchFamily="34" charset="0"/>
              </a:rPr>
              <a:t>n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ejlepšího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poměru cena/výkon dosáhly následující tvárnice: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Výzkumný problém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- Vlastní návrhy řešení:</a:t>
            </a:r>
            <a:br>
              <a:rPr lang="cs-CZ" sz="2600" dirty="0">
                <a:latin typeface="Arial" pitchFamily="34" charset="0"/>
                <a:cs typeface="Arial" pitchFamily="34" charset="0"/>
              </a:rPr>
            </a:br>
            <a:endParaRPr lang="cs-CZ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59466"/>
              </p:ext>
            </p:extLst>
          </p:nvPr>
        </p:nvGraphicFramePr>
        <p:xfrm>
          <a:off x="1647524" y="4581128"/>
          <a:ext cx="6076950" cy="116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795"/>
                <a:gridCol w="3510280"/>
                <a:gridCol w="2047875"/>
              </a:tblGrid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Pořadí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Typy tvárnic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 „cena/výkon“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</a:rPr>
                        <a:t>Kalksandstein</a:t>
                      </a:r>
                      <a:r>
                        <a:rPr lang="cs-CZ" sz="1000" dirty="0">
                          <a:effectLst/>
                        </a:rPr>
                        <a:t> KS-</a:t>
                      </a:r>
                      <a:r>
                        <a:rPr lang="cs-CZ" sz="1000" dirty="0" err="1">
                          <a:effectLst/>
                        </a:rPr>
                        <a:t>Quadro</a:t>
                      </a:r>
                      <a:r>
                        <a:rPr lang="cs-CZ" sz="1000" dirty="0">
                          <a:effectLst/>
                        </a:rPr>
                        <a:t> E/240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1,798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Kalksandstein KS-Quadro E/200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1,536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effectLst/>
                        </a:rPr>
                        <a:t>Kalksandstein</a:t>
                      </a:r>
                      <a:r>
                        <a:rPr lang="cs-CZ" sz="1000" dirty="0">
                          <a:effectLst/>
                        </a:rPr>
                        <a:t> KS-</a:t>
                      </a:r>
                      <a:r>
                        <a:rPr lang="cs-CZ" sz="1000" dirty="0" err="1">
                          <a:effectLst/>
                        </a:rPr>
                        <a:t>Quadro</a:t>
                      </a:r>
                      <a:r>
                        <a:rPr lang="cs-CZ" sz="1000" dirty="0">
                          <a:effectLst/>
                        </a:rPr>
                        <a:t> E/175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1,234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6732240" y="5805264"/>
            <a:ext cx="9909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</p:spTree>
    <p:extLst>
      <p:ext uri="{BB962C8B-B14F-4D97-AF65-F5344CB8AC3E}">
        <p14:creationId xmlns:p14="http://schemas.microsoft.com/office/powerpoint/2010/main" val="70458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lvl="2"/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Vyhodnocení</a:t>
            </a:r>
            <a:r>
              <a:rPr lang="cs-CZ" sz="2400" b="1" dirty="0"/>
              <a:t>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podle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typu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tvárnic: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cs-CZ" sz="4400" b="1" kern="1200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Výzkumný</a:t>
            </a:r>
            <a:r>
              <a:rPr lang="cs-CZ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4400" b="1" kern="1200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problém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kern="1200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- Vlastní návrhy řešení:</a:t>
            </a:r>
            <a:br>
              <a:rPr lang="cs-CZ" sz="2600" b="1" kern="1200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</a:br>
            <a:endParaRPr lang="cs-CZ" sz="2600" b="1" kern="12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484324"/>
              </p:ext>
            </p:extLst>
          </p:nvPr>
        </p:nvGraphicFramePr>
        <p:xfrm>
          <a:off x="1735410" y="1772816"/>
          <a:ext cx="6076950" cy="116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795"/>
                <a:gridCol w="3510280"/>
                <a:gridCol w="2047875"/>
              </a:tblGrid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Pořadí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Typy keramických tvárnic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Průměrná hodnota „cena/výkon“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HELUZ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0,463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POROTHERM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0,394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3.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PROFIBLOK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0,280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502709"/>
              </p:ext>
            </p:extLst>
          </p:nvPr>
        </p:nvGraphicFramePr>
        <p:xfrm>
          <a:off x="1735410" y="2924944"/>
          <a:ext cx="6076950" cy="116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795"/>
                <a:gridCol w="3510280"/>
                <a:gridCol w="2047875"/>
              </a:tblGrid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Pořadí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Typy pórobetonových tvárnic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Průměrná hodnota „cena/výkon“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PORFIX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0,352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YTONG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0,322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HEBEL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0,312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616313"/>
              </p:ext>
            </p:extLst>
          </p:nvPr>
        </p:nvGraphicFramePr>
        <p:xfrm>
          <a:off x="1735410" y="4077072"/>
          <a:ext cx="6076950" cy="116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795"/>
                <a:gridCol w="3510280"/>
                <a:gridCol w="2047875"/>
              </a:tblGrid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Pořadí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Typy vápenopískových tvárnic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Průměrná hodnota „cena/výkon“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1.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KALKSANDSTEIN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1,412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2.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SENDWIX 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0,793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SILKA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0,404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262690"/>
              </p:ext>
            </p:extLst>
          </p:nvPr>
        </p:nvGraphicFramePr>
        <p:xfrm>
          <a:off x="1743199" y="5250193"/>
          <a:ext cx="6076950" cy="116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795"/>
                <a:gridCol w="3510280"/>
                <a:gridCol w="2047875"/>
              </a:tblGrid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Pořadí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Typy </a:t>
                      </a:r>
                      <a:r>
                        <a:rPr lang="cs-CZ" sz="1000" dirty="0" smtClean="0">
                          <a:effectLst/>
                        </a:rPr>
                        <a:t>lehkých betonových</a:t>
                      </a:r>
                      <a:r>
                        <a:rPr lang="cs-CZ" sz="1000" baseline="0" dirty="0" smtClean="0">
                          <a:effectLst/>
                        </a:rPr>
                        <a:t> </a:t>
                      </a:r>
                      <a:r>
                        <a:rPr lang="cs-CZ" sz="1000" dirty="0" smtClean="0">
                          <a:effectLst/>
                        </a:rPr>
                        <a:t>tvárnic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Průměrná hodnota „cena/výkon“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13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1.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LIVETHERM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0,771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2.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LIAPOR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0,444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2324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3.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LIATHERM</a:t>
                      </a:r>
                      <a:endParaRPr lang="cs-CZ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0,376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7812360" y="6309320"/>
            <a:ext cx="9909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</p:spTree>
    <p:extLst>
      <p:ext uri="{BB962C8B-B14F-4D97-AF65-F5344CB8AC3E}">
        <p14:creationId xmlns:p14="http://schemas.microsoft.com/office/powerpoint/2010/main" val="277751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109728" indent="0"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Druhá </a:t>
            </a:r>
            <a:r>
              <a:rPr lang="cs-CZ" sz="2600" b="1" dirty="0">
                <a:latin typeface="Arial" pitchFamily="34" charset="0"/>
                <a:cs typeface="Arial" pitchFamily="34" charset="0"/>
              </a:rPr>
              <a:t>fáze – návrh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RD:</a:t>
            </a:r>
          </a:p>
          <a:p>
            <a:pPr marL="109728" indent="0"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architektonický</a:t>
            </a:r>
          </a:p>
          <a:p>
            <a:pPr lvl="1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dispoziční,</a:t>
            </a:r>
          </a:p>
          <a:p>
            <a:pPr lvl="1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stavebně 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technické 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řešení</a:t>
            </a:r>
          </a:p>
          <a:p>
            <a:pPr lvl="1"/>
            <a:endParaRPr lang="cs-CZ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Výzkumný</a:t>
            </a:r>
            <a:r>
              <a:rPr lang="cs-CZ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problém</a:t>
            </a:r>
            <a:r>
              <a:rPr lang="cs-CZ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- Vlastní návrhy řešení: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3" r="1668" b="2123"/>
          <a:stretch/>
        </p:blipFill>
        <p:spPr>
          <a:xfrm>
            <a:off x="5365496" y="1700808"/>
            <a:ext cx="3778504" cy="4050707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6893300" y="6021288"/>
            <a:ext cx="9909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</p:spTree>
    <p:extLst>
      <p:ext uri="{BB962C8B-B14F-4D97-AF65-F5344CB8AC3E}">
        <p14:creationId xmlns:p14="http://schemas.microsoft.com/office/powerpoint/2010/main" val="1894195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81053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Poslední fáze:</a:t>
            </a:r>
          </a:p>
          <a:p>
            <a:pPr lvl="1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posouzení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energetické náročnosti budovy (PENB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Výzkumný</a:t>
            </a:r>
            <a:r>
              <a:rPr lang="cs-CZ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>
                <a:latin typeface="Arial" pitchFamily="34" charset="0"/>
                <a:cs typeface="Arial" pitchFamily="34" charset="0"/>
              </a:rPr>
              <a:t>problém</a:t>
            </a:r>
            <a:r>
              <a:rPr lang="cs-CZ" sz="60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- Vlastní návrhy řešení:</a:t>
            </a:r>
          </a:p>
        </p:txBody>
      </p:sp>
      <p:sp>
        <p:nvSpPr>
          <p:cNvPr id="6" name="Obdélník 5"/>
          <p:cNvSpPr/>
          <p:nvPr/>
        </p:nvSpPr>
        <p:spPr>
          <a:xfrm>
            <a:off x="7132871" y="6453336"/>
            <a:ext cx="99097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>
                <a:latin typeface="Arial" pitchFamily="34" charset="0"/>
                <a:cs typeface="Arial" pitchFamily="34" charset="0"/>
              </a:rPr>
              <a:t>Zdroj: vlastní</a:t>
            </a:r>
          </a:p>
        </p:txBody>
      </p:sp>
      <p:pic>
        <p:nvPicPr>
          <p:cNvPr id="7" name="Obrázek 6"/>
          <p:cNvPicPr/>
          <p:nvPr/>
        </p:nvPicPr>
        <p:blipFill>
          <a:blip r:embed="rId2"/>
          <a:stretch>
            <a:fillRect/>
          </a:stretch>
        </p:blipFill>
        <p:spPr>
          <a:xfrm>
            <a:off x="1403648" y="2204864"/>
            <a:ext cx="2807970" cy="4060190"/>
          </a:xfrm>
          <a:prstGeom prst="rect">
            <a:avLst/>
          </a:prstGeom>
        </p:spPr>
      </p:pic>
      <p:pic>
        <p:nvPicPr>
          <p:cNvPr id="8" name="Obrázek 7"/>
          <p:cNvPicPr/>
          <p:nvPr/>
        </p:nvPicPr>
        <p:blipFill>
          <a:blip r:embed="rId3"/>
          <a:stretch>
            <a:fillRect/>
          </a:stretch>
        </p:blipFill>
        <p:spPr>
          <a:xfrm>
            <a:off x="4856585" y="2225184"/>
            <a:ext cx="2771775" cy="403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12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 lvl="0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Metody sběru dat </a:t>
            </a:r>
          </a:p>
          <a:p>
            <a:pPr lvl="1"/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odborná literatura, návštěva stavebních veletrhů, …</a:t>
            </a:r>
          </a:p>
          <a:p>
            <a:pPr lvl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Metody zpracování dat</a:t>
            </a:r>
          </a:p>
          <a:p>
            <a:pPr lvl="1"/>
            <a:r>
              <a:rPr lang="cs-CZ" sz="2000" b="1" dirty="0">
                <a:latin typeface="Arial" pitchFamily="34" charset="0"/>
                <a:cs typeface="Arial" pitchFamily="34" charset="0"/>
              </a:rPr>
              <a:t>p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osouzení a vyhodnocení obvodových nosných tvárnic 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 marL="393192" lvl="1" indent="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  z tepelně technického a ekonomického hlediska</a:t>
            </a:r>
          </a:p>
          <a:p>
            <a:pPr lvl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Metody vyhodnocování dat</a:t>
            </a:r>
          </a:p>
          <a:p>
            <a:pPr lvl="1"/>
            <a:r>
              <a:rPr lang="cs-CZ" sz="2000" b="1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programech: EXCEL, TEPLO a ENERGIE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ití písma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3911</TotalTime>
  <Words>478</Words>
  <Application>Microsoft Office PowerPoint</Application>
  <PresentationFormat>Předvádění na obrazovce (4:3)</PresentationFormat>
  <Paragraphs>151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Posouzení obvodových nosných konstrukcí zděných budov </vt:lpstr>
      <vt:lpstr>Motivace a důvody k řešení daného problému</vt:lpstr>
      <vt:lpstr>Cíl práce </vt:lpstr>
      <vt:lpstr>Výzkumný problém</vt:lpstr>
      <vt:lpstr>Výzkumný problém - Vlastní návrhy řešení: </vt:lpstr>
      <vt:lpstr>Výzkumný problém - Vlastní návrhy řešení: </vt:lpstr>
      <vt:lpstr>Výzkumný problém - Vlastní návrhy řešení:</vt:lpstr>
      <vt:lpstr>Výzkumný problém - Vlastní návrhy řešení:</vt:lpstr>
      <vt:lpstr>Použité metody</vt:lpstr>
      <vt:lpstr>Dosažené výsledky a přínos práce</vt:lpstr>
      <vt:lpstr>Závěrečné shrnutí</vt:lpstr>
      <vt:lpstr>Otázky vedoucího diplomové práce</vt:lpstr>
      <vt:lpstr>Děkuji za pozornost.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Štěpánka</dc:creator>
  <cp:lastModifiedBy>Dag</cp:lastModifiedBy>
  <cp:revision>248</cp:revision>
  <dcterms:created xsi:type="dcterms:W3CDTF">2016-01-30T09:32:13Z</dcterms:created>
  <dcterms:modified xsi:type="dcterms:W3CDTF">2019-06-11T19:35:24Z</dcterms:modified>
</cp:coreProperties>
</file>