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77" r:id="rId4"/>
    <p:sldId id="267" r:id="rId5"/>
    <p:sldId id="280" r:id="rId6"/>
    <p:sldId id="283" r:id="rId7"/>
    <p:sldId id="288" r:id="rId8"/>
    <p:sldId id="286" r:id="rId9"/>
    <p:sldId id="285" r:id="rId10"/>
    <p:sldId id="291" r:id="rId11"/>
    <p:sldId id="292" r:id="rId12"/>
    <p:sldId id="262" r:id="rId13"/>
    <p:sldId id="263" r:id="rId14"/>
    <p:sldId id="293" r:id="rId15"/>
  </p:sldIdLst>
  <p:sldSz cx="10801350" cy="6858000"/>
  <p:notesSz cx="6858000" cy="9144000"/>
  <p:defaultTextStyle>
    <a:defPPr>
      <a:defRPr lang="cs-CZ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73" autoAdjust="0"/>
  </p:normalViewPr>
  <p:slideViewPr>
    <p:cSldViewPr>
      <p:cViewPr varScale="1">
        <p:scale>
          <a:sx n="83" d="100"/>
          <a:sy n="83" d="100"/>
        </p:scale>
        <p:origin x="-984" y="-77"/>
      </p:cViewPr>
      <p:guideLst>
        <p:guide orient="horz" pos="2160"/>
        <p:guide pos="3402"/>
      </p:guideLst>
    </p:cSldViewPr>
  </p:slideViewPr>
  <p:outlineViewPr>
    <p:cViewPr>
      <p:scale>
        <a:sx n="33" d="100"/>
        <a:sy n="33" d="100"/>
      </p:scale>
      <p:origin x="0" y="5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6036D-0D48-4F32-942C-01FCD7B249BC}" type="datetimeFigureOut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685800"/>
            <a:ext cx="5400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61000-B1D6-4EC6-A1AB-8382FD71567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61000-B1D6-4EC6-A1AB-8382FD715670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700339" y="3124200"/>
            <a:ext cx="7290911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700339" y="5003322"/>
            <a:ext cx="7290911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154" indent="0" algn="ctr">
              <a:buNone/>
            </a:lvl2pPr>
            <a:lvl3pPr marL="914309" indent="0" algn="ctr">
              <a:buNone/>
            </a:lvl3pPr>
            <a:lvl4pPr marL="1371463" indent="0" algn="ctr">
              <a:buNone/>
            </a:lvl4pPr>
            <a:lvl5pPr marL="1828617" indent="0" algn="ctr">
              <a:buNone/>
            </a:lvl5pPr>
            <a:lvl6pPr marL="2285771" indent="0" algn="ctr">
              <a:buNone/>
            </a:lvl6pPr>
            <a:lvl7pPr marL="2742926" indent="0" algn="ctr">
              <a:buNone/>
            </a:lvl7pPr>
            <a:lvl8pPr marL="3200080" indent="0" algn="ctr">
              <a:buNone/>
            </a:lvl8pPr>
            <a:lvl9pPr marL="3657234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9127" y="1139569"/>
            <a:ext cx="2286000" cy="450056"/>
          </a:xfrm>
        </p:spPr>
        <p:txBody>
          <a:bodyPr/>
          <a:lstStyle/>
          <a:p>
            <a:fld id="{E13B7303-4D0F-4FE6-857E-1FF01B00394F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494" y="4146865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1076574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547003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965845" y="5788152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250281" y="4495800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565799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825A0-0220-4973-A7AB-B85EC4318020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830979" y="274641"/>
            <a:ext cx="1980248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40067" y="274640"/>
            <a:ext cx="7110889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DF3CC-05A7-4192-9573-C906BC620680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540067" y="1600200"/>
            <a:ext cx="8821103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AE3BF6-28B3-4813-ADF6-02B63A1FEF69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00339" y="2895600"/>
            <a:ext cx="7290911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700339" y="5010150"/>
            <a:ext cx="7290911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377515" y="1135904"/>
            <a:ext cx="2286000" cy="450056"/>
          </a:xfrm>
        </p:spPr>
        <p:txBody>
          <a:bodyPr/>
          <a:lstStyle/>
          <a:p>
            <a:fld id="{8B423FAD-1CAF-48A0-9C29-B59022D154C8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8691715" y="4144004"/>
            <a:ext cx="3657600" cy="453657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450056" y="0"/>
            <a:ext cx="72009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326422" y="0"/>
            <a:ext cx="12363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170146" y="0"/>
            <a:ext cx="21483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348184" y="0"/>
            <a:ext cx="272018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25619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8013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0892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2039593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26015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440180" y="0"/>
            <a:ext cx="90011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720090" y="3429000"/>
            <a:ext cx="1530191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564807" y="4866753"/>
            <a:ext cx="75768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288838" y="5500632"/>
            <a:ext cx="16202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965845" y="5791200"/>
            <a:ext cx="324041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219616" y="4479888"/>
            <a:ext cx="432054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1074694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583603" y="4928702"/>
            <a:ext cx="720090" cy="517524"/>
          </a:xfrm>
        </p:spPr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B2DC3-AA43-49D2-A34D-554188244C89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540068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044230" y="1600200"/>
            <a:ext cx="432054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3050"/>
            <a:ext cx="8911114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8798A-3B44-42E7-B0AC-9F8242A3A907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40068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5164395" y="2362200"/>
            <a:ext cx="432054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540068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5130641" y="1569720"/>
            <a:ext cx="432054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6B457CD-F4D4-4017-9115-2234C2D12AA0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A1B5-3B26-47BE-9C2F-81AE33FEA8D0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54784" y="3158966"/>
            <a:ext cx="6309360" cy="540068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8047006" y="274320"/>
            <a:ext cx="1803825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60046" y="274320"/>
            <a:ext cx="6660833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05047F5-D089-446A-9B46-A62E856F94D4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4529130" y="3158966"/>
            <a:ext cx="6309360" cy="540068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7290911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2100" y="264795"/>
            <a:ext cx="1800225" cy="4956048"/>
          </a:xfrm>
        </p:spPr>
        <p:txBody>
          <a:bodyPr rot="0" spcFirstLastPara="0" vertOverflow="overflow" horzOverflow="overflow" vert="horz" wrap="square" lIns="91431" tIns="45715" rIns="91431" bIns="45715" numCol="1" spcCol="274293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7380923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731465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C9CF3B1-0434-4C9C-8E1B-7CB4CABB1C5B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0351294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1143000"/>
          </a:xfrm>
          <a:prstGeom prst="rect">
            <a:avLst/>
          </a:prstGeom>
        </p:spPr>
        <p:txBody>
          <a:bodyPr vert="horz" lIns="91431" tIns="45715" rIns="91431" bIns="45715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540067" y="1600200"/>
            <a:ext cx="8821103" cy="4873752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9147429" y="1047047"/>
            <a:ext cx="2011680" cy="453657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D97B08-700A-418F-A2CB-BD057F44A7D0}" type="datetime1">
              <a:rPr lang="cs-CZ" smtClean="0"/>
              <a:pPr/>
              <a:t>12. 6. 2019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8547193" y="3704093"/>
            <a:ext cx="3200400" cy="432054"/>
          </a:xfrm>
          <a:prstGeom prst="rect">
            <a:avLst/>
          </a:prstGeom>
        </p:spPr>
        <p:txBody>
          <a:bodyPr vert="horz" lIns="91431" tIns="45715" rIns="91431" bIns="45715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90011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0621328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10441305" y="0"/>
            <a:ext cx="360045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531316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1" tIns="45715" rIns="91431" bIns="45715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9634804" y="5715000"/>
            <a:ext cx="648081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9602400" y="5734050"/>
            <a:ext cx="720090" cy="521208"/>
          </a:xfrm>
          <a:prstGeom prst="rect">
            <a:avLst/>
          </a:prstGeom>
        </p:spPr>
        <p:txBody>
          <a:bodyPr vert="horz" lIns="91431" tIns="45715" rIns="91431" bIns="45715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A48F105-8F1E-4519-AEFD-0F1A4738900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293" indent="-274293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16" indent="-274293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601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894" indent="-182862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186" indent="-182862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479" indent="-182862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5771" indent="-182862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064" indent="-182862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cz/letecka?x=15.6231641&amp;y=49.0048893&amp;z=14&amp;source=muni&amp;id=5468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://sgi-nahlizenidokn.cuzk.cz/marushka/default.aspx?themeid=3&amp;&amp;MarQueryId=2EDA9E08&amp;MarQParam0=33919614010&amp;MarQParamCount=1&amp;MarWindowName=Marushka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8577" y="1357298"/>
            <a:ext cx="10219654" cy="271464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Projekt objektu občanského vybavení na úrovni dokumentace ke stavebnímu povolení včetně zástavbové studie vybraných pozemků</a:t>
            </a:r>
            <a:endParaRPr lang="cs-CZ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4002" y="4714884"/>
            <a:ext cx="8438614" cy="200026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b="0" dirty="0" smtClean="0"/>
              <a:t>Autor diplomové práce: 		</a:t>
            </a:r>
            <a:r>
              <a:rPr lang="cs-CZ" sz="2000" dirty="0" smtClean="0"/>
              <a:t>Bc</a:t>
            </a:r>
            <a:r>
              <a:rPr lang="cs-CZ" sz="2000" b="0" dirty="0" smtClean="0"/>
              <a:t>. </a:t>
            </a:r>
            <a:r>
              <a:rPr lang="cs-CZ" sz="2000" dirty="0" smtClean="0"/>
              <a:t>Veronika Jurková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Vedoucí diplomové práce:	</a:t>
            </a:r>
            <a:r>
              <a:rPr lang="cs-CZ" sz="2000" dirty="0" smtClean="0"/>
              <a:t>Ing. Zuzana </a:t>
            </a:r>
            <a:r>
              <a:rPr lang="cs-CZ" sz="2000" dirty="0" err="1" smtClean="0"/>
              <a:t>Kramářová</a:t>
            </a:r>
            <a:r>
              <a:rPr lang="cs-CZ" sz="2000" dirty="0" smtClean="0"/>
              <a:t>, </a:t>
            </a:r>
            <a:r>
              <a:rPr lang="cs-CZ" sz="2000" dirty="0" err="1" smtClean="0"/>
              <a:t>Ph.D</a:t>
            </a:r>
            <a:r>
              <a:rPr lang="cs-CZ" sz="2000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cs-CZ" sz="2000" b="0" dirty="0" smtClean="0"/>
              <a:t>Oponent diplomové práce: </a:t>
            </a:r>
            <a:r>
              <a:rPr lang="cs-CZ" sz="2000" dirty="0" smtClean="0"/>
              <a:t>	Ing. Michal </a:t>
            </a:r>
            <a:r>
              <a:rPr lang="cs-CZ" sz="2000" dirty="0" err="1" smtClean="0"/>
              <a:t>Lávička</a:t>
            </a:r>
            <a:endParaRPr lang="cs-CZ" sz="2000" dirty="0" smtClean="0"/>
          </a:p>
          <a:p>
            <a:pPr>
              <a:lnSpc>
                <a:spcPct val="150000"/>
              </a:lnSpc>
            </a:pPr>
            <a:r>
              <a:rPr lang="cs-CZ" sz="1900" b="0" dirty="0" smtClean="0"/>
              <a:t>					České Budějovice, červen 2019</a:t>
            </a:r>
            <a:endParaRPr lang="cs-CZ" sz="1900" b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14527" y="571480"/>
            <a:ext cx="7358114" cy="400099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cs-CZ" sz="2000" dirty="0" smtClean="0">
                <a:solidFill>
                  <a:srgbClr val="0070C0"/>
                </a:solidFill>
              </a:rPr>
              <a:t>Vysoká škola technická a ekonomická v Českých Budějovicích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39" y="714356"/>
            <a:ext cx="8821738" cy="204851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Vizualizace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 descr="letec.jpg"/>
          <p:cNvPicPr>
            <a:picLocks noChangeAspect="1"/>
          </p:cNvPicPr>
          <p:nvPr/>
        </p:nvPicPr>
        <p:blipFill>
          <a:blip r:embed="rId3"/>
          <a:srcRect r="6826"/>
          <a:stretch>
            <a:fillRect/>
          </a:stretch>
        </p:blipFill>
        <p:spPr>
          <a:xfrm>
            <a:off x="257139" y="2857496"/>
            <a:ext cx="6929486" cy="2057400"/>
          </a:xfrm>
          <a:prstGeom prst="rect">
            <a:avLst/>
          </a:prstGeom>
        </p:spPr>
      </p:pic>
      <p:pic>
        <p:nvPicPr>
          <p:cNvPr id="10" name="Obrázek 9" descr="zoner.JPG"/>
          <p:cNvPicPr>
            <a:picLocks noChangeAspect="1"/>
          </p:cNvPicPr>
          <p:nvPr/>
        </p:nvPicPr>
        <p:blipFill>
          <a:blip r:embed="rId4"/>
          <a:srcRect t="23328"/>
          <a:stretch>
            <a:fillRect/>
          </a:stretch>
        </p:blipFill>
        <p:spPr>
          <a:xfrm>
            <a:off x="257139" y="5000636"/>
            <a:ext cx="8694420" cy="1571612"/>
          </a:xfrm>
          <a:prstGeom prst="rect">
            <a:avLst/>
          </a:prstGeom>
        </p:spPr>
      </p:pic>
      <p:pic>
        <p:nvPicPr>
          <p:cNvPr id="11" name="Obrázek 10" descr="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58063" y="3000372"/>
            <a:ext cx="3108081" cy="171451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257139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Vizualizace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Zástupný symbol pro obsah 11" descr="1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t="19950"/>
          <a:stretch>
            <a:fillRect/>
          </a:stretch>
        </p:blipFill>
        <p:spPr>
          <a:xfrm>
            <a:off x="257139" y="928670"/>
            <a:ext cx="8821738" cy="2006591"/>
          </a:xfrm>
        </p:spPr>
      </p:pic>
      <p:pic>
        <p:nvPicPr>
          <p:cNvPr id="13" name="Obrázek 12" descr="22.JPG"/>
          <p:cNvPicPr>
            <a:picLocks noChangeAspect="1"/>
          </p:cNvPicPr>
          <p:nvPr/>
        </p:nvPicPr>
        <p:blipFill>
          <a:blip r:embed="rId3"/>
          <a:srcRect t="9397"/>
          <a:stretch>
            <a:fillRect/>
          </a:stretch>
        </p:blipFill>
        <p:spPr>
          <a:xfrm>
            <a:off x="257140" y="3000372"/>
            <a:ext cx="6072230" cy="2028118"/>
          </a:xfrm>
          <a:prstGeom prst="rect">
            <a:avLst/>
          </a:prstGeom>
        </p:spPr>
      </p:pic>
      <p:pic>
        <p:nvPicPr>
          <p:cNvPr id="15" name="Obrázek 14" descr="15.JPG"/>
          <p:cNvPicPr>
            <a:picLocks noChangeAspect="1"/>
          </p:cNvPicPr>
          <p:nvPr/>
        </p:nvPicPr>
        <p:blipFill>
          <a:blip r:embed="rId4"/>
          <a:srcRect t="6583"/>
          <a:stretch>
            <a:fillRect/>
          </a:stretch>
        </p:blipFill>
        <p:spPr>
          <a:xfrm>
            <a:off x="257139" y="5072074"/>
            <a:ext cx="6072230" cy="1658932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257139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Závěrečné shrnutí</a:t>
            </a:r>
            <a:endParaRPr lang="cs-CZ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2000" u="sng" dirty="0" smtClean="0"/>
              <a:t>Byly splněny cíle práce: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Navržená zástavbová studie vybrané lokality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Vypracovaná projektová dokumentace ve stupni projektu ke stavebnímu povolení</a:t>
            </a:r>
            <a:endParaRPr lang="cs-CZ" sz="200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2686031" y="4786322"/>
            <a:ext cx="7290911" cy="1500198"/>
          </a:xfrm>
          <a:prstGeom prst="rect">
            <a:avLst/>
          </a:prstGeom>
        </p:spPr>
        <p:txBody>
          <a:bodyPr vert="horz" lIns="91431" tIns="45715" rIns="91431" bIns="45715" anchor="b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0" i="0" u="none" strike="noStrike" kern="1200" cap="sm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Děkuji za pozornost</a:t>
            </a:r>
            <a:endParaRPr kumimoji="0" lang="cs-CZ" sz="40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IMG_20190612_112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5187" y="2914636"/>
            <a:ext cx="3500461" cy="385077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72547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dotazy- od vedoucího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214422"/>
            <a:ext cx="9755003" cy="542928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1600" u="sng" dirty="0" smtClean="0"/>
              <a:t>Proč je nepřípustné v části B – Souhrnná technická zpráva řešit jednotlivé části odkazy na jiné části projektové dokumentace způsobem: „Kompletní řešení je zpracováno v části XY.“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= musí obsahovat vše – udělat alespoň výtah -&gt; abychom nemuseli odevzdávat všechny části PD všem dotčeným.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1600" u="sng" dirty="0" smtClean="0"/>
              <a:t>Lze dekorativní omítku </a:t>
            </a:r>
            <a:r>
              <a:rPr lang="cs-CZ" sz="1600" u="sng" dirty="0" err="1" smtClean="0"/>
              <a:t>Marmolit</a:t>
            </a:r>
            <a:r>
              <a:rPr lang="cs-CZ" sz="1600" u="sng" dirty="0" smtClean="0"/>
              <a:t> dávat do přímého kontaktu s hydroizolací a proč?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-nelze -&gt; nedržela by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endParaRPr lang="cs-CZ" sz="16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endParaRPr lang="cs-CZ" sz="16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endParaRPr lang="cs-CZ" sz="1600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1600" u="sng" dirty="0" smtClean="0"/>
              <a:t>Jakým způsobem budete řešit odvodnění střešních ploch?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-střešní vpusť </a:t>
            </a:r>
            <a:r>
              <a:rPr lang="cs-CZ" sz="1600" i="1" dirty="0" err="1" smtClean="0"/>
              <a:t>Topwet</a:t>
            </a:r>
            <a:r>
              <a:rPr lang="cs-CZ" sz="1600" i="1" dirty="0" smtClean="0"/>
              <a:t> vyhřívaná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-svedeno v podhledu / v obvodových zdech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-do retenční nádrže (pro další využití – zalévání) 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3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72547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Doplňující dotazy – od oponenta </a:t>
            </a:r>
            <a:r>
              <a:rPr lang="cs-CZ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9" y="1214422"/>
            <a:ext cx="9755003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1600" u="sng" dirty="0" smtClean="0"/>
              <a:t>Můžete objasnit, jak bude řešen detail (ukončení, napojení) okna ve 2.NP </a:t>
            </a:r>
            <a:r>
              <a:rPr lang="cs-CZ" sz="1600" u="sng" dirty="0" err="1" smtClean="0"/>
              <a:t>č.m</a:t>
            </a:r>
            <a:r>
              <a:rPr lang="cs-CZ" sz="1600" u="sng" dirty="0" smtClean="0"/>
              <a:t>. 2.03 (výška parapetu=0=+3.995m) a KCE střechy, která v nejvyšším bodě u tohoto okna má +4.370m?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r>
              <a:rPr lang="cs-CZ" sz="1600" i="1" dirty="0" smtClean="0"/>
              <a:t>Chyba -&gt; zvýšení parapetu o 200mm nad nejvyšší bod střechy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  <a:buNone/>
            </a:pPr>
            <a:endParaRPr lang="cs-CZ" sz="1600" i="1" dirty="0" smtClean="0"/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1600" u="sng" dirty="0" smtClean="0"/>
              <a:t>Pokud by došlo k zanesení svodu (odtoku z jednotlivých částí střechy), jaká další pojistná řešení jsou navržena? Popřípadě, která doporučíte? </a:t>
            </a:r>
          </a:p>
          <a:p>
            <a:pPr marL="342900" indent="-342900" algn="just">
              <a:lnSpc>
                <a:spcPct val="150000"/>
              </a:lnSpc>
              <a:buClr>
                <a:schemeClr val="accent6"/>
              </a:buClr>
              <a:buAutoNum type="arabicPeriod"/>
            </a:pPr>
            <a:r>
              <a:rPr lang="cs-CZ" sz="1600" dirty="0" smtClean="0"/>
              <a:t>Pravidelné kontroly střešní roviny – minimálně 2x ročně</a:t>
            </a:r>
          </a:p>
          <a:p>
            <a:pPr marL="342900" indent="-342900" algn="just">
              <a:lnSpc>
                <a:spcPct val="150000"/>
              </a:lnSpc>
              <a:buClr>
                <a:schemeClr val="accent6"/>
              </a:buClr>
              <a:buAutoNum type="arabicPeriod"/>
            </a:pPr>
            <a:r>
              <a:rPr lang="cs-CZ" sz="1600" dirty="0" smtClean="0"/>
              <a:t>Navržen průměr vpusti DN 100 mm – lze zvýšit</a:t>
            </a:r>
          </a:p>
          <a:p>
            <a:pPr marL="342900" indent="-342900" algn="just">
              <a:lnSpc>
                <a:spcPct val="150000"/>
              </a:lnSpc>
              <a:buClr>
                <a:schemeClr val="accent6"/>
              </a:buClr>
              <a:buAutoNum type="arabicPeriod"/>
            </a:pPr>
            <a:r>
              <a:rPr lang="cs-CZ" sz="1600" dirty="0" smtClean="0"/>
              <a:t>Navržení okenních otvorů v  místnosti logopedie 2.06 na jihovýchodní straně a v místnosti ředitelny 2.03 na severozápadní straně =&gt; pro vizuální kontrolu </a:t>
            </a:r>
          </a:p>
        </p:txBody>
      </p:sp>
      <p:pic>
        <p:nvPicPr>
          <p:cNvPr id="4" name="Obrázek 3" descr="logo všte.jpg"/>
          <p:cNvPicPr>
            <a:picLocks noChangeAspect="1"/>
          </p:cNvPicPr>
          <p:nvPr/>
        </p:nvPicPr>
        <p:blipFill>
          <a:blip r:embed="rId2" cstate="print"/>
          <a:srcRect l="2376" t="3529" r="8506" b="6470"/>
          <a:stretch>
            <a:fillRect/>
          </a:stretch>
        </p:blipFill>
        <p:spPr>
          <a:xfrm>
            <a:off x="9472641" y="142852"/>
            <a:ext cx="1143008" cy="116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2891" y="1071546"/>
            <a:ext cx="5503550" cy="292895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Cíl práce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Vybraná lokalita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Zástavbová studie 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Novostavba mateřské školy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Doplňující dotazy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471453" y="4857760"/>
            <a:ext cx="9670617" cy="1685924"/>
          </a:xfrm>
          <a:prstGeom prst="rect">
            <a:avLst/>
          </a:prstGeom>
        </p:spPr>
        <p:txBody>
          <a:bodyPr vert="horz" lIns="91431" tIns="45715" rIns="91431" bIns="45715">
            <a:norm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Cílem práce je zpracování zástavbové studie širší lokality, studie vlastního řešeného souboru pozemků a projektové dokumentace stavby na úrovni dokumentace ke stavebnímu povolení pro objekt občanské vybavenosti. 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cs-CZ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293" marR="0" lvl="0" indent="-274293" algn="just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cs-CZ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542891" y="4143380"/>
            <a:ext cx="8821103" cy="654032"/>
          </a:xfrm>
          <a:prstGeom prst="rect">
            <a:avLst/>
          </a:prstGeom>
        </p:spPr>
        <p:txBody>
          <a:bodyPr vert="horz" lIns="91431" tIns="45715" rIns="91431" bIns="45715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Cíle</a:t>
            </a:r>
            <a:r>
              <a:rPr kumimoji="0" lang="cs-CZ" sz="3600" b="1" i="0" u="none" strike="noStrike" kern="1200" cap="sm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práce</a:t>
            </a:r>
            <a:endParaRPr kumimoji="0" lang="cs-CZ" sz="2800" b="1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8577" y="142852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 o vybrané lokalitě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8578" y="785795"/>
            <a:ext cx="5857916" cy="500066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sz="2000" dirty="0" smtClean="0"/>
              <a:t>Obec Slavíkovice, okres Třebíč, kraj Vysočina</a:t>
            </a:r>
          </a:p>
        </p:txBody>
      </p:sp>
      <p:pic>
        <p:nvPicPr>
          <p:cNvPr id="6" name="Obrázek 5" descr="lete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7" y="1285860"/>
            <a:ext cx="5280355" cy="3429024"/>
          </a:xfrm>
          <a:prstGeom prst="rect">
            <a:avLst/>
          </a:prstGeom>
        </p:spPr>
      </p:pic>
      <p:sp>
        <p:nvSpPr>
          <p:cNvPr id="9" name="Elipsa 8"/>
          <p:cNvSpPr/>
          <p:nvPr/>
        </p:nvSpPr>
        <p:spPr>
          <a:xfrm>
            <a:off x="2328841" y="3357562"/>
            <a:ext cx="1357322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8577" y="4714884"/>
            <a:ext cx="52864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Zdroj: </a:t>
            </a:r>
            <a:r>
              <a:rPr lang="cs-CZ" sz="800" i="1" dirty="0" smtClean="0">
                <a:hlinkClick r:id="rId3"/>
              </a:rPr>
              <a:t>https://mapy.cz/letecka?x=15.6231641&amp;y=49.0048893&amp;z=14&amp;source=muni&amp;id=5468</a:t>
            </a:r>
            <a:endParaRPr lang="cs-CZ" sz="800" i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185701" y="5357826"/>
            <a:ext cx="5715040" cy="1214446"/>
          </a:xfrm>
          <a:prstGeom prst="rect">
            <a:avLst/>
          </a:prstGeom>
        </p:spPr>
        <p:txBody>
          <a:bodyPr vert="horz" lIns="91431" tIns="45715" rIns="91431" bIns="45715">
            <a:noAutofit/>
          </a:bodyPr>
          <a:lstStyle/>
          <a:p>
            <a:pPr marL="274293" marR="0" lvl="0" indent="-274293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Katastrální území: Slavíkovice u Jemnice (750212)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Parcelní číslo: </a:t>
            </a:r>
            <a:r>
              <a:rPr kumimoji="0" lang="cs-CZ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</a:t>
            </a: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č. 607/14, 607/15, 607/16</a:t>
            </a:r>
          </a:p>
          <a:p>
            <a:pPr marL="274293" marR="0" lvl="0" indent="-274293" algn="just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Celková rozloha pozemků: 25.785 m²</a:t>
            </a:r>
          </a:p>
        </p:txBody>
      </p:sp>
      <p:pic>
        <p:nvPicPr>
          <p:cNvPr id="13" name="Obrázek 12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6426" y="1285860"/>
            <a:ext cx="4834295" cy="342902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5686427" y="4714884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Zdroj: </a:t>
            </a:r>
            <a:r>
              <a:rPr lang="cs-CZ" sz="800" i="1" dirty="0" smtClean="0">
                <a:hlinkClick r:id="rId5"/>
              </a:rPr>
              <a:t>http://sgi-nahlizenidokn.cuzk.cz/marushka/default.aspx?themeid=3&amp;&amp;MarQueryId=2EDA9E08&amp;MarQParam0=33919614010&amp;MarQParamCount=1&amp;MarWindowName=Marushka</a:t>
            </a:r>
            <a:endParaRPr lang="cs-CZ" sz="800" i="1" dirty="0"/>
          </a:p>
        </p:txBody>
      </p:sp>
      <p:pic>
        <p:nvPicPr>
          <p:cNvPr id="15" name="Obrázek 14" descr="p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72147" y="5143512"/>
            <a:ext cx="2085192" cy="1571636"/>
          </a:xfrm>
          <a:prstGeom prst="rect">
            <a:avLst/>
          </a:prstGeom>
        </p:spPr>
      </p:pic>
      <p:pic>
        <p:nvPicPr>
          <p:cNvPr id="16" name="Obrázek 15" descr="p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5319" y="5143512"/>
            <a:ext cx="2495586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map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01" y="669368"/>
            <a:ext cx="7286676" cy="6071175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72547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Zástavbová studie vybrané lokality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9" name="Zástupný symbol pro obsah 8" descr="tab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6257931" y="4845151"/>
            <a:ext cx="3962245" cy="2012849"/>
          </a:xfrm>
        </p:spPr>
      </p:pic>
      <p:sp>
        <p:nvSpPr>
          <p:cNvPr id="8" name="TextovéPole 7"/>
          <p:cNvSpPr txBox="1"/>
          <p:nvPr/>
        </p:nvSpPr>
        <p:spPr>
          <a:xfrm>
            <a:off x="257139" y="6429396"/>
            <a:ext cx="1500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i="1" dirty="0" smtClean="0"/>
              <a:t>Zdroj: vlastní</a:t>
            </a:r>
            <a:endParaRPr lang="cs-CZ" sz="1000" i="1" dirty="0"/>
          </a:p>
        </p:txBody>
      </p:sp>
      <p:pic>
        <p:nvPicPr>
          <p:cNvPr id="11" name="Obrázek 10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567" y="1500174"/>
            <a:ext cx="2786082" cy="21355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72547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Novostavba mateřské školy 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40067" y="1142984"/>
            <a:ext cx="5289236" cy="535785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Kde: nová parcela č. 9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Výměra pozemku: 8.242 m²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Kapacitní údaje: 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Počet podlaží: 2 (nepodsklepená)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Zastavěná plocha: 976,02 m²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Obestavěný prostor: 6.125,31 m³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Podlahová plocha: 1.008,24 m²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Počet dětí: 40</a:t>
            </a:r>
          </a:p>
          <a:p>
            <a:pPr lvl="1" algn="just">
              <a:lnSpc>
                <a:spcPct val="150000"/>
              </a:lnSpc>
              <a:buClr>
                <a:schemeClr val="accent6"/>
              </a:buClr>
            </a:pPr>
            <a:r>
              <a:rPr lang="cs-CZ" dirty="0" smtClean="0"/>
              <a:t>Počet personálu: 12</a:t>
            </a:r>
          </a:p>
          <a:p>
            <a:pPr algn="just">
              <a:lnSpc>
                <a:spcPct val="150000"/>
              </a:lnSpc>
              <a:buClr>
                <a:schemeClr val="accent6"/>
              </a:buClr>
            </a:pPr>
            <a:endParaRPr lang="cs-CZ" dirty="0" smtClean="0"/>
          </a:p>
        </p:txBody>
      </p:sp>
      <p:pic>
        <p:nvPicPr>
          <p:cNvPr id="10" name="Zástupný symbol pro obsah 9" descr="imageedit_1_4242030113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6900873" y="142852"/>
            <a:ext cx="3786214" cy="1677327"/>
          </a:xfrm>
        </p:spPr>
      </p:pic>
      <p:sp>
        <p:nvSpPr>
          <p:cNvPr id="6" name="TextovéPole 5"/>
          <p:cNvSpPr txBox="1"/>
          <p:nvPr/>
        </p:nvSpPr>
        <p:spPr>
          <a:xfrm>
            <a:off x="6900873" y="1643050"/>
            <a:ext cx="1500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Zdroj: vlastní</a:t>
            </a:r>
            <a:endParaRPr lang="cs-CZ" sz="800" i="1" dirty="0"/>
          </a:p>
        </p:txBody>
      </p:sp>
      <p:pic>
        <p:nvPicPr>
          <p:cNvPr id="11" name="Obrázek 10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4989" y="2143116"/>
            <a:ext cx="4981063" cy="2911346"/>
          </a:xfrm>
          <a:prstGeom prst="rect">
            <a:avLst/>
          </a:prstGeom>
        </p:spPr>
      </p:pic>
      <p:pic>
        <p:nvPicPr>
          <p:cNvPr id="12" name="Obrázek 11" descr="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559" y="5072074"/>
            <a:ext cx="3571900" cy="16530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758129" y="6500834"/>
            <a:ext cx="1500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i="1" dirty="0" smtClean="0"/>
              <a:t>Zdroj: vlastní</a:t>
            </a:r>
            <a:endParaRPr lang="cs-CZ" sz="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Půdorys 1.NP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pro obsah 5" descr="1n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85701" y="928670"/>
            <a:ext cx="10479965" cy="542928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7139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  <p:pic>
        <p:nvPicPr>
          <p:cNvPr id="8" name="Obrázek 7" descr="le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73" y="142852"/>
            <a:ext cx="3718560" cy="1028700"/>
          </a:xfrm>
          <a:prstGeom prst="rect">
            <a:avLst/>
          </a:prstGeom>
        </p:spPr>
      </p:pic>
      <p:pic>
        <p:nvPicPr>
          <p:cNvPr id="9" name="Obrázek 8" descr="Výstřižek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9577" y="5857892"/>
            <a:ext cx="600830" cy="8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2npp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57139" y="1000108"/>
            <a:ext cx="10429948" cy="543490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65403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Půdorys 2.NP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A48F105-8F1E-4519-AEFD-0F1A47389003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257139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  <p:pic>
        <p:nvPicPr>
          <p:cNvPr id="7" name="Obrázek 6" descr="le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73" y="142852"/>
            <a:ext cx="3718560" cy="1028700"/>
          </a:xfrm>
          <a:prstGeom prst="rect">
            <a:avLst/>
          </a:prstGeom>
        </p:spPr>
      </p:pic>
      <p:pic>
        <p:nvPicPr>
          <p:cNvPr id="9" name="Obrázek 8" descr="Výstřižek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039577" y="5857892"/>
            <a:ext cx="600830" cy="87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symbol pro obsah 9" descr="rez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8577" y="1857364"/>
            <a:ext cx="9980397" cy="450059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67" y="274638"/>
            <a:ext cx="8821103" cy="79690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Řez objektem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28577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  <p:pic>
        <p:nvPicPr>
          <p:cNvPr id="14" name="Obrázek 13" descr="lete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873" y="142852"/>
            <a:ext cx="371856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900213" y="214290"/>
            <a:ext cx="7437283" cy="637285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891" y="285728"/>
            <a:ext cx="8821103" cy="642942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Situace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57139" y="6429396"/>
            <a:ext cx="1500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i="1" dirty="0" smtClean="0"/>
              <a:t>Zdroj: vlastní</a:t>
            </a:r>
            <a:endParaRPr lang="cs-CZ" sz="105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841</TotalTime>
  <Words>459</Words>
  <Application>Microsoft Office PowerPoint</Application>
  <PresentationFormat>Vlastní</PresentationFormat>
  <Paragraphs>76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Arkýř</vt:lpstr>
      <vt:lpstr>Projekt objektu občanského vybavení na úrovni dokumentace ke stavebnímu povolení včetně zástavbové studie vybraných pozemků</vt:lpstr>
      <vt:lpstr>Obsah </vt:lpstr>
      <vt:lpstr>Informace o vybrané lokalitě </vt:lpstr>
      <vt:lpstr>Zástavbová studie vybrané lokality</vt:lpstr>
      <vt:lpstr>Novostavba mateřské školy </vt:lpstr>
      <vt:lpstr>Půdorys 1.NP</vt:lpstr>
      <vt:lpstr>Půdorys 2.NP</vt:lpstr>
      <vt:lpstr>Řez objektem</vt:lpstr>
      <vt:lpstr>Situace</vt:lpstr>
      <vt:lpstr>Vizualizace</vt:lpstr>
      <vt:lpstr>Vizualizace</vt:lpstr>
      <vt:lpstr>Závěrečné shrnutí</vt:lpstr>
      <vt:lpstr>Doplňující dotazy- od vedoucího dp</vt:lpstr>
      <vt:lpstr>Doplňující dotazy – od oponenta dp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ŠIKMÝCH STŘECH</dc:title>
  <dc:creator>Lenovo</dc:creator>
  <cp:lastModifiedBy>Lenovo</cp:lastModifiedBy>
  <cp:revision>384</cp:revision>
  <dcterms:created xsi:type="dcterms:W3CDTF">2017-06-05T10:45:37Z</dcterms:created>
  <dcterms:modified xsi:type="dcterms:W3CDTF">2019-06-12T15:37:49Z</dcterms:modified>
</cp:coreProperties>
</file>