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84" r:id="rId8"/>
    <p:sldId id="267" r:id="rId9"/>
    <p:sldId id="289" r:id="rId10"/>
    <p:sldId id="265" r:id="rId11"/>
    <p:sldId id="285" r:id="rId12"/>
    <p:sldId id="286" r:id="rId13"/>
    <p:sldId id="287" r:id="rId14"/>
    <p:sldId id="290" r:id="rId15"/>
    <p:sldId id="291" r:id="rId16"/>
    <p:sldId id="292" r:id="rId17"/>
    <p:sldId id="296" r:id="rId18"/>
    <p:sldId id="294" r:id="rId19"/>
    <p:sldId id="298" r:id="rId20"/>
    <p:sldId id="293" r:id="rId21"/>
    <p:sldId id="277" r:id="rId22"/>
    <p:sldId id="278" r:id="rId23"/>
    <p:sldId id="297" r:id="rId24"/>
    <p:sldId id="279" r:id="rId25"/>
    <p:sldId id="300" r:id="rId26"/>
    <p:sldId id="301" r:id="rId27"/>
    <p:sldId id="299" r:id="rId28"/>
    <p:sldId id="29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F47CC"/>
    <a:srgbClr val="4A4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A5C1-816B-4E59-A0A7-70232A2E731D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3BAF-1EA9-487F-A432-BB8848088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669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A5C1-816B-4E59-A0A7-70232A2E731D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3BAF-1EA9-487F-A432-BB8848088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769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A5C1-816B-4E59-A0A7-70232A2E731D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3BAF-1EA9-487F-A432-BB8848088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2611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A5C1-816B-4E59-A0A7-70232A2E731D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3BAF-1EA9-487F-A432-BB8848088F68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5004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A5C1-816B-4E59-A0A7-70232A2E731D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3BAF-1EA9-487F-A432-BB8848088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839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A5C1-816B-4E59-A0A7-70232A2E731D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3BAF-1EA9-487F-A432-BB8848088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603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A5C1-816B-4E59-A0A7-70232A2E731D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3BAF-1EA9-487F-A432-BB8848088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311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A5C1-816B-4E59-A0A7-70232A2E731D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3BAF-1EA9-487F-A432-BB8848088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1223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A5C1-816B-4E59-A0A7-70232A2E731D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3BAF-1EA9-487F-A432-BB8848088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8382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A5C1-816B-4E59-A0A7-70232A2E731D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3BAF-1EA9-487F-A432-BB8848088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353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A5C1-816B-4E59-A0A7-70232A2E731D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3BAF-1EA9-487F-A432-BB8848088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5483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A5C1-816B-4E59-A0A7-70232A2E731D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3BAF-1EA9-487F-A432-BB8848088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97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A5C1-816B-4E59-A0A7-70232A2E731D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3BAF-1EA9-487F-A432-BB8848088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1662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A5C1-816B-4E59-A0A7-70232A2E731D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3BAF-1EA9-487F-A432-BB8848088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89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A5C1-816B-4E59-A0A7-70232A2E731D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3BAF-1EA9-487F-A432-BB8848088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9540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A5C1-816B-4E59-A0A7-70232A2E731D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3BAF-1EA9-487F-A432-BB8848088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229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A5C1-816B-4E59-A0A7-70232A2E731D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3BAF-1EA9-487F-A432-BB8848088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09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CE7A5C1-816B-4E59-A0A7-70232A2E731D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7E63BAF-1EA9-487F-A432-BB8848088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33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8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653F190-A739-437E-82D2-1A6AA8E87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05" y="2197916"/>
            <a:ext cx="11551640" cy="205967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PROJEKT NOVOSTAVBY ZADANÉHO OBJEKTU V ROZSAHU projektu PRO PROVEDENÍ STAVBY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EC02678-7C59-4F1F-B16E-28422E6637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724" r="5488" b="5237"/>
          <a:stretch/>
        </p:blipFill>
        <p:spPr>
          <a:xfrm>
            <a:off x="2164359" y="86530"/>
            <a:ext cx="1493398" cy="1460212"/>
          </a:xfrm>
          <a:prstGeom prst="rect">
            <a:avLst/>
          </a:prstGeom>
        </p:spPr>
      </p:pic>
      <p:sp>
        <p:nvSpPr>
          <p:cNvPr id="13" name="Zástupný symbol pro obsah 4">
            <a:extLst>
              <a:ext uri="{FF2B5EF4-FFF2-40B4-BE49-F238E27FC236}">
                <a16:creationId xmlns:a16="http://schemas.microsoft.com/office/drawing/2014/main" id="{A8FEE2AF-629E-433E-8A67-B6296463CDC1}"/>
              </a:ext>
            </a:extLst>
          </p:cNvPr>
          <p:cNvSpPr txBox="1">
            <a:spLocks/>
          </p:cNvSpPr>
          <p:nvPr/>
        </p:nvSpPr>
        <p:spPr>
          <a:xfrm>
            <a:off x="1114235" y="1535185"/>
            <a:ext cx="8946541" cy="897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Ústav technicko – technologický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Katedra stavebnictví</a:t>
            </a:r>
          </a:p>
          <a:p>
            <a:pPr marL="0" indent="0">
              <a:buFont typeface="Wingdings 3" charset="2"/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4" name="Zástupný symbol pro obsah 4">
            <a:extLst>
              <a:ext uri="{FF2B5EF4-FFF2-40B4-BE49-F238E27FC236}">
                <a16:creationId xmlns:a16="http://schemas.microsoft.com/office/drawing/2014/main" id="{9BDA582E-BD5B-4DB0-B14A-5851BBDC79CF}"/>
              </a:ext>
            </a:extLst>
          </p:cNvPr>
          <p:cNvSpPr txBox="1">
            <a:spLocks/>
          </p:cNvSpPr>
          <p:nvPr/>
        </p:nvSpPr>
        <p:spPr>
          <a:xfrm>
            <a:off x="7088575" y="5756764"/>
            <a:ext cx="5006849" cy="455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 Českých Budějovicích, Červen 2019</a:t>
            </a:r>
          </a:p>
          <a:p>
            <a:pPr marL="0" indent="0">
              <a:buFont typeface="Wingdings 3" charset="2"/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6" name="Nadpis 3">
            <a:extLst>
              <a:ext uri="{FF2B5EF4-FFF2-40B4-BE49-F238E27FC236}">
                <a16:creationId xmlns:a16="http://schemas.microsoft.com/office/drawing/2014/main" id="{D56B08A1-16E3-4055-AB62-3CA2F7D8C7BD}"/>
              </a:ext>
            </a:extLst>
          </p:cNvPr>
          <p:cNvSpPr txBox="1">
            <a:spLocks/>
          </p:cNvSpPr>
          <p:nvPr/>
        </p:nvSpPr>
        <p:spPr>
          <a:xfrm>
            <a:off x="3590645" y="86530"/>
            <a:ext cx="7810150" cy="1447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cs-CZ" sz="3200" cap="none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Vysoká škola technická a ekonomická</a:t>
            </a:r>
          </a:p>
          <a:p>
            <a:pPr algn="l">
              <a:lnSpc>
                <a:spcPct val="150000"/>
              </a:lnSpc>
            </a:pPr>
            <a:r>
              <a:rPr lang="cs-CZ" sz="3200" cap="none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 českých Budějovicích</a:t>
            </a:r>
          </a:p>
        </p:txBody>
      </p:sp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D1BB5204-030F-4232-900D-861124A8E7F5}"/>
              </a:ext>
            </a:extLst>
          </p:cNvPr>
          <p:cNvSpPr txBox="1">
            <a:spLocks/>
          </p:cNvSpPr>
          <p:nvPr/>
        </p:nvSpPr>
        <p:spPr>
          <a:xfrm>
            <a:off x="1114236" y="4333327"/>
            <a:ext cx="8946541" cy="1347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AUTOR DIPLOMOVÉ PRÁCE:		Bc. David Janák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VEDOUCÍ DIPLOMOVÉ PRÁCE:		doc. Dr. Ing. Luboš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Podolka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OPONENT DIPLOMOVÉ PRÁCE: 	Ing. arch. Jan Pala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372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D9539B3-A1F9-4DD0-92AB-ABAD014D1C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95" t="2579" r="4825" b="1886"/>
          <a:stretch/>
        </p:blipFill>
        <p:spPr>
          <a:xfrm>
            <a:off x="1797946" y="696939"/>
            <a:ext cx="7203849" cy="616106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128950B-7D94-4EF2-A887-108C5A2F51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724" r="5488" b="5237"/>
          <a:stretch/>
        </p:blipFill>
        <p:spPr>
          <a:xfrm>
            <a:off x="10326847" y="254310"/>
            <a:ext cx="1493398" cy="1460212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FF5CBEB-322E-4189-9F80-8A2A810F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685" y="294304"/>
            <a:ext cx="8598714" cy="723722"/>
          </a:xfrm>
        </p:spPr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dispoziční řešení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DF09B2F-766A-4551-863A-DD3DA208E8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082818" y="1628374"/>
            <a:ext cx="1163008" cy="1335305"/>
          </a:xfrm>
          <a:prstGeom prst="rect">
            <a:avLst/>
          </a:prstGeom>
        </p:spPr>
      </p:pic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DDEEEDE3-B3DD-4CDE-8C80-73D9AB414D99}"/>
              </a:ext>
            </a:extLst>
          </p:cNvPr>
          <p:cNvSpPr txBox="1">
            <a:spLocks/>
          </p:cNvSpPr>
          <p:nvPr/>
        </p:nvSpPr>
        <p:spPr>
          <a:xfrm>
            <a:off x="9651210" y="6073521"/>
            <a:ext cx="2458181" cy="738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Zdroj: Vlastní zpracování </a:t>
            </a:r>
          </a:p>
          <a:p>
            <a:pPr marL="0" indent="0">
              <a:buNone/>
            </a:pP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AutoCAD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2015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DAD5FE7-A9AF-40BF-8091-5A691A241E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3578"/>
          <a:stretch/>
        </p:blipFill>
        <p:spPr>
          <a:xfrm>
            <a:off x="10822" y="67155"/>
            <a:ext cx="1819880" cy="679084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FE812E6-5EF0-4B95-8AB8-F7251C0529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5933"/>
          <a:stretch/>
        </p:blipFill>
        <p:spPr>
          <a:xfrm>
            <a:off x="9983994" y="2890514"/>
            <a:ext cx="1609849" cy="30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76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07C8A12-DFC3-49B1-8CD9-0801CC4C8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034" y="359469"/>
            <a:ext cx="7165047" cy="649853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128950B-7D94-4EF2-A887-108C5A2F51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724" r="5488" b="5237"/>
          <a:stretch/>
        </p:blipFill>
        <p:spPr>
          <a:xfrm>
            <a:off x="10326847" y="254310"/>
            <a:ext cx="1493398" cy="1460212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FF5CBEB-322E-4189-9F80-8A2A810F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685" y="294304"/>
            <a:ext cx="8598714" cy="723722"/>
          </a:xfrm>
        </p:spPr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dispoziční řešení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DF09B2F-766A-4551-863A-DD3DA208E8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74230" y="1628374"/>
            <a:ext cx="1163008" cy="1335305"/>
          </a:xfrm>
          <a:prstGeom prst="rect">
            <a:avLst/>
          </a:prstGeom>
        </p:spPr>
      </p:pic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DDEEEDE3-B3DD-4CDE-8C80-73D9AB414D99}"/>
              </a:ext>
            </a:extLst>
          </p:cNvPr>
          <p:cNvSpPr txBox="1">
            <a:spLocks/>
          </p:cNvSpPr>
          <p:nvPr/>
        </p:nvSpPr>
        <p:spPr>
          <a:xfrm>
            <a:off x="9651210" y="6073521"/>
            <a:ext cx="2458181" cy="738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Zdroj: Vlastní zpracování </a:t>
            </a:r>
          </a:p>
          <a:p>
            <a:pPr marL="0" indent="0">
              <a:buNone/>
            </a:pP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AutoCAD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2015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A504327-11E0-4853-9C81-11FA25DA05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5607" y="0"/>
            <a:ext cx="17886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77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25C4410-048E-4CA2-890B-DBE834950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33" y="294304"/>
            <a:ext cx="7242392" cy="656369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128950B-7D94-4EF2-A887-108C5A2F51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724" r="5488" b="5237"/>
          <a:stretch/>
        </p:blipFill>
        <p:spPr>
          <a:xfrm>
            <a:off x="10326847" y="254310"/>
            <a:ext cx="1493398" cy="1460212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FF5CBEB-322E-4189-9F80-8A2A810F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685" y="294304"/>
            <a:ext cx="8598714" cy="723722"/>
          </a:xfrm>
        </p:spPr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dispoziční řešení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DF09B2F-766A-4551-863A-DD3DA208E8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46944" y="1628374"/>
            <a:ext cx="1163008" cy="1335305"/>
          </a:xfrm>
          <a:prstGeom prst="rect">
            <a:avLst/>
          </a:prstGeom>
        </p:spPr>
      </p:pic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DDEEEDE3-B3DD-4CDE-8C80-73D9AB414D99}"/>
              </a:ext>
            </a:extLst>
          </p:cNvPr>
          <p:cNvSpPr txBox="1">
            <a:spLocks/>
          </p:cNvSpPr>
          <p:nvPr/>
        </p:nvSpPr>
        <p:spPr>
          <a:xfrm>
            <a:off x="9651210" y="6073521"/>
            <a:ext cx="2458181" cy="738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Zdroj: Vlastní zpracování </a:t>
            </a:r>
          </a:p>
          <a:p>
            <a:pPr marL="0" indent="0">
              <a:buNone/>
            </a:pP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AutoCAD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2015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28F1525-E222-4EF4-A55D-2BCE4AD5E6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356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34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8822A19-E405-4659-BEDB-631FF2AED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1" y="347294"/>
            <a:ext cx="7509183" cy="651826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128950B-7D94-4EF2-A887-108C5A2F51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724" r="5488" b="5237"/>
          <a:stretch/>
        </p:blipFill>
        <p:spPr>
          <a:xfrm>
            <a:off x="10326847" y="254310"/>
            <a:ext cx="1493398" cy="1460212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FF5CBEB-322E-4189-9F80-8A2A810F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685" y="294304"/>
            <a:ext cx="8598714" cy="723722"/>
          </a:xfrm>
        </p:spPr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dispoziční řešení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DF09B2F-766A-4551-863A-DD3DA208E8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737359" y="1715112"/>
            <a:ext cx="1163008" cy="1335305"/>
          </a:xfrm>
          <a:prstGeom prst="rect">
            <a:avLst/>
          </a:prstGeom>
        </p:spPr>
      </p:pic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DDEEEDE3-B3DD-4CDE-8C80-73D9AB414D99}"/>
              </a:ext>
            </a:extLst>
          </p:cNvPr>
          <p:cNvSpPr txBox="1">
            <a:spLocks/>
          </p:cNvSpPr>
          <p:nvPr/>
        </p:nvSpPr>
        <p:spPr>
          <a:xfrm>
            <a:off x="9651210" y="6073521"/>
            <a:ext cx="2458181" cy="738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Zdroj: Vlastní zpracování </a:t>
            </a:r>
          </a:p>
          <a:p>
            <a:pPr marL="0" indent="0">
              <a:buNone/>
            </a:pP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AutoCAD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2015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E02EE52-ABEE-4583-BAAC-A6680E9951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46" y="1893506"/>
            <a:ext cx="1876425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20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4FB98BD-8BC2-425E-8F8B-927563E0C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40" y="0"/>
            <a:ext cx="7847226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128950B-7D94-4EF2-A887-108C5A2F51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724" r="5488" b="5237"/>
          <a:stretch/>
        </p:blipFill>
        <p:spPr>
          <a:xfrm>
            <a:off x="10326847" y="254310"/>
            <a:ext cx="1493398" cy="1460212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FF5CBEB-322E-4189-9F80-8A2A810F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55" y="294304"/>
            <a:ext cx="9686644" cy="723722"/>
          </a:xfrm>
        </p:spPr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Konstrukční řešení - založení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DF09B2F-766A-4551-863A-DD3DA208E8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26034" y="792892"/>
            <a:ext cx="1163008" cy="1335305"/>
          </a:xfrm>
          <a:prstGeom prst="rect">
            <a:avLst/>
          </a:prstGeom>
        </p:spPr>
      </p:pic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DDEEEDE3-B3DD-4CDE-8C80-73D9AB414D99}"/>
              </a:ext>
            </a:extLst>
          </p:cNvPr>
          <p:cNvSpPr txBox="1">
            <a:spLocks/>
          </p:cNvSpPr>
          <p:nvPr/>
        </p:nvSpPr>
        <p:spPr>
          <a:xfrm>
            <a:off x="9651210" y="6073521"/>
            <a:ext cx="2458181" cy="738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Zdroj: Vlastní zpracování </a:t>
            </a:r>
          </a:p>
          <a:p>
            <a:pPr marL="0" indent="0">
              <a:buNone/>
            </a:pP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AutoCAD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2015</a:t>
            </a:r>
          </a:p>
        </p:txBody>
      </p:sp>
      <p:sp>
        <p:nvSpPr>
          <p:cNvPr id="9" name="Zástupný symbol pro obsah 4">
            <a:extLst>
              <a:ext uri="{FF2B5EF4-FFF2-40B4-BE49-F238E27FC236}">
                <a16:creationId xmlns:a16="http://schemas.microsoft.com/office/drawing/2014/main" id="{EEBE047F-1529-4587-B671-B2D9D5D468AA}"/>
              </a:ext>
            </a:extLst>
          </p:cNvPr>
          <p:cNvSpPr txBox="1">
            <a:spLocks/>
          </p:cNvSpPr>
          <p:nvPr/>
        </p:nvSpPr>
        <p:spPr>
          <a:xfrm>
            <a:off x="7839886" y="2057829"/>
            <a:ext cx="3980359" cy="2758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Počet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22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Průměr pilot: 600 - 800 mm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Materiál: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Armokoš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z bet. oceli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Hloubka založení: 7 – 11 m</a:t>
            </a:r>
          </a:p>
          <a:p>
            <a:pPr marL="0" indent="0">
              <a:lnSpc>
                <a:spcPct val="160000"/>
              </a:lnSpc>
              <a:buClr>
                <a:schemeClr val="tx1"/>
              </a:buClr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3" charset="2"/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084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B44AC38-A6B8-4C5B-AC2C-ECAEFDC83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09" y="850727"/>
            <a:ext cx="6910716" cy="601573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128950B-7D94-4EF2-A887-108C5A2F51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724" r="5488" b="5237"/>
          <a:stretch/>
        </p:blipFill>
        <p:spPr>
          <a:xfrm>
            <a:off x="10326847" y="254310"/>
            <a:ext cx="1493398" cy="1460212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FF5CBEB-322E-4189-9F80-8A2A810F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55" y="294304"/>
            <a:ext cx="9686644" cy="723722"/>
          </a:xfrm>
        </p:spPr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Konstrukční řešení - ŘEZ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DF09B2F-766A-4551-863A-DD3DA208E8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35574" y="764579"/>
            <a:ext cx="1163008" cy="1335305"/>
          </a:xfrm>
          <a:prstGeom prst="rect">
            <a:avLst/>
          </a:prstGeom>
        </p:spPr>
      </p:pic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DDEEEDE3-B3DD-4CDE-8C80-73D9AB414D99}"/>
              </a:ext>
            </a:extLst>
          </p:cNvPr>
          <p:cNvSpPr txBox="1">
            <a:spLocks/>
          </p:cNvSpPr>
          <p:nvPr/>
        </p:nvSpPr>
        <p:spPr>
          <a:xfrm>
            <a:off x="9651210" y="6073521"/>
            <a:ext cx="2458181" cy="738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Zdroj: Vlastní zpracování </a:t>
            </a:r>
          </a:p>
          <a:p>
            <a:pPr marL="0" indent="0">
              <a:buNone/>
            </a:pP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AutoCAD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2015</a:t>
            </a:r>
          </a:p>
        </p:txBody>
      </p:sp>
      <p:sp>
        <p:nvSpPr>
          <p:cNvPr id="10" name="Zástupný symbol pro obsah 4">
            <a:extLst>
              <a:ext uri="{FF2B5EF4-FFF2-40B4-BE49-F238E27FC236}">
                <a16:creationId xmlns:a16="http://schemas.microsoft.com/office/drawing/2014/main" id="{F294C658-E93E-4B92-BCCA-FF969177AE88}"/>
              </a:ext>
            </a:extLst>
          </p:cNvPr>
          <p:cNvSpPr txBox="1">
            <a:spLocks/>
          </p:cNvSpPr>
          <p:nvPr/>
        </p:nvSpPr>
        <p:spPr>
          <a:xfrm>
            <a:off x="7516536" y="2013736"/>
            <a:ext cx="4592855" cy="3129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Obvodové zdivo: nosná betonová stěna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Stropní konstrukce: železobetonové stropní desky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Schodiště: montované z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prefa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dílců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60000"/>
              </a:lnSpc>
              <a:buClr>
                <a:schemeClr val="tx1"/>
              </a:buClr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3" charset="2"/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46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C7EA768-FD6D-45CC-AF06-FF3378A60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93" y="767751"/>
            <a:ext cx="5722998" cy="609024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128950B-7D94-4EF2-A887-108C5A2F51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724" r="5488" b="5237"/>
          <a:stretch/>
        </p:blipFill>
        <p:spPr>
          <a:xfrm>
            <a:off x="10326847" y="254310"/>
            <a:ext cx="1493398" cy="1460212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FF5CBEB-322E-4189-9F80-8A2A810F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4304"/>
            <a:ext cx="10326847" cy="723722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Konstrukční řešení – detail Balkon </a:t>
            </a:r>
          </a:p>
        </p:txBody>
      </p:sp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DDEEEDE3-B3DD-4CDE-8C80-73D9AB414D99}"/>
              </a:ext>
            </a:extLst>
          </p:cNvPr>
          <p:cNvSpPr txBox="1">
            <a:spLocks/>
          </p:cNvSpPr>
          <p:nvPr/>
        </p:nvSpPr>
        <p:spPr>
          <a:xfrm>
            <a:off x="9651210" y="6073521"/>
            <a:ext cx="2458181" cy="738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Zdroj: Vlastní zpracování </a:t>
            </a:r>
          </a:p>
          <a:p>
            <a:pPr marL="0" indent="0">
              <a:buNone/>
            </a:pP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AutoCAD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2015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05E2A19-F904-4ECB-8F80-5853FB3FD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921" y="1714522"/>
            <a:ext cx="5342079" cy="405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54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AABF4BC5-36E6-4156-B4B5-7E65DEC0F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312" y="672562"/>
            <a:ext cx="7210741" cy="618543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128950B-7D94-4EF2-A887-108C5A2F51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724" r="5488" b="5237"/>
          <a:stretch/>
        </p:blipFill>
        <p:spPr>
          <a:xfrm>
            <a:off x="10326847" y="254310"/>
            <a:ext cx="1493398" cy="1460212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FF5CBEB-322E-4189-9F80-8A2A810F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4304"/>
            <a:ext cx="10326847" cy="723722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Konstrukční řešení - detail příčný řez nástavbou</a:t>
            </a:r>
          </a:p>
        </p:txBody>
      </p:sp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DDEEEDE3-B3DD-4CDE-8C80-73D9AB414D99}"/>
              </a:ext>
            </a:extLst>
          </p:cNvPr>
          <p:cNvSpPr txBox="1">
            <a:spLocks/>
          </p:cNvSpPr>
          <p:nvPr/>
        </p:nvSpPr>
        <p:spPr>
          <a:xfrm>
            <a:off x="9651210" y="6073521"/>
            <a:ext cx="2458181" cy="738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Zdroj: Vlastní zpracování </a:t>
            </a:r>
          </a:p>
          <a:p>
            <a:pPr marL="0" indent="0">
              <a:buNone/>
            </a:pP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AutoCAD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1823014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128950B-7D94-4EF2-A887-108C5A2F5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724" r="5488" b="5237"/>
          <a:stretch/>
        </p:blipFill>
        <p:spPr>
          <a:xfrm>
            <a:off x="10326847" y="254310"/>
            <a:ext cx="1493398" cy="1460212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FF5CBEB-322E-4189-9F80-8A2A810F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55" y="294304"/>
            <a:ext cx="9686644" cy="723722"/>
          </a:xfrm>
        </p:spPr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Požárně bezpečnostní řešení</a:t>
            </a:r>
          </a:p>
        </p:txBody>
      </p:sp>
      <p:sp>
        <p:nvSpPr>
          <p:cNvPr id="10" name="Zástupný symbol pro obsah 4">
            <a:extLst>
              <a:ext uri="{FF2B5EF4-FFF2-40B4-BE49-F238E27FC236}">
                <a16:creationId xmlns:a16="http://schemas.microsoft.com/office/drawing/2014/main" id="{F294C658-E93E-4B92-BCCA-FF969177AE88}"/>
              </a:ext>
            </a:extLst>
          </p:cNvPr>
          <p:cNvSpPr txBox="1">
            <a:spLocks/>
          </p:cNvSpPr>
          <p:nvPr/>
        </p:nvSpPr>
        <p:spPr>
          <a:xfrm>
            <a:off x="595618" y="1115736"/>
            <a:ext cx="11513773" cy="5654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Požární úseky: 20 z toho 14 bytových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Požární výška objektu: 13,630 m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Plocha podlaží: 380,66 m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baseline="30000" dirty="0"/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Typy konstrukcí: svislé stěny i stropy jsou navrženy jako konstrukce DP1 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Druh konstrukčního systému: nehořlavý 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</a:rPr>
              <a:t>Chráněné únikové cesty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									 doba evakuace &lt; doba zakouření </a:t>
            </a:r>
            <a:endParaRPr lang="cs-CZ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Nouzové osvětlení musí být funkční při požáru min. 15 min 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Doba bezpečného zdržení v CHÚC typu A je max. 4 minuty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CHÚC typu A – možný únik 95 osob dle ČSN 73 0802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60000"/>
              </a:lnSpc>
              <a:buClr>
                <a:schemeClr val="tx1"/>
              </a:buClr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3" charset="2"/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A282E22-CE19-4888-B61B-E1D74F883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750" y="4812566"/>
            <a:ext cx="3890739" cy="116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80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128950B-7D94-4EF2-A887-108C5A2F5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724" r="5488" b="5237"/>
          <a:stretch/>
        </p:blipFill>
        <p:spPr>
          <a:xfrm>
            <a:off x="10326847" y="254310"/>
            <a:ext cx="1493398" cy="1460212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FF5CBEB-322E-4189-9F80-8A2A810F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55" y="294304"/>
            <a:ext cx="9686644" cy="723722"/>
          </a:xfrm>
        </p:spPr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Požárně bezpečnostní řešení</a:t>
            </a:r>
          </a:p>
        </p:txBody>
      </p:sp>
      <p:sp>
        <p:nvSpPr>
          <p:cNvPr id="10" name="Zástupný symbol pro obsah 4">
            <a:extLst>
              <a:ext uri="{FF2B5EF4-FFF2-40B4-BE49-F238E27FC236}">
                <a16:creationId xmlns:a16="http://schemas.microsoft.com/office/drawing/2014/main" id="{F294C658-E93E-4B92-BCCA-FF969177AE88}"/>
              </a:ext>
            </a:extLst>
          </p:cNvPr>
          <p:cNvSpPr txBox="1">
            <a:spLocks/>
          </p:cNvSpPr>
          <p:nvPr/>
        </p:nvSpPr>
        <p:spPr>
          <a:xfrm>
            <a:off x="595618" y="1115736"/>
            <a:ext cx="11513773" cy="5654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</a:rPr>
              <a:t>Autonomní detekce a signalizace požáru, nouzové osvětlení 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Jsou umístěny v požadovaných prostorech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</a:rPr>
              <a:t>Přenosné hasicí přístroje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každém patře 2x PHP práškový 21A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plynové kotelně umístěn 1x PHP CO2 55B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</a:rPr>
              <a:t>Zásobování požární vodou - vnější a vnitřní odběrná místa 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Podzemní požární hydrant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2.PP, 1.NP, 3.NP umístěn nástěnný požární hydrant 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Veškeré rozvody jsou utěsněny požárními ucpávkami s patřičným označením a výpisem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60000"/>
              </a:lnSpc>
              <a:buClr>
                <a:schemeClr val="tx1"/>
              </a:buClr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60000"/>
              </a:lnSpc>
              <a:buClr>
                <a:schemeClr val="tx1"/>
              </a:buClr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3" charset="2"/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0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B9580E-9981-4C43-9A05-FFF29C657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89" y="551406"/>
            <a:ext cx="9955092" cy="723722"/>
          </a:xfrm>
        </p:spPr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Obsah OBHAJOBY DIPLOMOVÉ PRÁCE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4D54A81-ACF2-438B-8D13-8ADBEE82774F}"/>
              </a:ext>
            </a:extLst>
          </p:cNvPr>
          <p:cNvSpPr txBox="1">
            <a:spLocks/>
          </p:cNvSpPr>
          <p:nvPr/>
        </p:nvSpPr>
        <p:spPr>
          <a:xfrm>
            <a:off x="1104309" y="1119447"/>
            <a:ext cx="8946541" cy="56798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Motivace</a:t>
            </a:r>
          </a:p>
          <a:p>
            <a:pPr algn="just"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Cíl diplomové práce</a:t>
            </a:r>
          </a:p>
          <a:p>
            <a:pPr algn="just"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Metody zpracování</a:t>
            </a:r>
          </a:p>
          <a:p>
            <a:pPr algn="just"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Základní popis stavby</a:t>
            </a:r>
          </a:p>
          <a:p>
            <a:pPr algn="just"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Konstrukční řešení</a:t>
            </a:r>
          </a:p>
          <a:p>
            <a:pPr algn="just"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Požárně bezpečnostní řešení</a:t>
            </a:r>
          </a:p>
          <a:p>
            <a:pPr algn="just"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Technika prostředí staveb</a:t>
            </a:r>
          </a:p>
          <a:p>
            <a:pPr algn="just"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Závěrečné shrnutí</a:t>
            </a:r>
          </a:p>
          <a:p>
            <a:pPr algn="just"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Doplňující dotazy</a:t>
            </a:r>
          </a:p>
          <a:p>
            <a:pPr marL="0" indent="0">
              <a:buFont typeface="Wingdings 3" charset="2"/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494AAC0-56AC-44B9-A332-B5FDCFFB05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724" r="5488" b="5237"/>
          <a:stretch/>
        </p:blipFill>
        <p:spPr>
          <a:xfrm>
            <a:off x="10326847" y="254310"/>
            <a:ext cx="1493398" cy="146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50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128950B-7D94-4EF2-A887-108C5A2F5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724" r="5488" b="5237"/>
          <a:stretch/>
        </p:blipFill>
        <p:spPr>
          <a:xfrm>
            <a:off x="10326847" y="254310"/>
            <a:ext cx="1493398" cy="1460212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FF5CBEB-322E-4189-9F80-8A2A810F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55" y="294304"/>
            <a:ext cx="9686644" cy="723722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Konstrukční řešení – technika prostředí staveb </a:t>
            </a:r>
          </a:p>
        </p:txBody>
      </p:sp>
      <p:sp>
        <p:nvSpPr>
          <p:cNvPr id="12" name="Zástupný symbol pro obsah 4">
            <a:extLst>
              <a:ext uri="{FF2B5EF4-FFF2-40B4-BE49-F238E27FC236}">
                <a16:creationId xmlns:a16="http://schemas.microsoft.com/office/drawing/2014/main" id="{C11EC92F-A861-4233-B290-F9EC421E5E90}"/>
              </a:ext>
            </a:extLst>
          </p:cNvPr>
          <p:cNvSpPr txBox="1">
            <a:spLocks/>
          </p:cNvSpPr>
          <p:nvPr/>
        </p:nvSpPr>
        <p:spPr>
          <a:xfrm>
            <a:off x="595618" y="1115736"/>
            <a:ext cx="11513773" cy="5654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Otopná soustava: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Bude zajištovat teplovodní plynová kotelna, která bude zásobovat jednotlivé bytové a nebytové jednotky samostatnou regulací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Zdroj tepla budou zajištovat dvě kotlové jednotky teplovodních kotlů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Vaillant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VK 1304/9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atmoCRAFT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nad 50 kW se zásobníky na vodu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60000"/>
              </a:lnSpc>
              <a:buClr>
                <a:schemeClr val="tx1"/>
              </a:buClr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60000"/>
              </a:lnSpc>
              <a:buClr>
                <a:schemeClr val="tx1"/>
              </a:buClr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3" charset="2"/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4502B91-C6E7-4770-872B-0525736AB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17" y="4193504"/>
            <a:ext cx="2581275" cy="2486025"/>
          </a:xfrm>
          <a:prstGeom prst="rect">
            <a:avLst/>
          </a:prstGeom>
        </p:spPr>
      </p:pic>
      <p:sp>
        <p:nvSpPr>
          <p:cNvPr id="13" name="Zástupný symbol pro obsah 4">
            <a:extLst>
              <a:ext uri="{FF2B5EF4-FFF2-40B4-BE49-F238E27FC236}">
                <a16:creationId xmlns:a16="http://schemas.microsoft.com/office/drawing/2014/main" id="{5DB932DC-2255-4BE3-8E21-67517CAED49A}"/>
              </a:ext>
            </a:extLst>
          </p:cNvPr>
          <p:cNvSpPr txBox="1">
            <a:spLocks/>
          </p:cNvSpPr>
          <p:nvPr/>
        </p:nvSpPr>
        <p:spPr>
          <a:xfrm>
            <a:off x="9651210" y="6217688"/>
            <a:ext cx="2458181" cy="386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Zdroj: www.vodateplo.cz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5D6CA34-6D8C-4847-8DF2-7301FEB3B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0559" y="4374479"/>
            <a:ext cx="164782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22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128950B-7D94-4EF2-A887-108C5A2F5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724" r="5488" b="5237"/>
          <a:stretch/>
        </p:blipFill>
        <p:spPr>
          <a:xfrm>
            <a:off x="10326847" y="254310"/>
            <a:ext cx="1493398" cy="1460212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FF5CBEB-322E-4189-9F80-8A2A810F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21" y="471038"/>
            <a:ext cx="9504725" cy="723722"/>
          </a:xfrm>
        </p:spPr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Závěrečné shrnutí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9D32D84-8381-4B29-8C9E-077E40D0F40B}"/>
              </a:ext>
            </a:extLst>
          </p:cNvPr>
          <p:cNvSpPr txBox="1">
            <a:spLocks/>
          </p:cNvSpPr>
          <p:nvPr/>
        </p:nvSpPr>
        <p:spPr>
          <a:xfrm>
            <a:off x="1105847" y="1389489"/>
            <a:ext cx="9220999" cy="4523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lnSpc>
                <a:spcPct val="160000"/>
              </a:lnSpc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Výkresová dokumentace v úrovni projekt pro stavební povolení</a:t>
            </a:r>
          </a:p>
          <a:p>
            <a:pPr algn="just">
              <a:lnSpc>
                <a:spcPct val="160000"/>
              </a:lnSpc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Architektonické a stavebně – konstrukčního řešení zadaného objektu</a:t>
            </a:r>
          </a:p>
          <a:p>
            <a:pPr algn="just">
              <a:lnSpc>
                <a:spcPct val="160000"/>
              </a:lnSpc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Požárně bezpečností řešení</a:t>
            </a:r>
          </a:p>
          <a:p>
            <a:pPr algn="just">
              <a:lnSpc>
                <a:spcPct val="160000"/>
              </a:lnSpc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Technika prostředí staveb</a:t>
            </a:r>
          </a:p>
        </p:txBody>
      </p:sp>
    </p:spTree>
    <p:extLst>
      <p:ext uri="{BB962C8B-B14F-4D97-AF65-F5344CB8AC3E}">
        <p14:creationId xmlns:p14="http://schemas.microsoft.com/office/powerpoint/2010/main" val="4073029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128950B-7D94-4EF2-A887-108C5A2F5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724" r="5488" b="5237"/>
          <a:stretch/>
        </p:blipFill>
        <p:spPr>
          <a:xfrm>
            <a:off x="10326847" y="254310"/>
            <a:ext cx="1493398" cy="1460212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FF5CBEB-322E-4189-9F80-8A2A810F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567" y="2870290"/>
            <a:ext cx="9915785" cy="723722"/>
          </a:xfrm>
        </p:spPr>
        <p:txBody>
          <a:bodyPr>
            <a:normAutofit fontScale="90000"/>
          </a:bodyPr>
          <a:lstStyle/>
          <a:p>
            <a:pPr>
              <a:lnSpc>
                <a:spcPct val="160000"/>
              </a:lnSpc>
              <a:buClr>
                <a:schemeClr val="tx1"/>
              </a:buClr>
            </a:pP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783261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5CCB46C-747E-4A67-A186-2B845C586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30"/>
            <a:ext cx="7977038" cy="685017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128950B-7D94-4EF2-A887-108C5A2F51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724" r="5488" b="5237"/>
          <a:stretch/>
        </p:blipFill>
        <p:spPr>
          <a:xfrm>
            <a:off x="10326847" y="254310"/>
            <a:ext cx="1493398" cy="1460212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FF5CBEB-322E-4189-9F80-8A2A810F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61" y="471038"/>
            <a:ext cx="9915785" cy="723722"/>
          </a:xfrm>
        </p:spPr>
        <p:txBody>
          <a:bodyPr>
            <a:normAutofit fontScale="90000"/>
          </a:bodyPr>
          <a:lstStyle/>
          <a:p>
            <a:pPr>
              <a:lnSpc>
                <a:spcPct val="160000"/>
              </a:lnSpc>
              <a:buClr>
                <a:schemeClr val="tx1"/>
              </a:buClr>
            </a:pP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Doplňující dotazy vedoucího práce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625AC7A-38DB-42BB-AB95-280481B48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3876" y="1927841"/>
            <a:ext cx="2406694" cy="3718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BA1D3E8-0F07-4304-9EE1-27783585B4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6737" b="46178"/>
          <a:stretch/>
        </p:blipFill>
        <p:spPr>
          <a:xfrm>
            <a:off x="7975231" y="2581711"/>
            <a:ext cx="4216769" cy="169457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6FF3AFA-6137-4DB0-985C-FD4D4777F5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2830"/>
          <a:stretch/>
        </p:blipFill>
        <p:spPr>
          <a:xfrm>
            <a:off x="7975232" y="4276288"/>
            <a:ext cx="4202176" cy="108427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BF94434-065E-4DD9-8414-1FA47ECB6FE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207" r="14951"/>
          <a:stretch/>
        </p:blipFill>
        <p:spPr>
          <a:xfrm>
            <a:off x="8090245" y="1890942"/>
            <a:ext cx="620786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04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128950B-7D94-4EF2-A887-108C5A2F5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724" r="5488" b="5237"/>
          <a:stretch/>
        </p:blipFill>
        <p:spPr>
          <a:xfrm>
            <a:off x="10326847" y="254310"/>
            <a:ext cx="1493398" cy="1460212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FF5CBEB-322E-4189-9F80-8A2A810F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61" y="471038"/>
            <a:ext cx="9915785" cy="723722"/>
          </a:xfrm>
        </p:spPr>
        <p:txBody>
          <a:bodyPr>
            <a:normAutofit fontScale="90000"/>
          </a:bodyPr>
          <a:lstStyle/>
          <a:p>
            <a:pPr>
              <a:lnSpc>
                <a:spcPct val="160000"/>
              </a:lnSpc>
              <a:buClr>
                <a:schemeClr val="tx1"/>
              </a:buClr>
            </a:pP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Doplňující dotazy oponenta práce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9D32D84-8381-4B29-8C9E-077E40D0F40B}"/>
              </a:ext>
            </a:extLst>
          </p:cNvPr>
          <p:cNvSpPr txBox="1">
            <a:spLocks/>
          </p:cNvSpPr>
          <p:nvPr/>
        </p:nvSpPr>
        <p:spPr>
          <a:xfrm>
            <a:off x="879343" y="1506935"/>
            <a:ext cx="9447503" cy="4523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v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Odpovídá navržená kapacita parkovacích stání počtu a typu bytových jednotek?</a:t>
            </a: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v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Ano, ČSN 73 6110 tab. 34 – na celkovou plochu bytu platí: Počet účelových jednotek na 1 stání.</a:t>
            </a: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064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38E22D9-8F06-4C3D-995F-B793FF64A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82" y="1068319"/>
            <a:ext cx="7515225" cy="57816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128950B-7D94-4EF2-A887-108C5A2F51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724" r="5488" b="5237"/>
          <a:stretch/>
        </p:blipFill>
        <p:spPr>
          <a:xfrm>
            <a:off x="10326847" y="254310"/>
            <a:ext cx="1493398" cy="1460212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FF5CBEB-322E-4189-9F80-8A2A810F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61" y="471038"/>
            <a:ext cx="9915785" cy="723722"/>
          </a:xfrm>
        </p:spPr>
        <p:txBody>
          <a:bodyPr>
            <a:normAutofit fontScale="90000"/>
          </a:bodyPr>
          <a:lstStyle/>
          <a:p>
            <a:pPr>
              <a:lnSpc>
                <a:spcPct val="160000"/>
              </a:lnSpc>
              <a:buClr>
                <a:schemeClr val="tx1"/>
              </a:buClr>
            </a:pP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Doplňující dotazy oponenta práce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40CFC78-3410-49FA-AEA4-17B4E302B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73956" y="1619911"/>
            <a:ext cx="1163008" cy="1335305"/>
          </a:xfrm>
          <a:prstGeom prst="rect">
            <a:avLst/>
          </a:prstGeom>
        </p:spPr>
      </p:pic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F84D15FB-B988-497E-B0F8-1EFB4625CC25}"/>
              </a:ext>
            </a:extLst>
          </p:cNvPr>
          <p:cNvSpPr txBox="1">
            <a:spLocks/>
          </p:cNvSpPr>
          <p:nvPr/>
        </p:nvSpPr>
        <p:spPr>
          <a:xfrm>
            <a:off x="9651210" y="6073521"/>
            <a:ext cx="2458181" cy="738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Zdroj: Vlastní zpracování </a:t>
            </a:r>
          </a:p>
          <a:p>
            <a:pPr marL="0" indent="0">
              <a:buNone/>
            </a:pP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AutoCAD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2015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3873AD1-7492-4B7F-9BD3-F67C34FCD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7493" y="2869068"/>
            <a:ext cx="4236413" cy="42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71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128950B-7D94-4EF2-A887-108C5A2F5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724" r="5488" b="5237"/>
          <a:stretch/>
        </p:blipFill>
        <p:spPr>
          <a:xfrm>
            <a:off x="10326847" y="254310"/>
            <a:ext cx="1493398" cy="1460212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FF5CBEB-322E-4189-9F80-8A2A810F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61" y="471038"/>
            <a:ext cx="9915785" cy="723722"/>
          </a:xfrm>
        </p:spPr>
        <p:txBody>
          <a:bodyPr>
            <a:normAutofit fontScale="90000"/>
          </a:bodyPr>
          <a:lstStyle/>
          <a:p>
            <a:pPr>
              <a:lnSpc>
                <a:spcPct val="160000"/>
              </a:lnSpc>
              <a:buClr>
                <a:schemeClr val="tx1"/>
              </a:buClr>
            </a:pP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Doplňující dotazy oponenta práce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9D32D84-8381-4B29-8C9E-077E40D0F40B}"/>
              </a:ext>
            </a:extLst>
          </p:cNvPr>
          <p:cNvSpPr txBox="1">
            <a:spLocks/>
          </p:cNvSpPr>
          <p:nvPr/>
        </p:nvSpPr>
        <p:spPr>
          <a:xfrm>
            <a:off x="879343" y="1506935"/>
            <a:ext cx="9447503" cy="4523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v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 možné umístit kalorimetry a vodoměry do volně přístupných společných prostor? </a:t>
            </a: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v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Ano, lze umístit do společenských prostor - oznámit provozovateli pro odsouhlasení k odebírání hodnot z této místnosti</a:t>
            </a:r>
          </a:p>
        </p:txBody>
      </p:sp>
    </p:spTree>
    <p:extLst>
      <p:ext uri="{BB962C8B-B14F-4D97-AF65-F5344CB8AC3E}">
        <p14:creationId xmlns:p14="http://schemas.microsoft.com/office/powerpoint/2010/main" val="1503366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128950B-7D94-4EF2-A887-108C5A2F5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724" r="5488" b="5237"/>
          <a:stretch/>
        </p:blipFill>
        <p:spPr>
          <a:xfrm>
            <a:off x="10326847" y="254310"/>
            <a:ext cx="1493398" cy="1460212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FF5CBEB-322E-4189-9F80-8A2A810F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61" y="471038"/>
            <a:ext cx="9915785" cy="723722"/>
          </a:xfrm>
        </p:spPr>
        <p:txBody>
          <a:bodyPr>
            <a:normAutofit fontScale="90000"/>
          </a:bodyPr>
          <a:lstStyle/>
          <a:p>
            <a:pPr>
              <a:lnSpc>
                <a:spcPct val="160000"/>
              </a:lnSpc>
              <a:buClr>
                <a:schemeClr val="tx1"/>
              </a:buClr>
            </a:pP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Doplňující dotazy oponenta práce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9D32D84-8381-4B29-8C9E-077E40D0F40B}"/>
              </a:ext>
            </a:extLst>
          </p:cNvPr>
          <p:cNvSpPr txBox="1">
            <a:spLocks/>
          </p:cNvSpPr>
          <p:nvPr/>
        </p:nvSpPr>
        <p:spPr>
          <a:xfrm>
            <a:off x="879343" y="1506935"/>
            <a:ext cx="9447503" cy="4523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v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Vyhovuje procento zastavění pozemku požadavkům platné územně plánovací dokumentace pro danou lokalitu?</a:t>
            </a: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v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Ano, zastavěná plocha parcely činí 35,52 %. Pro danou lokalitu obce Vlašim je povoleno pro zástavbu max. 60 % plochy.</a:t>
            </a:r>
          </a:p>
        </p:txBody>
      </p:sp>
    </p:spTree>
    <p:extLst>
      <p:ext uri="{BB962C8B-B14F-4D97-AF65-F5344CB8AC3E}">
        <p14:creationId xmlns:p14="http://schemas.microsoft.com/office/powerpoint/2010/main" val="8096031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128950B-7D94-4EF2-A887-108C5A2F5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724" r="5488" b="5237"/>
          <a:stretch/>
        </p:blipFill>
        <p:spPr>
          <a:xfrm>
            <a:off x="10326847" y="254310"/>
            <a:ext cx="1493398" cy="1460212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FF5CBEB-322E-4189-9F80-8A2A810F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61" y="471038"/>
            <a:ext cx="9915785" cy="723722"/>
          </a:xfrm>
        </p:spPr>
        <p:txBody>
          <a:bodyPr>
            <a:normAutofit fontScale="90000"/>
          </a:bodyPr>
          <a:lstStyle/>
          <a:p>
            <a:pPr>
              <a:lnSpc>
                <a:spcPct val="160000"/>
              </a:lnSpc>
              <a:buClr>
                <a:schemeClr val="tx1"/>
              </a:buClr>
            </a:pP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Doplňující dotazy oponenta práce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9D32D84-8381-4B29-8C9E-077E40D0F40B}"/>
              </a:ext>
            </a:extLst>
          </p:cNvPr>
          <p:cNvSpPr txBox="1">
            <a:spLocks/>
          </p:cNvSpPr>
          <p:nvPr/>
        </p:nvSpPr>
        <p:spPr>
          <a:xfrm>
            <a:off x="879343" y="1506935"/>
            <a:ext cx="9447503" cy="5036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v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Jak by bylo možné vyhovět legislativnímu požadavku, aby byly dešťové vody likvidovány přímo na dotčeném pozemku?</a:t>
            </a: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Vsakování dešťových vod na pozemcích staveb pro bydlení je  splněno [§ 20 odst. 5 písm. c)], jestliže poměr výměry části pozemku schopné vsakování dešťové vody k celkové výměře pozemku činí v případě řadového rodinného domu a bytového domu nebo administrativních budov  0,3 %.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Výměra pozemku: 1642 m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Zatravněná plocha pozemku 1058 m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Část pozemku schopné vsakování - 64,43% </a:t>
            </a:r>
          </a:p>
          <a:p>
            <a:pPr marL="0" indent="0" algn="just">
              <a:lnSpc>
                <a:spcPct val="150000"/>
              </a:lnSpc>
              <a:buClrTx/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665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B9580E-9981-4C43-9A05-FFF29C657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699" y="551406"/>
            <a:ext cx="4457976" cy="723722"/>
          </a:xfrm>
        </p:spPr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MOTIVACE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4D54A81-ACF2-438B-8D13-8ADBEE82774F}"/>
              </a:ext>
            </a:extLst>
          </p:cNvPr>
          <p:cNvSpPr txBox="1">
            <a:spLocks/>
          </p:cNvSpPr>
          <p:nvPr/>
        </p:nvSpPr>
        <p:spPr>
          <a:xfrm>
            <a:off x="1055513" y="1893716"/>
            <a:ext cx="8946541" cy="2762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Možnost zakomponovat objekt do městské zástavby</a:t>
            </a:r>
          </a:p>
          <a:p>
            <a:pPr algn="just"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Rozvinutí projekční schopnosti</a:t>
            </a:r>
          </a:p>
          <a:p>
            <a:pPr algn="just"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Řešení požadavků jednotlivých systémů při vytváření projektu</a:t>
            </a:r>
          </a:p>
          <a:p>
            <a:pPr algn="just"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Využití získaných znalostí pro budoucí praxi</a:t>
            </a:r>
          </a:p>
          <a:p>
            <a:pPr marL="0" indent="0">
              <a:buFont typeface="Wingdings 3" charset="2"/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494AAC0-56AC-44B9-A332-B5FDCFFB05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724" r="5488" b="5237"/>
          <a:stretch/>
        </p:blipFill>
        <p:spPr>
          <a:xfrm>
            <a:off x="10326847" y="254310"/>
            <a:ext cx="1493398" cy="146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27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FF5CBEB-322E-4189-9F80-8A2A810F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466" y="517850"/>
            <a:ext cx="6686026" cy="723722"/>
          </a:xfrm>
        </p:spPr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Cíl DIPLOMOVÉ práce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345B483-7A86-4508-B213-FC20AB9C9597}"/>
              </a:ext>
            </a:extLst>
          </p:cNvPr>
          <p:cNvSpPr txBox="1">
            <a:spLocks/>
          </p:cNvSpPr>
          <p:nvPr/>
        </p:nvSpPr>
        <p:spPr>
          <a:xfrm>
            <a:off x="1139403" y="1449099"/>
            <a:ext cx="9187444" cy="4792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Cílem diplomové práce je zadaný objekt ve stupni „Projekt pro stavební povolení“. Vypracované min. 4 části projektové dokumentace definované ve stavebním zákonu vyhlášky č. 499/2006 Sb.</a:t>
            </a:r>
          </a:p>
          <a:p>
            <a:pPr algn="just"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Architektonické a stavebně – konstrukčního řešení zadaného objektu</a:t>
            </a:r>
          </a:p>
          <a:p>
            <a:pPr algn="just"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Požárně bezpečností řešení</a:t>
            </a:r>
          </a:p>
          <a:p>
            <a:pPr algn="just"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Technika prostředí staveb</a:t>
            </a:r>
          </a:p>
          <a:p>
            <a:pPr algn="just"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Dokladová část</a:t>
            </a:r>
          </a:p>
          <a:p>
            <a:pPr algn="just"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3" charset="2"/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38346F1-B24A-42ED-92D1-05643E133F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724" r="5488" b="5237"/>
          <a:stretch/>
        </p:blipFill>
        <p:spPr>
          <a:xfrm>
            <a:off x="10326847" y="254310"/>
            <a:ext cx="1493398" cy="146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FF5CBEB-322E-4189-9F80-8A2A810F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424" y="551406"/>
            <a:ext cx="6174297" cy="723722"/>
          </a:xfrm>
        </p:spPr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Metody zpracování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345B483-7A86-4508-B213-FC20AB9C9597}"/>
              </a:ext>
            </a:extLst>
          </p:cNvPr>
          <p:cNvSpPr txBox="1">
            <a:spLocks/>
          </p:cNvSpPr>
          <p:nvPr/>
        </p:nvSpPr>
        <p:spPr>
          <a:xfrm>
            <a:off x="1139403" y="1751103"/>
            <a:ext cx="9732729" cy="4523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Projektová dokumentace zpracována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ArchiCad 19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AutoCAD 2015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Teplo 2017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Energie 2016</a:t>
            </a:r>
          </a:p>
          <a:p>
            <a:pPr marL="0" indent="0">
              <a:buFont typeface="Wingdings 3" charset="2"/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9C8CFE2-C9C5-4DF0-8047-8E52457987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724" r="5488" b="5237"/>
          <a:stretch/>
        </p:blipFill>
        <p:spPr>
          <a:xfrm>
            <a:off x="10326847" y="254310"/>
            <a:ext cx="1493398" cy="146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03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FF5CBEB-322E-4189-9F80-8A2A810F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424" y="551406"/>
            <a:ext cx="6174297" cy="723722"/>
          </a:xfrm>
        </p:spPr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Umístění stavby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128950B-7D94-4EF2-A887-108C5A2F5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724" r="5488" b="5237"/>
          <a:stretch/>
        </p:blipFill>
        <p:spPr>
          <a:xfrm>
            <a:off x="10326847" y="254310"/>
            <a:ext cx="1493398" cy="1460212"/>
          </a:xfrm>
          <a:prstGeom prst="rect">
            <a:avLst/>
          </a:prstGeom>
        </p:spPr>
      </p:pic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345B483-7A86-4508-B213-FC20AB9C9597}"/>
              </a:ext>
            </a:extLst>
          </p:cNvPr>
          <p:cNvSpPr txBox="1">
            <a:spLocks/>
          </p:cNvSpPr>
          <p:nvPr/>
        </p:nvSpPr>
        <p:spPr>
          <a:xfrm>
            <a:off x="1164570" y="1191392"/>
            <a:ext cx="9732729" cy="2594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Umístění stavby: Vlašim [530883] , v Sadě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Katastrální území: Vlašim [78354]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Výměra pozemku: 1642 m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Parcelní číslo: 2287/46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3" charset="2"/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D2EB897E-BFB8-4E04-99A8-29A44F82FD4F}"/>
              </a:ext>
            </a:extLst>
          </p:cNvPr>
          <p:cNvSpPr txBox="1">
            <a:spLocks/>
          </p:cNvSpPr>
          <p:nvPr/>
        </p:nvSpPr>
        <p:spPr>
          <a:xfrm>
            <a:off x="9783393" y="6119376"/>
            <a:ext cx="2408607" cy="73862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Zdroj: Vlastní zpracování</a:t>
            </a:r>
          </a:p>
          <a:p>
            <a:pPr marL="0" indent="0">
              <a:buFont typeface="Wingdings 3" charset="2"/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google.cz/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maps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- zobrazení pozemku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F3A67AA-47D5-47CD-B8ED-9FA7BD1105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1590" b="41759"/>
          <a:stretch/>
        </p:blipFill>
        <p:spPr>
          <a:xfrm>
            <a:off x="141341" y="2991029"/>
            <a:ext cx="9270297" cy="371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1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FF5CBEB-322E-4189-9F80-8A2A810F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60694"/>
            <a:ext cx="10326847" cy="723722"/>
          </a:xfrm>
        </p:spPr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Koordinační situační výkres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128950B-7D94-4EF2-A887-108C5A2F5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724" r="5488" b="5237"/>
          <a:stretch/>
        </p:blipFill>
        <p:spPr>
          <a:xfrm>
            <a:off x="10326847" y="254310"/>
            <a:ext cx="1493398" cy="1460212"/>
          </a:xfrm>
          <a:prstGeom prst="rect">
            <a:avLst/>
          </a:prstGeom>
        </p:spPr>
      </p:pic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D2EB897E-BFB8-4E04-99A8-29A44F82FD4F}"/>
              </a:ext>
            </a:extLst>
          </p:cNvPr>
          <p:cNvSpPr txBox="1">
            <a:spLocks/>
          </p:cNvSpPr>
          <p:nvPr/>
        </p:nvSpPr>
        <p:spPr>
          <a:xfrm>
            <a:off x="9755744" y="6119376"/>
            <a:ext cx="2436256" cy="738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Zdroj: Vlastní zpracování</a:t>
            </a:r>
          </a:p>
          <a:p>
            <a:pPr marL="0" indent="0">
              <a:buFont typeface="Wingdings 3" charset="2"/>
              <a:buNone/>
            </a:pP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AutoCAD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2015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07BC2E1-DC35-4EBE-BDC7-DF592D63B7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12" t="7189" r="1874"/>
          <a:stretch/>
        </p:blipFill>
        <p:spPr>
          <a:xfrm>
            <a:off x="1762299" y="873112"/>
            <a:ext cx="7445364" cy="598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2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128950B-7D94-4EF2-A887-108C5A2F5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724" r="5488" b="5237"/>
          <a:stretch/>
        </p:blipFill>
        <p:spPr>
          <a:xfrm>
            <a:off x="10326847" y="254310"/>
            <a:ext cx="1493398" cy="1460212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FF5CBEB-322E-4189-9F80-8A2A810F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408" y="260694"/>
            <a:ext cx="8598714" cy="723722"/>
          </a:xfrm>
        </p:spPr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Základní popis stavby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F4B89F6-F44C-4BF5-A64D-937D0117BBC6}"/>
              </a:ext>
            </a:extLst>
          </p:cNvPr>
          <p:cNvSpPr txBox="1">
            <a:spLocks/>
          </p:cNvSpPr>
          <p:nvPr/>
        </p:nvSpPr>
        <p:spPr>
          <a:xfrm>
            <a:off x="1164570" y="855677"/>
            <a:ext cx="9732729" cy="59310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Druh objektu: 			Bytový dům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Počet podlaží:			Pětipodlažní dům s jedním suterénem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Počet bytových jednotek: 14 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Počet obyvatel:			46 osob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Zastavěná plocha:		381,15 m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Zpevněné plochy:		202,13 m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Výška objektu:			10,7 m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Základy:					Vrtané piloty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Obvodová stěna:			Nosná betonová stěna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Zastřešení:				Pultová střecha</a:t>
            </a:r>
          </a:p>
          <a:p>
            <a:pPr marL="0" indent="0">
              <a:buFont typeface="Wingdings 3" charset="2"/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397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8EB31A5-2D09-49A1-B94E-99D03EF14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290" y="354396"/>
            <a:ext cx="6976594" cy="650360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128950B-7D94-4EF2-A887-108C5A2F51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724" r="5488" b="5237"/>
          <a:stretch/>
        </p:blipFill>
        <p:spPr>
          <a:xfrm>
            <a:off x="10326847" y="254310"/>
            <a:ext cx="1493398" cy="1460212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FF5CBEB-322E-4189-9F80-8A2A810F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685" y="294304"/>
            <a:ext cx="8598714" cy="723722"/>
          </a:xfrm>
        </p:spPr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dispoziční řešení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DF09B2F-766A-4551-863A-DD3DA208E8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29033" y="1628374"/>
            <a:ext cx="1163008" cy="1335305"/>
          </a:xfrm>
          <a:prstGeom prst="rect">
            <a:avLst/>
          </a:prstGeom>
        </p:spPr>
      </p:pic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DDEEEDE3-B3DD-4CDE-8C80-73D9AB414D99}"/>
              </a:ext>
            </a:extLst>
          </p:cNvPr>
          <p:cNvSpPr txBox="1">
            <a:spLocks/>
          </p:cNvSpPr>
          <p:nvPr/>
        </p:nvSpPr>
        <p:spPr>
          <a:xfrm>
            <a:off x="9651210" y="6073521"/>
            <a:ext cx="2458181" cy="738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Zdroj: Vlastní zpracování </a:t>
            </a:r>
          </a:p>
          <a:p>
            <a:pPr marL="0" indent="0">
              <a:buNone/>
            </a:pP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AutoCAD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2015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147336A-B9C9-414E-A3AC-8AC9AE3917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37108"/>
            <a:ext cx="2050036" cy="252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68294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1657</TotalTime>
  <Words>732</Words>
  <Application>Microsoft Office PowerPoint</Application>
  <PresentationFormat>Širokoúhlá obrazovka</PresentationFormat>
  <Paragraphs>156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Tw Cen MT</vt:lpstr>
      <vt:lpstr>Wingdings</vt:lpstr>
      <vt:lpstr>Wingdings 3</vt:lpstr>
      <vt:lpstr>Kapka</vt:lpstr>
      <vt:lpstr>PROJEKT NOVOSTAVBY ZADANÉHO OBJEKTU V ROZSAHU projektu PRO PROVEDENÍ STAVBY</vt:lpstr>
      <vt:lpstr>Obsah OBHAJOBY DIPLOMOVÉ PRÁCE </vt:lpstr>
      <vt:lpstr>MOTIVACE</vt:lpstr>
      <vt:lpstr>Cíl DIPLOMOVÉ práce</vt:lpstr>
      <vt:lpstr>Metody zpracování</vt:lpstr>
      <vt:lpstr>Umístění stavby</vt:lpstr>
      <vt:lpstr>Koordinační situační výkres</vt:lpstr>
      <vt:lpstr>Základní popis stavby</vt:lpstr>
      <vt:lpstr>dispoziční řešení</vt:lpstr>
      <vt:lpstr>dispoziční řešení</vt:lpstr>
      <vt:lpstr>dispoziční řešení</vt:lpstr>
      <vt:lpstr>dispoziční řešení</vt:lpstr>
      <vt:lpstr>dispoziční řešení</vt:lpstr>
      <vt:lpstr>Konstrukční řešení - založení</vt:lpstr>
      <vt:lpstr>Konstrukční řešení - ŘEZ </vt:lpstr>
      <vt:lpstr>Konstrukční řešení – detail Balkon </vt:lpstr>
      <vt:lpstr>Konstrukční řešení - detail příčný řez nástavbou</vt:lpstr>
      <vt:lpstr>Požárně bezpečnostní řešení</vt:lpstr>
      <vt:lpstr>Požárně bezpečnostní řešení</vt:lpstr>
      <vt:lpstr>Konstrukční řešení – technika prostředí staveb </vt:lpstr>
      <vt:lpstr>Závěrečné shrnutí</vt:lpstr>
      <vt:lpstr>Děkuji za pozornost</vt:lpstr>
      <vt:lpstr>Doplňující dotazy vedoucího práce</vt:lpstr>
      <vt:lpstr>Doplňující dotazy oponenta práce</vt:lpstr>
      <vt:lpstr>Doplňující dotazy oponenta práce</vt:lpstr>
      <vt:lpstr>Doplňující dotazy oponenta práce</vt:lpstr>
      <vt:lpstr>Doplňující dotazy oponenta práce</vt:lpstr>
      <vt:lpstr>Doplňující dotazy oponenta práce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David Janák</dc:creator>
  <cp:lastModifiedBy>David Janák</cp:lastModifiedBy>
  <cp:revision>118</cp:revision>
  <dcterms:created xsi:type="dcterms:W3CDTF">2017-06-09T15:31:00Z</dcterms:created>
  <dcterms:modified xsi:type="dcterms:W3CDTF">2019-06-12T20:53:50Z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