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3"/>
  </p:notesMasterIdLst>
  <p:sldIdLst>
    <p:sldId id="256" r:id="rId2"/>
    <p:sldId id="258" r:id="rId3"/>
    <p:sldId id="261" r:id="rId4"/>
    <p:sldId id="341" r:id="rId5"/>
    <p:sldId id="263" r:id="rId6"/>
    <p:sldId id="313" r:id="rId7"/>
    <p:sldId id="315" r:id="rId8"/>
    <p:sldId id="316" r:id="rId9"/>
    <p:sldId id="317" r:id="rId10"/>
    <p:sldId id="318" r:id="rId11"/>
    <p:sldId id="342" r:id="rId12"/>
    <p:sldId id="320" r:id="rId13"/>
    <p:sldId id="322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12" r:id="rId27"/>
    <p:sldId id="324" r:id="rId28"/>
    <p:sldId id="340" r:id="rId29"/>
    <p:sldId id="325" r:id="rId30"/>
    <p:sldId id="326" r:id="rId31"/>
    <p:sldId id="327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ila Eliášová" initials="KE" lastIdx="1" clrIdx="0">
    <p:extLst>
      <p:ext uri="{19B8F6BF-5375-455C-9EA6-DF929625EA0E}">
        <p15:presenceInfo xmlns:p15="http://schemas.microsoft.com/office/powerpoint/2012/main" userId="Kamila Eliáš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3E0F0-19CE-4996-B540-918BD0D851F2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1091A-0136-43F0-ACDA-F1A13426B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14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091A-0136-43F0-ACDA-F1A13426B2E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08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091A-0136-43F0-ACDA-F1A13426B2E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52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091A-0136-43F0-ACDA-F1A13426B2E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83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63A883F-9E3C-40D4-920C-77CA3370868D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1B10876-7B28-4721-840D-E1C9D28CD1F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mava-lipno.eu/rio/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uzk.cz/" TargetMode="External"/><Relationship Id="rId5" Type="http://schemas.openxmlformats.org/officeDocument/2006/relationships/hyperlink" Target="https://www.lipnonadvltavou.cz/obec-1/uzemni-planovani/uzemni-plan-obce/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4888" y="1434068"/>
            <a:ext cx="8674224" cy="1354217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NOVOSTAVBY ZADANÉHO OBJEKTU V ROZSAHU PROJEKTU PRO PROVEDENÍ STAVBY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4221088"/>
            <a:ext cx="6400800" cy="533665"/>
          </a:xfrm>
        </p:spPr>
        <p:txBody>
          <a:bodyPr>
            <a:normAutofit fontScale="85000" lnSpcReduction="20000"/>
          </a:bodyPr>
          <a:lstStyle/>
          <a:p>
            <a:pPr algn="ctr"/>
            <a:b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LEHKÝ DŘEVĚNÝ SKELET - PANELOVÁ VÝSTAVBA -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99792" y="379289"/>
            <a:ext cx="58681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cs-CZ" dirty="0">
                <a:latin typeface="Calibri" pitchFamily="34" charset="0"/>
                <a:cs typeface="Calibri" pitchFamily="34" charset="0"/>
              </a:rPr>
              <a:t>Vysoká škola technická a ekonomická v Českých Budějovicích</a:t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dirty="0">
                <a:latin typeface="Calibri" pitchFamily="34" charset="0"/>
                <a:cs typeface="Calibri" pitchFamily="34" charset="0"/>
              </a:rPr>
              <a:t>Ústav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technicko</a:t>
            </a:r>
            <a:r>
              <a:rPr lang="cs-CZ" dirty="0">
                <a:latin typeface="Calibri" pitchFamily="34" charset="0"/>
                <a:cs typeface="Calibri" pitchFamily="34" charset="0"/>
              </a:rPr>
              <a:t> – technologický</a:t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dirty="0">
                <a:latin typeface="Calibri" pitchFamily="34" charset="0"/>
                <a:cs typeface="Calibri" pitchFamily="34" charset="0"/>
              </a:rPr>
              <a:t>Katedra stavebnictví</a:t>
            </a:r>
          </a:p>
          <a:p>
            <a:pPr algn="r"/>
            <a:r>
              <a:rPr lang="cs-CZ" dirty="0">
                <a:latin typeface="Calibri" pitchFamily="34" charset="0"/>
                <a:cs typeface="Calibri" pitchFamily="34" charset="0"/>
              </a:rPr>
              <a:t> </a:t>
            </a:r>
          </a:p>
        </p:txBody>
      </p:sp>
      <p:pic>
        <p:nvPicPr>
          <p:cNvPr id="5" name="Obrázek 186" descr="http://files.su-vste.webnode.cz/200000342-3ccf83dcb8/235px-Logobezpozadi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349001"/>
            <a:ext cx="1000132" cy="10588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413792" y="5157192"/>
            <a:ext cx="8511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Autor diplomové práce: 		</a:t>
            </a:r>
            <a:r>
              <a:rPr lang="cs-CZ" altLang="cs-CZ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Bc. Kamila Eliášová</a:t>
            </a:r>
          </a:p>
          <a:p>
            <a:pPr algn="just"/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Vedoucí diplomové práce: 		</a:t>
            </a:r>
            <a:r>
              <a:rPr lang="cs-CZ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doc. Dr. Ing. Luboš </a:t>
            </a:r>
            <a:r>
              <a:rPr lang="cs-CZ" dirty="0" err="1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Podolka</a:t>
            </a:r>
            <a:endParaRPr lang="cs-CZ" dirty="0">
              <a:solidFill>
                <a:schemeClr val="accent2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Oponent diplomové práce: 		</a:t>
            </a:r>
            <a:r>
              <a:rPr lang="cs-CZ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Ing. Jan </a:t>
            </a:r>
            <a:r>
              <a:rPr lang="cs-CZ" dirty="0" err="1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Zugárek</a:t>
            </a:r>
            <a:endParaRPr lang="cs-CZ" dirty="0">
              <a:solidFill>
                <a:schemeClr val="accent2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endParaRPr lang="cs-CZ" dirty="0">
              <a:solidFill>
                <a:schemeClr val="accent2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altLang="cs-CZ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České Budějovice, červen 2019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2B80498-C4B8-4E6C-9CFB-690FED8AAF61}"/>
              </a:ext>
            </a:extLst>
          </p:cNvPr>
          <p:cNvSpPr/>
          <p:nvPr/>
        </p:nvSpPr>
        <p:spPr>
          <a:xfrm>
            <a:off x="2699792" y="3006638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HORSKÁ CHATA-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0497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196DD-5B07-42CA-ADA5-EFAAC4B9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ARCHITEKTONICKÁ STUDIE</a:t>
            </a:r>
            <a:endParaRPr lang="cs-CZ" sz="3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924672-F1C7-48F4-B077-CB394B94A1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988840"/>
            <a:ext cx="3902329" cy="219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668A50-75F7-4FD9-BA21-166FFAFE1D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70" y="1988840"/>
            <a:ext cx="3902329" cy="219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C5D9D1-0DA3-4619-A52B-54AA8A7175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319202"/>
            <a:ext cx="3902329" cy="219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CDFD15-47A0-4FB9-9A74-E48C359705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69" y="4319202"/>
            <a:ext cx="3902329" cy="2195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D144B3A-C40B-45B9-90D6-2DA27579BC6D}"/>
              </a:ext>
            </a:extLst>
          </p:cNvPr>
          <p:cNvSpPr/>
          <p:nvPr/>
        </p:nvSpPr>
        <p:spPr>
          <a:xfrm>
            <a:off x="6372200" y="696937"/>
            <a:ext cx="268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ARCHITEKTONICKÁ STUDIE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F57E6D-5759-43F5-B6E3-3667CBC0625C}"/>
              </a:ext>
            </a:extLst>
          </p:cNvPr>
          <p:cNvSpPr/>
          <p:nvPr/>
        </p:nvSpPr>
        <p:spPr>
          <a:xfrm>
            <a:off x="457200" y="6511048"/>
            <a:ext cx="1445589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Vlastní tvorba</a:t>
            </a:r>
            <a:endParaRPr lang="cs-CZ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1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0A980-4717-4217-B620-F3900788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IDENTIFIKAČNÍ ÚDAJE O STAVBĚ</a:t>
            </a:r>
            <a:endParaRPr lang="cs-CZ" sz="3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DCD55DC-0079-4058-922C-B4CBE5A3C3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Novostavba objektu s nízkou spotřebou energie  </a:t>
                </a:r>
              </a:p>
              <a:p>
                <a:pPr lvl="1"/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energetická náročnost stavby „B“ 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Účel stavby: rekreace početnější skupiny osob (8-12 osob) 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Počet apartmánů: 4 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Počet nadzemních podlaží: 2 (nepodsklepený) 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Půdorysný tvar: „T“ 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Obestavěný prostor domu: 877,89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cs-CZ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Zastavěná plocha domu: 277,89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vč. terasy 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Sedlová střecha o sklonu 40°a 42° </a:t>
                </a:r>
              </a:p>
              <a:p>
                <a:endParaRPr lang="cs-CZ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Předpokládaná hodnota stavby: 12 000 000,- Kč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DCD55DC-0079-4058-922C-B4CBE5A3C3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délník 3">
            <a:extLst>
              <a:ext uri="{FF2B5EF4-FFF2-40B4-BE49-F238E27FC236}">
                <a16:creationId xmlns:a16="http://schemas.microsoft.com/office/drawing/2014/main" id="{4F833ADA-731A-4BF4-8AD0-4320DAFF15F9}"/>
              </a:ext>
            </a:extLst>
          </p:cNvPr>
          <p:cNvSpPr/>
          <p:nvPr/>
        </p:nvSpPr>
        <p:spPr>
          <a:xfrm>
            <a:off x="5985002" y="739591"/>
            <a:ext cx="314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IDENTIFIKAČNÍ ÚDAJE O STAVBĚ</a:t>
            </a:r>
          </a:p>
        </p:txBody>
      </p:sp>
    </p:spTree>
    <p:extLst>
      <p:ext uri="{BB962C8B-B14F-4D97-AF65-F5344CB8AC3E}">
        <p14:creationId xmlns:p14="http://schemas.microsoft.com/office/powerpoint/2010/main" val="71869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FB33D-B1A0-425C-9500-2C76B83E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KONSTRUKČNÍ ŘEŠENÍ BUDOVY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2EBB08-3EA9-4071-9793-0AF3C3D81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325112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Konstrukční systém lehkého dřevěného skeletu systém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 lvl="1"/>
            <a:r>
              <a:rPr lang="cs-CZ" sz="18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Panelový systém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pomocí prefabrikace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Difuzně otevřená skladba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speciálně upravená, aby splňovala požadavky na výstavbu navrženého objektu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nebyla doposud firmou realizována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Použité materiály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čistě na přírodní bázi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Panely od dodavatelské firmy NEMA s.r.o.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2D00BC4-3D82-4181-A1EE-28A5B6F6FE38}"/>
              </a:ext>
            </a:extLst>
          </p:cNvPr>
          <p:cNvSpPr/>
          <p:nvPr/>
        </p:nvSpPr>
        <p:spPr>
          <a:xfrm>
            <a:off x="5867374" y="748922"/>
            <a:ext cx="3099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KONSTRUKČNÍ ŘEŠENÍ BUDOVY</a:t>
            </a:r>
          </a:p>
        </p:txBody>
      </p:sp>
      <p:pic>
        <p:nvPicPr>
          <p:cNvPr id="5" name="Zástupný obsah 3" descr="NEMA Eko">
            <a:extLst>
              <a:ext uri="{FF2B5EF4-FFF2-40B4-BE49-F238E27FC236}">
                <a16:creationId xmlns:a16="http://schemas.microsoft.com/office/drawing/2014/main" id="{A29692ED-3730-45BF-8464-2FC21C109C3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4881" r="13741" b="5508"/>
          <a:stretch/>
        </p:blipFill>
        <p:spPr bwMode="auto">
          <a:xfrm>
            <a:off x="827584" y="4149080"/>
            <a:ext cx="2520280" cy="23129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5F8A605-74C2-4B3B-8CC3-CCF3621B5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081167"/>
              </p:ext>
            </p:extLst>
          </p:nvPr>
        </p:nvGraphicFramePr>
        <p:xfrm>
          <a:off x="4788024" y="4149080"/>
          <a:ext cx="3747060" cy="2312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579914792"/>
                    </a:ext>
                  </a:extLst>
                </a:gridCol>
                <a:gridCol w="1226780">
                  <a:extLst>
                    <a:ext uri="{9D8B030D-6E8A-4147-A177-3AD203B41FA5}">
                      <a16:colId xmlns:a16="http://schemas.microsoft.com/office/drawing/2014/main" val="3829635346"/>
                    </a:ext>
                  </a:extLst>
                </a:gridCol>
              </a:tblGrid>
              <a:tr h="425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accent2"/>
                          </a:solidFill>
                          <a:effectLst/>
                        </a:rPr>
                        <a:t>MATERIÁL</a:t>
                      </a:r>
                      <a:endParaRPr lang="cs-CZ" sz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accent2"/>
                          </a:solidFill>
                          <a:effectLst/>
                        </a:rPr>
                        <a:t>TLOUŠŤKA</a:t>
                      </a:r>
                      <a:endParaRPr lang="cs-CZ" sz="1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76225"/>
                  </a:ext>
                </a:extLst>
              </a:tr>
              <a:tr h="203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ysClr val="windowText" lastClr="000000"/>
                          </a:solidFill>
                          <a:effectLst/>
                        </a:rPr>
                        <a:t>Sádrovláknitá deska</a:t>
                      </a:r>
                      <a:endParaRPr lang="cs-CZ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12,5mm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157917"/>
                  </a:ext>
                </a:extLst>
              </a:tr>
              <a:tr h="203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Rošt z KVH 60/40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93773"/>
                  </a:ext>
                </a:extLst>
              </a:tr>
              <a:tr h="203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OSB deska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15mm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12054"/>
                  </a:ext>
                </a:extLst>
              </a:tr>
              <a:tr h="6471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Nosná konstrukce KVH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60/160 + minerální izolace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160mm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526246"/>
                  </a:ext>
                </a:extLst>
              </a:tr>
              <a:tr h="203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Dřevovláknitá deska 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120mm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152505"/>
                  </a:ext>
                </a:extLst>
              </a:tr>
              <a:tr h="425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Finální armovací vrstva </a:t>
                      </a:r>
                      <a:endParaRPr lang="cs-CZ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5mm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025894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8766226B-2B0B-4C83-BB1E-793C2C2880B9}"/>
              </a:ext>
            </a:extLst>
          </p:cNvPr>
          <p:cNvSpPr/>
          <p:nvPr/>
        </p:nvSpPr>
        <p:spPr>
          <a:xfrm>
            <a:off x="817036" y="6446617"/>
            <a:ext cx="1281505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</a:t>
            </a:r>
            <a:r>
              <a:rPr lang="cs-CZ" sz="1200" i="1" u="sng" dirty="0" err="1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Nema</a:t>
            </a:r>
            <a:r>
              <a:rPr lang="cs-CZ" sz="1200" i="1" u="sng" dirty="0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s.r.o.</a:t>
            </a:r>
            <a:endParaRPr lang="cs-CZ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8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5D2A58-39AC-4B1F-A5F8-493B9C3F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A236E-F725-413E-AB88-E19E905F0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Stavební záměr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Vznik projektové dokumentace → stavební řízení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Výrobní dokumentace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Výroba panelů (prefabrikace)</a:t>
            </a:r>
          </a:p>
          <a:p>
            <a:pPr lvl="1"/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nejvíce předpřipravený panel se dodává včetně osazení a montáže oken, předpřipravenými průchodkami pro elektroinstalaci a hotovou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stěrkovací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hmotou </a:t>
            </a:r>
            <a:b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pro finální fasádní úpravy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Doprava materiálů na staveniště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Montáž panelů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Kontrola vzduchotěsnosti obálky domu-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Blowedoor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CBD6D00-7F9E-4DDC-9DF3-833069858EA1}"/>
              </a:ext>
            </a:extLst>
          </p:cNvPr>
          <p:cNvSpPr/>
          <p:nvPr/>
        </p:nvSpPr>
        <p:spPr>
          <a:xfrm>
            <a:off x="4511106" y="773668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</p:spTree>
    <p:extLst>
      <p:ext uri="{BB962C8B-B14F-4D97-AF65-F5344CB8AC3E}">
        <p14:creationId xmlns:p14="http://schemas.microsoft.com/office/powerpoint/2010/main" val="350644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F9E0EF7-7D48-4605-8933-695E64989241}"/>
              </a:ext>
            </a:extLst>
          </p:cNvPr>
          <p:cNvSpPr/>
          <p:nvPr/>
        </p:nvSpPr>
        <p:spPr>
          <a:xfrm>
            <a:off x="4788024" y="836712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pic>
        <p:nvPicPr>
          <p:cNvPr id="5" name="Unknown.jpeg" descr="Unknown.jpeg">
            <a:extLst>
              <a:ext uri="{FF2B5EF4-FFF2-40B4-BE49-F238E27FC236}">
                <a16:creationId xmlns:a16="http://schemas.microsoft.com/office/drawing/2014/main" id="{4C6C1BC5-ADC9-4CFB-BC88-869BCF2054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4"/>
          <a:stretch>
            <a:fillRect/>
          </a:stretch>
        </p:blipFill>
        <p:spPr>
          <a:xfrm>
            <a:off x="467544" y="1340768"/>
            <a:ext cx="3888432" cy="27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 descr="G:\fotky\šalát\IMG_20181107_093150.jpg">
            <a:extLst>
              <a:ext uri="{FF2B5EF4-FFF2-40B4-BE49-F238E27FC236}">
                <a16:creationId xmlns:a16="http://schemas.microsoft.com/office/drawing/2014/main" id="{B417B3F9-4C60-47CC-9064-FC656F44389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13119"/>
          <a:stretch/>
        </p:blipFill>
        <p:spPr bwMode="auto">
          <a:xfrm>
            <a:off x="4788024" y="1340769"/>
            <a:ext cx="3888432" cy="27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5432F1A-1299-4A20-BAE9-A94BFD313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8"/>
          <a:stretch/>
        </p:blipFill>
        <p:spPr>
          <a:xfrm>
            <a:off x="456051" y="4293096"/>
            <a:ext cx="3899925" cy="22048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1EE96F-D745-4189-B14F-37C7EC96BB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8"/>
          <a:stretch/>
        </p:blipFill>
        <p:spPr>
          <a:xfrm>
            <a:off x="4806482" y="4293096"/>
            <a:ext cx="3869973" cy="223934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242F747-EEEB-4696-A65F-23B2F4570F14}"/>
              </a:ext>
            </a:extLst>
          </p:cNvPr>
          <p:cNvSpPr/>
          <p:nvPr/>
        </p:nvSpPr>
        <p:spPr>
          <a:xfrm>
            <a:off x="448172" y="6487821"/>
            <a:ext cx="3691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fotografie/ galerie firmy  NEMA, spol. s r.o.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2472496-4C5C-4651-8BB4-AE8F7C48166F}"/>
              </a:ext>
            </a:extLst>
          </p:cNvPr>
          <p:cNvSpPr/>
          <p:nvPr/>
        </p:nvSpPr>
        <p:spPr>
          <a:xfrm>
            <a:off x="194565" y="3795404"/>
            <a:ext cx="268022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8737A99-2C36-43D2-B4BE-28613385C38B}"/>
              </a:ext>
            </a:extLst>
          </p:cNvPr>
          <p:cNvSpPr/>
          <p:nvPr/>
        </p:nvSpPr>
        <p:spPr>
          <a:xfrm>
            <a:off x="4531559" y="3795404"/>
            <a:ext cx="292067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CCE618C-122B-44A9-90CA-92F00E4014E1}"/>
              </a:ext>
            </a:extLst>
          </p:cNvPr>
          <p:cNvSpPr/>
          <p:nvPr/>
        </p:nvSpPr>
        <p:spPr>
          <a:xfrm>
            <a:off x="185184" y="6237312"/>
            <a:ext cx="290464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0D01245-DD60-4944-B396-176817A72F3D}"/>
              </a:ext>
            </a:extLst>
          </p:cNvPr>
          <p:cNvSpPr/>
          <p:nvPr/>
        </p:nvSpPr>
        <p:spPr>
          <a:xfrm>
            <a:off x="4535197" y="6202179"/>
            <a:ext cx="292067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0417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17D9A11-7C58-4EAB-8E02-49D386758482}"/>
              </a:ext>
            </a:extLst>
          </p:cNvPr>
          <p:cNvSpPr/>
          <p:nvPr/>
        </p:nvSpPr>
        <p:spPr>
          <a:xfrm>
            <a:off x="4860032" y="727959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pic>
        <p:nvPicPr>
          <p:cNvPr id="5" name="IMG_20170925_162745.jpg" descr="IMG_20170925_162745.jpg">
            <a:extLst>
              <a:ext uri="{FF2B5EF4-FFF2-40B4-BE49-F238E27FC236}">
                <a16:creationId xmlns:a16="http://schemas.microsoft.com/office/drawing/2014/main" id="{9DA6C9B8-1A84-42BA-AFFD-8A62787664F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6" r="16032"/>
          <a:stretch/>
        </p:blipFill>
        <p:spPr bwMode="auto">
          <a:xfrm>
            <a:off x="3293729" y="3645024"/>
            <a:ext cx="5342988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G_20170925_160833.jpg" descr="IMG_20170925_160833.jpg">
            <a:extLst>
              <a:ext uri="{FF2B5EF4-FFF2-40B4-BE49-F238E27FC236}">
                <a16:creationId xmlns:a16="http://schemas.microsoft.com/office/drawing/2014/main" id="{15BA441E-111F-4A66-91C9-5C0CFDEC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645024"/>
            <a:ext cx="2158750" cy="288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 descr="G:\fotky\rysová\IMG_20190219_165539.jpg">
            <a:extLst>
              <a:ext uri="{FF2B5EF4-FFF2-40B4-BE49-F238E27FC236}">
                <a16:creationId xmlns:a16="http://schemas.microsoft.com/office/drawing/2014/main" id="{C6E84A68-BF9A-4753-8AB7-EB8E6CF0601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26379"/>
          <a:stretch/>
        </p:blipFill>
        <p:spPr bwMode="auto">
          <a:xfrm>
            <a:off x="683568" y="1118404"/>
            <a:ext cx="3808178" cy="2310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G:\fotky\adamcová\DSCN5313.JPG">
            <a:extLst>
              <a:ext uri="{FF2B5EF4-FFF2-40B4-BE49-F238E27FC236}">
                <a16:creationId xmlns:a16="http://schemas.microsoft.com/office/drawing/2014/main" id="{2080EB76-4953-4140-93CE-5787DE1A3E9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0"/>
          <a:stretch/>
        </p:blipFill>
        <p:spPr bwMode="auto">
          <a:xfrm>
            <a:off x="4652256" y="1120812"/>
            <a:ext cx="3984461" cy="2310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B13FF269-CF92-4031-9DC9-12B8CF6B8F28}"/>
              </a:ext>
            </a:extLst>
          </p:cNvPr>
          <p:cNvSpPr/>
          <p:nvPr/>
        </p:nvSpPr>
        <p:spPr>
          <a:xfrm>
            <a:off x="592188" y="6487821"/>
            <a:ext cx="3691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fotografie/ galerie firmy  NEMA, spol. s r.o.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5AB3BB2-522A-45B3-BB31-B18E171530A6}"/>
              </a:ext>
            </a:extLst>
          </p:cNvPr>
          <p:cNvSpPr/>
          <p:nvPr/>
        </p:nvSpPr>
        <p:spPr>
          <a:xfrm>
            <a:off x="450162" y="3059668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D0545FA-D064-4479-B682-923CDAE91131}"/>
              </a:ext>
            </a:extLst>
          </p:cNvPr>
          <p:cNvSpPr/>
          <p:nvPr/>
        </p:nvSpPr>
        <p:spPr>
          <a:xfrm>
            <a:off x="374279" y="624546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B125393-7FFE-44C3-86DA-A1944A339D40}"/>
              </a:ext>
            </a:extLst>
          </p:cNvPr>
          <p:cNvSpPr/>
          <p:nvPr/>
        </p:nvSpPr>
        <p:spPr>
          <a:xfrm>
            <a:off x="2995154" y="617512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F587FA1-7C7C-4298-9CF5-C35F37139D1C}"/>
              </a:ext>
            </a:extLst>
          </p:cNvPr>
          <p:cNvSpPr/>
          <p:nvPr/>
        </p:nvSpPr>
        <p:spPr>
          <a:xfrm flipH="1">
            <a:off x="4430822" y="3083189"/>
            <a:ext cx="284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8899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0170926_144801.jpg" descr="IMG_20170926_144801.jpg">
            <a:extLst>
              <a:ext uri="{FF2B5EF4-FFF2-40B4-BE49-F238E27FC236}">
                <a16:creationId xmlns:a16="http://schemas.microsoft.com/office/drawing/2014/main" id="{00E0D84D-EC26-4BE0-A0AA-B6F2EBFD46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1052738"/>
            <a:ext cx="2016224" cy="297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G_20170926_144820.jpg" descr="IMG_20170926_144820.jpg">
            <a:extLst>
              <a:ext uri="{FF2B5EF4-FFF2-40B4-BE49-F238E27FC236}">
                <a16:creationId xmlns:a16="http://schemas.microsoft.com/office/drawing/2014/main" id="{806542B3-2192-4BCC-A134-F30456962E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9552" y="1052736"/>
            <a:ext cx="2231648" cy="297438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202A452-55A7-487E-80FF-9756DBD15754}"/>
              </a:ext>
            </a:extLst>
          </p:cNvPr>
          <p:cNvSpPr/>
          <p:nvPr/>
        </p:nvSpPr>
        <p:spPr>
          <a:xfrm>
            <a:off x="4860032" y="727959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pic>
        <p:nvPicPr>
          <p:cNvPr id="7" name="IMG_20170925_145440.jpg" descr="IMG_20170925_145440.jpg">
            <a:extLst>
              <a:ext uri="{FF2B5EF4-FFF2-40B4-BE49-F238E27FC236}">
                <a16:creationId xmlns:a16="http://schemas.microsoft.com/office/drawing/2014/main" id="{D4FF321F-54A6-4714-B1B9-6290EDE7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16" y="4149080"/>
            <a:ext cx="4403767" cy="247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20170925_152616.jpg" descr="IMG_20170925_152616.jpg">
            <a:extLst>
              <a:ext uri="{FF2B5EF4-FFF2-40B4-BE49-F238E27FC236}">
                <a16:creationId xmlns:a16="http://schemas.microsoft.com/office/drawing/2014/main" id="{E2E5B4E1-49E1-462E-B050-927B37831D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19"/>
          <a:stretch/>
        </p:blipFill>
        <p:spPr>
          <a:xfrm>
            <a:off x="5085514" y="4149079"/>
            <a:ext cx="3724729" cy="2477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Unknown-2.jpeg" descr="Unknown-2.jpeg">
            <a:extLst>
              <a:ext uri="{FF2B5EF4-FFF2-40B4-BE49-F238E27FC236}">
                <a16:creationId xmlns:a16="http://schemas.microsoft.com/office/drawing/2014/main" id="{F22906BF-C973-4E20-8894-9544B94B2B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53"/>
          <a:stretch/>
        </p:blipFill>
        <p:spPr>
          <a:xfrm>
            <a:off x="5049778" y="1052736"/>
            <a:ext cx="3751667" cy="29572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43370D2-8131-415C-954E-6B20864373B5}"/>
              </a:ext>
            </a:extLst>
          </p:cNvPr>
          <p:cNvSpPr/>
          <p:nvPr/>
        </p:nvSpPr>
        <p:spPr>
          <a:xfrm>
            <a:off x="423963" y="6609661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galerie firmy  NEMA, spol. s r.o.</a:t>
            </a:r>
          </a:p>
        </p:txBody>
      </p:sp>
    </p:spTree>
    <p:extLst>
      <p:ext uri="{BB962C8B-B14F-4D97-AF65-F5344CB8AC3E}">
        <p14:creationId xmlns:p14="http://schemas.microsoft.com/office/powerpoint/2010/main" val="364079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2958B0D-A8E8-4A13-80A3-6E0081548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586" y="1700808"/>
            <a:ext cx="5371125" cy="424847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EA45AC3-9337-4166-8F43-FE3C164352E6}"/>
              </a:ext>
            </a:extLst>
          </p:cNvPr>
          <p:cNvSpPr/>
          <p:nvPr/>
        </p:nvSpPr>
        <p:spPr>
          <a:xfrm>
            <a:off x="4860032" y="727959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2FD6ECE-5958-4ABC-BDEB-E54A9E59FCCD}"/>
              </a:ext>
            </a:extLst>
          </p:cNvPr>
          <p:cNvSpPr/>
          <p:nvPr/>
        </p:nvSpPr>
        <p:spPr>
          <a:xfrm>
            <a:off x="323528" y="1259468"/>
            <a:ext cx="6127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latin typeface="Calibri" pitchFamily="34" charset="0"/>
                <a:cs typeface="Calibri" pitchFamily="34" charset="0"/>
              </a:rPr>
              <a:t>DETAIL: ULOŽENÍ PANELU A KOTVENÍ K PODKLADNÍMU BETONU</a:t>
            </a:r>
          </a:p>
        </p:txBody>
      </p:sp>
      <p:pic>
        <p:nvPicPr>
          <p:cNvPr id="10" name="IMG_20170925_162726.jpg" descr="IMG_20170925_162726.jpg">
            <a:extLst>
              <a:ext uri="{FF2B5EF4-FFF2-40B4-BE49-F238E27FC236}">
                <a16:creationId xmlns:a16="http://schemas.microsoft.com/office/drawing/2014/main" id="{3E6FED92-D437-4F55-A0B9-3FAC75CFDD6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1"/>
          <a:stretch/>
        </p:blipFill>
        <p:spPr>
          <a:xfrm>
            <a:off x="5884686" y="2407724"/>
            <a:ext cx="2880320" cy="28346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6A8D01F3-7DAC-40BC-B651-0BCEFB07B649}"/>
              </a:ext>
            </a:extLst>
          </p:cNvPr>
          <p:cNvSpPr/>
          <p:nvPr/>
        </p:nvSpPr>
        <p:spPr>
          <a:xfrm>
            <a:off x="387585" y="6021288"/>
            <a:ext cx="6063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tvorba/fotografie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1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F7CFCEA-D753-4BAC-9076-98476ED59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844824"/>
            <a:ext cx="5147341" cy="432435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032302-41A3-4E13-A84F-3D6B6D469B23}"/>
              </a:ext>
            </a:extLst>
          </p:cNvPr>
          <p:cNvSpPr/>
          <p:nvPr/>
        </p:nvSpPr>
        <p:spPr>
          <a:xfrm>
            <a:off x="467544" y="147549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itchFamily="34" charset="0"/>
                <a:cs typeface="Calibri" pitchFamily="34" charset="0"/>
              </a:rPr>
              <a:t>DETAIL: VNĚJŠÍ ROHOVÝ SPOJ OBVODOVÝCH PANELŮ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EC7947C-AEE8-4055-BE89-F2811DEEEDC6}"/>
              </a:ext>
            </a:extLst>
          </p:cNvPr>
          <p:cNvSpPr/>
          <p:nvPr/>
        </p:nvSpPr>
        <p:spPr>
          <a:xfrm>
            <a:off x="4860032" y="836712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pic>
        <p:nvPicPr>
          <p:cNvPr id="11" name="IMG_20170926_154648.jpg" descr="IMG_20170926_154648.jpg">
            <a:extLst>
              <a:ext uri="{FF2B5EF4-FFF2-40B4-BE49-F238E27FC236}">
                <a16:creationId xmlns:a16="http://schemas.microsoft.com/office/drawing/2014/main" id="{DF94C5CD-F16E-46AA-9C25-3C7144DD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839084"/>
            <a:ext cx="2438904" cy="433583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8056A30-A92A-40AD-A437-35CC69A63642}"/>
              </a:ext>
            </a:extLst>
          </p:cNvPr>
          <p:cNvSpPr/>
          <p:nvPr/>
        </p:nvSpPr>
        <p:spPr>
          <a:xfrm>
            <a:off x="467544" y="6148814"/>
            <a:ext cx="6063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tvorba/ galerie firmy  NEMA, spol. s r.o.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25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2252EB3-575B-4C4B-B4A4-1260190A0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692696"/>
            <a:ext cx="4801366" cy="604759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EAC53BF-2DFE-48E6-BC4B-A4CB8491C457}"/>
              </a:ext>
            </a:extLst>
          </p:cNvPr>
          <p:cNvSpPr/>
          <p:nvPr/>
        </p:nvSpPr>
        <p:spPr>
          <a:xfrm>
            <a:off x="4968306" y="692696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CCCFE6-6FFA-44D9-B3F2-B1D1C9429B06}"/>
              </a:ext>
            </a:extLst>
          </p:cNvPr>
          <p:cNvSpPr/>
          <p:nvPr/>
        </p:nvSpPr>
        <p:spPr>
          <a:xfrm>
            <a:off x="4968306" y="1196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alibri" pitchFamily="34" charset="0"/>
                <a:cs typeface="Calibri" pitchFamily="34" charset="0"/>
              </a:rPr>
              <a:t>DETAIL: VZÁJEMNÉ SPOJOVÁNÍ PŘÍČEK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E1E847E-FF80-4C76-9CF8-C0FD498C7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6757" y="2397659"/>
            <a:ext cx="4346520" cy="325989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BC8BAE6-49A1-49D9-AC07-12DD329E7CBB}"/>
              </a:ext>
            </a:extLst>
          </p:cNvPr>
          <p:cNvSpPr/>
          <p:nvPr/>
        </p:nvSpPr>
        <p:spPr>
          <a:xfrm>
            <a:off x="683568" y="6392158"/>
            <a:ext cx="6063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tvorba/ fotografie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1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/>
          <a:lstStyle/>
          <a:p>
            <a:pPr algn="ctr"/>
            <a:r>
              <a:rPr lang="cs-CZ" u="sng" dirty="0">
                <a:solidFill>
                  <a:schemeClr val="accent2"/>
                </a:solidFill>
              </a:rPr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4176"/>
            <a:ext cx="8229600" cy="515719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cs-CZ" sz="18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endParaRPr lang="cs-CZ" sz="1800" dirty="0">
              <a:latin typeface="Calibri" pitchFamily="34" charset="0"/>
              <a:cs typeface="Calibri" pitchFamily="34" charset="0"/>
            </a:endParaRP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Výběr tématu a cíl diplomové práce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Umístění stavby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Představení horské chaty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Architektonická studie</a:t>
            </a:r>
          </a:p>
          <a:p>
            <a:r>
              <a:rPr lang="cs-CZ" sz="1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Identifikační údaje o stavbě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Konstrukční řešení budovy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Doplňující otázky</a:t>
            </a:r>
          </a:p>
          <a:p>
            <a:endParaRPr lang="cs-CZ" sz="2700" b="1" dirty="0">
              <a:latin typeface="Calibri" pitchFamily="34" charset="0"/>
              <a:cs typeface="Calibri" pitchFamily="34" charset="0"/>
            </a:endParaRPr>
          </a:p>
          <a:p>
            <a:endParaRPr lang="cs-CZ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186" descr="http://files.su-vste.webnode.cz/200000342-3ccf83dcb8/235px-Logobezpozadi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497932"/>
            <a:ext cx="1000132" cy="1058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04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DA7F626-5B1A-4771-9AFC-AC88A059090C}"/>
              </a:ext>
            </a:extLst>
          </p:cNvPr>
          <p:cNvSpPr/>
          <p:nvPr/>
        </p:nvSpPr>
        <p:spPr>
          <a:xfrm>
            <a:off x="4788024" y="734044"/>
            <a:ext cx="417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VZNIK A MONTÁŽ DŘEVOSTAVEB Z PANELŮ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AA5BB5C-4639-4860-A2E9-8EDE9FEA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4463401" cy="46127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70CA03A0-4975-49A8-BBF6-CE45E384CD32}"/>
              </a:ext>
            </a:extLst>
          </p:cNvPr>
          <p:cNvSpPr/>
          <p:nvPr/>
        </p:nvSpPr>
        <p:spPr>
          <a:xfrm>
            <a:off x="683568" y="6228816"/>
            <a:ext cx="6063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tvorba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0170925_162939.jpg" descr="IMG_20170925_162939.jpg">
            <a:extLst>
              <a:ext uri="{FF2B5EF4-FFF2-40B4-BE49-F238E27FC236}">
                <a16:creationId xmlns:a16="http://schemas.microsoft.com/office/drawing/2014/main" id="{64DC712B-3C2B-4B11-9D46-0EC787338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32" r="6701"/>
          <a:stretch/>
        </p:blipFill>
        <p:spPr>
          <a:xfrm>
            <a:off x="395535" y="867584"/>
            <a:ext cx="4046313" cy="2878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oh parobrzda.jpg" descr="Roh parobrzda.jpg">
            <a:extLst>
              <a:ext uri="{FF2B5EF4-FFF2-40B4-BE49-F238E27FC236}">
                <a16:creationId xmlns:a16="http://schemas.microsoft.com/office/drawing/2014/main" id="{69D1A569-7B5E-4A37-B7F8-1C649E34A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49959" y="424903"/>
            <a:ext cx="2864606" cy="381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20170926_120331.jpg" descr="IMG_20170926_120331.jpg">
            <a:extLst>
              <a:ext uri="{FF2B5EF4-FFF2-40B4-BE49-F238E27FC236}">
                <a16:creationId xmlns:a16="http://schemas.microsoft.com/office/drawing/2014/main" id="{2662A1B9-7F6D-49CA-AC1E-5BCFB6674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481"/>
          <a:stretch/>
        </p:blipFill>
        <p:spPr>
          <a:xfrm>
            <a:off x="4647728" y="3922200"/>
            <a:ext cx="3869068" cy="266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20170926_120312.jpg" descr="IMG_20170926_120312.jpg">
            <a:extLst>
              <a:ext uri="{FF2B5EF4-FFF2-40B4-BE49-F238E27FC236}">
                <a16:creationId xmlns:a16="http://schemas.microsoft.com/office/drawing/2014/main" id="{23930B27-2279-42AC-87DC-4556891B06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06"/>
          <a:stretch/>
        </p:blipFill>
        <p:spPr>
          <a:xfrm>
            <a:off x="397886" y="3922198"/>
            <a:ext cx="4048250" cy="266975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BABA59C-3D56-4E36-A2E0-A6C7C903EED0}"/>
              </a:ext>
            </a:extLst>
          </p:cNvPr>
          <p:cNvSpPr/>
          <p:nvPr/>
        </p:nvSpPr>
        <p:spPr>
          <a:xfrm>
            <a:off x="367223" y="6584206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galerie firmy  NEMA, spol. s r.o.</a:t>
            </a:r>
            <a:endParaRPr lang="cs-CZ" sz="12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D5B6FA5-17F4-47C2-AD6E-2330D25E0852}"/>
              </a:ext>
            </a:extLst>
          </p:cNvPr>
          <p:cNvSpPr/>
          <p:nvPr/>
        </p:nvSpPr>
        <p:spPr>
          <a:xfrm>
            <a:off x="163332" y="3429000"/>
            <a:ext cx="21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7CD9BC0-6782-4978-A04A-F5A46E9C7482}"/>
              </a:ext>
            </a:extLst>
          </p:cNvPr>
          <p:cNvSpPr/>
          <p:nvPr/>
        </p:nvSpPr>
        <p:spPr>
          <a:xfrm>
            <a:off x="4463112" y="3429000"/>
            <a:ext cx="21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257D414-BECC-4CDC-9994-D3181641B01B}"/>
              </a:ext>
            </a:extLst>
          </p:cNvPr>
          <p:cNvSpPr/>
          <p:nvPr/>
        </p:nvSpPr>
        <p:spPr>
          <a:xfrm>
            <a:off x="187903" y="6266972"/>
            <a:ext cx="21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15EE542-B3CF-4913-9A56-CF4AD2C15AC3}"/>
              </a:ext>
            </a:extLst>
          </p:cNvPr>
          <p:cNvSpPr/>
          <p:nvPr/>
        </p:nvSpPr>
        <p:spPr>
          <a:xfrm>
            <a:off x="4429248" y="6266972"/>
            <a:ext cx="21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4736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20170926_154615.jpg" descr="IMG_20170926_154615.jpg">
            <a:extLst>
              <a:ext uri="{FF2B5EF4-FFF2-40B4-BE49-F238E27FC236}">
                <a16:creationId xmlns:a16="http://schemas.microsoft.com/office/drawing/2014/main" id="{5C81C5DB-852A-402C-8B14-084791F7A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128"/>
          <a:stretch/>
        </p:blipFill>
        <p:spPr>
          <a:xfrm flipH="1">
            <a:off x="4529431" y="749133"/>
            <a:ext cx="4451237" cy="3021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Unknown-10.jpeg" descr="Unknown-10.jpeg">
            <a:extLst>
              <a:ext uri="{FF2B5EF4-FFF2-40B4-BE49-F238E27FC236}">
                <a16:creationId xmlns:a16="http://schemas.microsoft.com/office/drawing/2014/main" id="{0FCFF494-A9FA-42B3-B8FB-779B14E3B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48" y="692696"/>
            <a:ext cx="4103671" cy="3077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G_20170926_144821.jpg" descr="IMG_20170926_144821.jpg">
            <a:extLst>
              <a:ext uri="{FF2B5EF4-FFF2-40B4-BE49-F238E27FC236}">
                <a16:creationId xmlns:a16="http://schemas.microsoft.com/office/drawing/2014/main" id="{55A1A9E6-F60D-4C4E-BBEC-0B2DFFFB60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64248" y="3974084"/>
            <a:ext cx="3979152" cy="260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ázek 17" descr="G:\fotky\slakdý\IMG-20180912-WA0129.jpg">
            <a:extLst>
              <a:ext uri="{FF2B5EF4-FFF2-40B4-BE49-F238E27FC236}">
                <a16:creationId xmlns:a16="http://schemas.microsoft.com/office/drawing/2014/main" id="{21E5D54E-01F9-4934-81BB-1F03EA1F4F3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/>
          <a:stretch/>
        </p:blipFill>
        <p:spPr bwMode="auto">
          <a:xfrm>
            <a:off x="4572000" y="3960020"/>
            <a:ext cx="4311834" cy="26373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E7A0994A-1483-4825-A792-E3C8C0E39078}"/>
              </a:ext>
            </a:extLst>
          </p:cNvPr>
          <p:cNvSpPr/>
          <p:nvPr/>
        </p:nvSpPr>
        <p:spPr>
          <a:xfrm>
            <a:off x="367223" y="6525344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galerie firmy  NEMA, spol. s r.o.</a:t>
            </a:r>
            <a:endParaRPr lang="cs-CZ" sz="1200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C27FEE1E-F304-4B74-AD80-B0C94E9560B8}"/>
              </a:ext>
            </a:extLst>
          </p:cNvPr>
          <p:cNvSpPr/>
          <p:nvPr/>
        </p:nvSpPr>
        <p:spPr>
          <a:xfrm>
            <a:off x="163332" y="3429000"/>
            <a:ext cx="217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AFFA7028-A028-4AF9-9426-1476FBF1B3A9}"/>
              </a:ext>
            </a:extLst>
          </p:cNvPr>
          <p:cNvSpPr/>
          <p:nvPr/>
        </p:nvSpPr>
        <p:spPr>
          <a:xfrm>
            <a:off x="4572000" y="3440048"/>
            <a:ext cx="2177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3E54946-2D91-4C0D-B7A2-759A1F3DA644}"/>
              </a:ext>
            </a:extLst>
          </p:cNvPr>
          <p:cNvSpPr/>
          <p:nvPr/>
        </p:nvSpPr>
        <p:spPr>
          <a:xfrm>
            <a:off x="79060" y="6156012"/>
            <a:ext cx="2904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2CB93E2-1AEF-4F8B-9B61-99FC6A461121}"/>
              </a:ext>
            </a:extLst>
          </p:cNvPr>
          <p:cNvSpPr/>
          <p:nvPr/>
        </p:nvSpPr>
        <p:spPr>
          <a:xfrm>
            <a:off x="4310664" y="6274396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885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ttps://scontent-frx5-1.xx.fbcdn.net/v/t1.15752-9/56997599_290608491863075_4897635436232441856_n.jpg?_nc_cat=106&amp;_nc_ht=scontent-frx5-1.xx&amp;oh=6a6568e886adaf6da9c8adf9cac1a28b&amp;oe=5D4D142A">
            <a:extLst>
              <a:ext uri="{FF2B5EF4-FFF2-40B4-BE49-F238E27FC236}">
                <a16:creationId xmlns:a16="http://schemas.microsoft.com/office/drawing/2014/main" id="{D964BE82-3F4E-4E11-B7F4-8F2182C6B5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74953"/>
            <a:ext cx="2428875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G:\fotky\efenbergrovi\20180925_150540.jpg">
            <a:extLst>
              <a:ext uri="{FF2B5EF4-FFF2-40B4-BE49-F238E27FC236}">
                <a16:creationId xmlns:a16="http://schemas.microsoft.com/office/drawing/2014/main" id="{527C3969-56A2-4469-9554-4076BBC7DE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2654" y="2380083"/>
            <a:ext cx="3239770" cy="24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G:\fotky\slakdý\IMG-20180912-WA0126.jpg">
            <a:extLst>
              <a:ext uri="{FF2B5EF4-FFF2-40B4-BE49-F238E27FC236}">
                <a16:creationId xmlns:a16="http://schemas.microsoft.com/office/drawing/2014/main" id="{64D4DA10-D1B4-4837-B0E5-B5E36F3FD17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6" t="-1143" r="6207" b="1143"/>
          <a:stretch/>
        </p:blipFill>
        <p:spPr bwMode="auto">
          <a:xfrm>
            <a:off x="5148064" y="1974951"/>
            <a:ext cx="3672408" cy="32454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3CF58B5-CEC7-4560-88D3-4FDA77D734DA}"/>
              </a:ext>
            </a:extLst>
          </p:cNvPr>
          <p:cNvSpPr/>
          <p:nvPr/>
        </p:nvSpPr>
        <p:spPr>
          <a:xfrm>
            <a:off x="259794" y="5373216"/>
            <a:ext cx="3659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Vlastní fotografie/galerie firmy  NEMA, spol. s r.o.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792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lepení prostupu OSB podbitím.JPG" descr="Prolepení prostupu OSB podbitím.JPG">
            <a:extLst>
              <a:ext uri="{FF2B5EF4-FFF2-40B4-BE49-F238E27FC236}">
                <a16:creationId xmlns:a16="http://schemas.microsoft.com/office/drawing/2014/main" id="{0A46B1DF-7F87-4E29-8346-AA34D6DF704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4"/>
          <a:stretch/>
        </p:blipFill>
        <p:spPr bwMode="auto">
          <a:xfrm>
            <a:off x="614615" y="1548208"/>
            <a:ext cx="3600400" cy="214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tavební otvor - půdí schody.jpg" descr="Stavební otvor - půdí schody.jpg">
            <a:extLst>
              <a:ext uri="{FF2B5EF4-FFF2-40B4-BE49-F238E27FC236}">
                <a16:creationId xmlns:a16="http://schemas.microsoft.com/office/drawing/2014/main" id="{4752B605-6FBB-4D73-8DD6-3AF95F2719E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" b="2002"/>
          <a:stretch/>
        </p:blipFill>
        <p:spPr bwMode="auto">
          <a:xfrm>
            <a:off x="571023" y="4238255"/>
            <a:ext cx="3600400" cy="1926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B425B81-70E5-4717-8F02-B863CF3203BA}"/>
              </a:ext>
            </a:extLst>
          </p:cNvPr>
          <p:cNvSpPr/>
          <p:nvPr/>
        </p:nvSpPr>
        <p:spPr>
          <a:xfrm>
            <a:off x="650135" y="6285337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galerie firmy  NEMA, spol. s r.o.</a:t>
            </a:r>
            <a:endParaRPr lang="cs-CZ" sz="12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D69CBD0-D373-4787-9630-0DA7407AA795}"/>
              </a:ext>
            </a:extLst>
          </p:cNvPr>
          <p:cNvSpPr/>
          <p:nvPr/>
        </p:nvSpPr>
        <p:spPr>
          <a:xfrm>
            <a:off x="571023" y="11043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Nutnost utěsnění všech prostupů</a:t>
            </a:r>
          </a:p>
        </p:txBody>
      </p:sp>
      <p:pic>
        <p:nvPicPr>
          <p:cNvPr id="9" name="Tmelení kabelových prostupů 2.jpg" descr="Tmelení kabelových prostupů 2.jpg">
            <a:extLst>
              <a:ext uri="{FF2B5EF4-FFF2-40B4-BE49-F238E27FC236}">
                <a16:creationId xmlns:a16="http://schemas.microsoft.com/office/drawing/2014/main" id="{E8847671-28C5-4D87-A833-D9B23C818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21571" y="4260110"/>
            <a:ext cx="3600400" cy="2025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rostup konstrukcí.jpg" descr="Prostup konstrukcí.jpg">
            <a:extLst>
              <a:ext uri="{FF2B5EF4-FFF2-40B4-BE49-F238E27FC236}">
                <a16:creationId xmlns:a16="http://schemas.microsoft.com/office/drawing/2014/main" id="{E2220C55-F95B-45BF-8355-B7CBD94E3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914" r="21768" b="4155"/>
          <a:stretch/>
        </p:blipFill>
        <p:spPr>
          <a:xfrm rot="5400000">
            <a:off x="5550234" y="848890"/>
            <a:ext cx="2143074" cy="3600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1097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1BBF09D6-B5B7-46F4-86F5-C1F5695F1CCF}"/>
              </a:ext>
            </a:extLst>
          </p:cNvPr>
          <p:cNvSpPr/>
          <p:nvPr/>
        </p:nvSpPr>
        <p:spPr>
          <a:xfrm>
            <a:off x="7020272" y="836712"/>
            <a:ext cx="193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BLOWEDOOR TEST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5" name="Obrázek 4" descr="G:\fotky\dohnal\181004 - Blower door test\20181004_094925.jpg">
            <a:extLst>
              <a:ext uri="{FF2B5EF4-FFF2-40B4-BE49-F238E27FC236}">
                <a16:creationId xmlns:a16="http://schemas.microsoft.com/office/drawing/2014/main" id="{3B738A34-6E25-4919-A102-432E9957E5A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r="9806"/>
          <a:stretch/>
        </p:blipFill>
        <p:spPr bwMode="auto">
          <a:xfrm rot="5400000">
            <a:off x="2769066" y="1127478"/>
            <a:ext cx="2699385" cy="2261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G:\fotky\dohnal\181004 - Blower door test\20181004_094412.jpg">
            <a:extLst>
              <a:ext uri="{FF2B5EF4-FFF2-40B4-BE49-F238E27FC236}">
                <a16:creationId xmlns:a16="http://schemas.microsoft.com/office/drawing/2014/main" id="{CB0879AE-4307-47B6-94F4-36BCA1462CA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2"/>
          <a:stretch/>
        </p:blipFill>
        <p:spPr bwMode="auto">
          <a:xfrm rot="5400000">
            <a:off x="317302" y="1130970"/>
            <a:ext cx="2699385" cy="2254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G:\fotky\dohnal\181004 - Blower door test\20181004_103055.jpg">
            <a:extLst>
              <a:ext uri="{FF2B5EF4-FFF2-40B4-BE49-F238E27FC236}">
                <a16:creationId xmlns:a16="http://schemas.microsoft.com/office/drawing/2014/main" id="{AC867894-DCDD-4708-874C-017B53D41EF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17289" b="14932"/>
          <a:stretch/>
        </p:blipFill>
        <p:spPr bwMode="auto">
          <a:xfrm>
            <a:off x="542438" y="3717032"/>
            <a:ext cx="4707256" cy="2744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C3510F2-8CEB-414E-9876-7609173C8A79}"/>
              </a:ext>
            </a:extLst>
          </p:cNvPr>
          <p:cNvSpPr/>
          <p:nvPr/>
        </p:nvSpPr>
        <p:spPr>
          <a:xfrm>
            <a:off x="465595" y="6525344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galerie firmy  NEMA, spol. s r.o.</a:t>
            </a:r>
            <a:endParaRPr lang="cs-CZ" sz="12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33859D9-7627-4976-B87D-370A2663B285}"/>
              </a:ext>
            </a:extLst>
          </p:cNvPr>
          <p:cNvSpPr/>
          <p:nvPr/>
        </p:nvSpPr>
        <p:spPr>
          <a:xfrm>
            <a:off x="5447128" y="1628800"/>
            <a:ext cx="3445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kontrola netěsností konstrukce před finálním dokončením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před měřením je důležité utěsnit veškeré prostupy obálkou budovy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pomocí speciálních gumových balónků, těsnících pásek, apod.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všechna okna se uzavřou </a:t>
            </a:r>
            <a:b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interiérové dveře se naopak otevřou</a:t>
            </a:r>
          </a:p>
        </p:txBody>
      </p:sp>
    </p:spTree>
    <p:extLst>
      <p:ext uri="{BB962C8B-B14F-4D97-AF65-F5344CB8AC3E}">
        <p14:creationId xmlns:p14="http://schemas.microsoft.com/office/powerpoint/2010/main" val="3337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96092"/>
            <a:ext cx="8229600" cy="566581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cs-CZ" sz="3500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buNone/>
            </a:pPr>
            <a:endParaRPr lang="cs-CZ" sz="3500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buNone/>
            </a:pPr>
            <a:endParaRPr lang="cs-CZ" sz="3500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buNone/>
            </a:pPr>
            <a:endParaRPr lang="cs-CZ" sz="3500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buNone/>
            </a:pPr>
            <a:r>
              <a:rPr lang="cs-CZ" sz="5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75732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DB382-9AA0-49D3-9A0A-92199E0C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</a:rPr>
              <a:t>DOPLŇUJÍCÍ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E57A17-29CE-4A79-9836-C6DE6ABF9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Vedoucí diplomové práce:  </a:t>
            </a:r>
            <a:r>
              <a:rPr lang="cs-CZ" sz="1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doc. Dr. Ing. Luboš </a:t>
            </a:r>
            <a:r>
              <a:rPr lang="cs-CZ" sz="18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Podolka</a:t>
            </a:r>
            <a:endParaRPr lang="cs-CZ" sz="1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cs-CZ" sz="1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„Jak je u objektu zajištěna prostorová tuhost konstrukce střechy, když krov nemá šikmé pásky, vaznice na štítových stěnách uloženy na překlady oken?“</a:t>
            </a:r>
          </a:p>
          <a:p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pomocí celoplošného bednění z OSB desky</a:t>
            </a:r>
          </a:p>
          <a:p>
            <a:endParaRPr lang="cs-CZ" sz="1800" b="1" dirty="0">
              <a:solidFill>
                <a:schemeClr val="accent3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b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cs-CZ" sz="1800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18FF2A6-6F26-449D-9C78-E931593EDC24}"/>
              </a:ext>
            </a:extLst>
          </p:cNvPr>
          <p:cNvSpPr/>
          <p:nvPr/>
        </p:nvSpPr>
        <p:spPr>
          <a:xfrm>
            <a:off x="6876256" y="753856"/>
            <a:ext cx="206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DOPLŇUJÍCÍ OTÁZKY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DEBE13-7314-45A6-BADE-AA680538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293095"/>
            <a:ext cx="6037201" cy="203293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FBF61D-AAE0-4F0E-902F-E832CE981266}"/>
              </a:ext>
            </a:extLst>
          </p:cNvPr>
          <p:cNvSpPr/>
          <p:nvPr/>
        </p:nvSpPr>
        <p:spPr>
          <a:xfrm>
            <a:off x="1619672" y="5325917"/>
            <a:ext cx="1584176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50"/>
                </a:solidFill>
              </a:ln>
              <a:noFill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7828D3E-B6B2-4B9A-B381-0B108C2E928B}"/>
              </a:ext>
            </a:extLst>
          </p:cNvPr>
          <p:cNvCxnSpPr/>
          <p:nvPr/>
        </p:nvCxnSpPr>
        <p:spPr>
          <a:xfrm>
            <a:off x="1619672" y="4797152"/>
            <a:ext cx="79208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303759D7-8E4F-4BB0-BBD7-389EB14D4627}"/>
              </a:ext>
            </a:extLst>
          </p:cNvPr>
          <p:cNvSpPr/>
          <p:nvPr/>
        </p:nvSpPr>
        <p:spPr>
          <a:xfrm>
            <a:off x="2492563" y="4566982"/>
            <a:ext cx="142257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max. rozteč 210mm</a:t>
            </a:r>
          </a:p>
        </p:txBody>
      </p:sp>
    </p:spTree>
    <p:extLst>
      <p:ext uri="{BB962C8B-B14F-4D97-AF65-F5344CB8AC3E}">
        <p14:creationId xmlns:p14="http://schemas.microsoft.com/office/powerpoint/2010/main" val="4048210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7F5781E-FE26-45F8-B28F-4C78D15BC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56" y="3212976"/>
            <a:ext cx="8229600" cy="323068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8D3603F-0934-4AD7-BB26-E5970B72769E}"/>
              </a:ext>
            </a:extLst>
          </p:cNvPr>
          <p:cNvSpPr/>
          <p:nvPr/>
        </p:nvSpPr>
        <p:spPr>
          <a:xfrm>
            <a:off x="144200" y="1268760"/>
            <a:ext cx="8999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Vaznice je uložená na sloupku mezi okny, překlad nad okny je do sloupku napojen pomocí šikmého čepu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3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 ostatních případech (uložení průvlaku/vaznice přímo na překladu oken)</a:t>
            </a:r>
            <a:b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→ přenáší bodové zatížení do překladu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(nutné zohlednění dimenze překladu), </a:t>
            </a:r>
            <a: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které roznáší zatížení do sloupkové výdřevy okolo oken</a:t>
            </a:r>
            <a:b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5B13D17-8E52-4E36-BB13-D8B627B8161F}"/>
              </a:ext>
            </a:extLst>
          </p:cNvPr>
          <p:cNvSpPr/>
          <p:nvPr/>
        </p:nvSpPr>
        <p:spPr>
          <a:xfrm>
            <a:off x="6876256" y="753856"/>
            <a:ext cx="206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DOPLŇUJÍCÍ OTÁZKY</a:t>
            </a:r>
          </a:p>
        </p:txBody>
      </p:sp>
    </p:spTree>
    <p:extLst>
      <p:ext uri="{BB962C8B-B14F-4D97-AF65-F5344CB8AC3E}">
        <p14:creationId xmlns:p14="http://schemas.microsoft.com/office/powerpoint/2010/main" val="872523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9AF4A-AB02-4633-87CF-EE0AAA18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</a:rPr>
              <a:t>DOPLŇUJÍCÍ OTÁZKY</a:t>
            </a:r>
            <a:endParaRPr lang="cs-CZ" sz="3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7B7953-8FCE-4A8C-BE47-656D3DE8A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Oponent diplomové práce: </a:t>
            </a:r>
            <a:r>
              <a:rPr lang="cs-CZ" altLang="cs-CZ" sz="18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Ing. Jan </a:t>
            </a:r>
            <a:r>
              <a:rPr lang="cs-CZ" sz="18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Zugárek</a:t>
            </a:r>
            <a:endParaRPr lang="cs-CZ" sz="1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cs-CZ" sz="1800" i="1" dirty="0">
              <a:solidFill>
                <a:schemeClr val="accent2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„Proč mají masivní dřevěné stavby (sruby a roubenky) převážně velké přesahy střechy?“</a:t>
            </a:r>
          </a:p>
          <a:p>
            <a: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Konstrukční ochrana dřeva (ochrana proti dešti – zajištění rychlého odtoku dešťové vody)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Jsou-li přesahy větší než 1m není nutná chemická ochrana (nátěr dřeva)</a:t>
            </a:r>
            <a:b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→ minimální přesah 1200mm (dáno sklonem střechy a vytažením stropních trámů)</a:t>
            </a:r>
          </a:p>
          <a:p>
            <a: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Estetické důvody – typický vzhled srubů a roubenek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ACD0B5C-5F7E-4D99-A95B-134FE04D2200}"/>
              </a:ext>
            </a:extLst>
          </p:cNvPr>
          <p:cNvSpPr/>
          <p:nvPr/>
        </p:nvSpPr>
        <p:spPr>
          <a:xfrm>
            <a:off x="7020272" y="740524"/>
            <a:ext cx="206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DOPLŇUJÍCÍ OTÁZKY</a:t>
            </a:r>
          </a:p>
        </p:txBody>
      </p:sp>
    </p:spTree>
    <p:extLst>
      <p:ext uri="{BB962C8B-B14F-4D97-AF65-F5344CB8AC3E}">
        <p14:creationId xmlns:p14="http://schemas.microsoft.com/office/powerpoint/2010/main" val="302372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cs-CZ" sz="2000" u="sng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Důvody výběru tématu: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Zájem o dřevostavby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Pracovní zkušenosti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Prohloubení a zisk nových znalostí v dané problematice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Aktuálnost tématu s přínosem do budoucna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Přiblížení konstrukce a montáže řešeného konstrukčního systému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Možnost vlastního návrhu rekreačního areálu</a:t>
            </a:r>
          </a:p>
          <a:p>
            <a:pPr marL="109728" indent="0">
              <a:buNone/>
            </a:pPr>
            <a:endParaRPr lang="cs-CZ" sz="18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cs-CZ" sz="2000" u="sng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Cíle práce: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Zpracování projektu ve stupni pro provádění stavby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Přiblížení konstrukčního systému vč. jeho montáže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Zpracování montážních detailů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Tepelně-technické posouzení </a:t>
            </a:r>
          </a:p>
          <a:p>
            <a:r>
              <a:rPr lang="cs-CZ" sz="1800" dirty="0">
                <a:latin typeface="Calibri" pitchFamily="34" charset="0"/>
                <a:cs typeface="Calibri" pitchFamily="34" charset="0"/>
              </a:rPr>
              <a:t>Organizace a zařízení staveniště, harmonogram prací</a:t>
            </a:r>
          </a:p>
          <a:p>
            <a:endParaRPr lang="cs-CZ" sz="2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VÝBĚR A CÍL TÉMATU DIPLOMOVÉ PRÁCE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87824" y="708689"/>
            <a:ext cx="6152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VÝBĚR A CÍL TÉMATU DIPLOMOVÉ PRÁCE</a:t>
            </a:r>
          </a:p>
          <a:p>
            <a:pPr algn="r"/>
            <a:endParaRPr lang="cs-CZ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69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G:\fotky\fotky\Roubenka Horní Planá 011.JPG">
            <a:extLst>
              <a:ext uri="{FF2B5EF4-FFF2-40B4-BE49-F238E27FC236}">
                <a16:creationId xmlns:a16="http://schemas.microsoft.com/office/drawing/2014/main" id="{5EF8CC81-BA59-4B75-8C49-1952655C3BD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r="7759" b="8285"/>
          <a:stretch/>
        </p:blipFill>
        <p:spPr bwMode="auto">
          <a:xfrm>
            <a:off x="539552" y="1985593"/>
            <a:ext cx="4104456" cy="293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G:\fotky\fotky\DSC_0285.JPG">
            <a:extLst>
              <a:ext uri="{FF2B5EF4-FFF2-40B4-BE49-F238E27FC236}">
                <a16:creationId xmlns:a16="http://schemas.microsoft.com/office/drawing/2014/main" id="{05FCFE17-C53B-436F-8485-0814894CA2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4" r="15716"/>
          <a:stretch/>
        </p:blipFill>
        <p:spPr bwMode="auto">
          <a:xfrm>
            <a:off x="4860032" y="1922279"/>
            <a:ext cx="4104456" cy="2997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55BDD71-C1BE-4927-80D5-A376146FF8BF}"/>
              </a:ext>
            </a:extLst>
          </p:cNvPr>
          <p:cNvSpPr/>
          <p:nvPr/>
        </p:nvSpPr>
        <p:spPr>
          <a:xfrm>
            <a:off x="395536" y="5024209"/>
            <a:ext cx="3819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Galerie fotografií firmy KANADSKÉ SRUBY TÁBO s.r.o.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4A455B9-AE43-4824-BB51-1664557E1C6B}"/>
              </a:ext>
            </a:extLst>
          </p:cNvPr>
          <p:cNvSpPr/>
          <p:nvPr/>
        </p:nvSpPr>
        <p:spPr>
          <a:xfrm>
            <a:off x="6896240" y="836712"/>
            <a:ext cx="206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DOPLŇUJÍCÍ OTÁZKY</a:t>
            </a:r>
          </a:p>
        </p:txBody>
      </p:sp>
    </p:spTree>
    <p:extLst>
      <p:ext uri="{BB962C8B-B14F-4D97-AF65-F5344CB8AC3E}">
        <p14:creationId xmlns:p14="http://schemas.microsoft.com/office/powerpoint/2010/main" val="2425537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2D5E3-8013-4ACD-8161-0853EC22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</a:rPr>
              <a:t>DOPLŇUJÍCÍ OTÁZKY</a:t>
            </a:r>
            <a:endParaRPr lang="cs-CZ" sz="3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863EE-09DC-4263-BCF7-E1A8B89A2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Oponent diplomové práce: </a:t>
            </a:r>
            <a:r>
              <a:rPr lang="cs-CZ" altLang="cs-CZ" sz="18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Ing. Jan </a:t>
            </a:r>
            <a:r>
              <a:rPr lang="cs-CZ" sz="18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Zugárek</a:t>
            </a:r>
            <a:endParaRPr lang="cs-CZ" sz="1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cs-CZ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„Jak je zajištěna ochrana drenážní vrstvy podsypu pro odvětrání radonu proti penetraci betonu, při betonáži podkladního betonu? Výkres D.1.1.7 a 8 řez - skladba P1“</a:t>
            </a:r>
          </a:p>
          <a:p>
            <a:pPr marL="109728" indent="0">
              <a:buNone/>
            </a:pPr>
            <a: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•  pomocí geotextílie</a:t>
            </a:r>
            <a:endParaRPr lang="cs-CZ" dirty="0"/>
          </a:p>
          <a:p>
            <a:pPr lvl="2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403008-B0A7-4485-AA1B-FCB71C80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221088"/>
            <a:ext cx="4258816" cy="210021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AE45EC4-31DD-44FF-8036-51B72306F6BE}"/>
              </a:ext>
            </a:extLst>
          </p:cNvPr>
          <p:cNvSpPr/>
          <p:nvPr/>
        </p:nvSpPr>
        <p:spPr>
          <a:xfrm>
            <a:off x="7020272" y="773668"/>
            <a:ext cx="206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DOPLŇUJÍCÍ OTÁZKY</a:t>
            </a:r>
          </a:p>
        </p:txBody>
      </p:sp>
    </p:spTree>
    <p:extLst>
      <p:ext uri="{BB962C8B-B14F-4D97-AF65-F5344CB8AC3E}">
        <p14:creationId xmlns:p14="http://schemas.microsoft.com/office/powerpoint/2010/main" val="295798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E354C-E592-4ACB-A73C-4B19A7BD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UMÍSTĚNÍ STAVBY – VÝBĚR LOKALITY</a:t>
            </a:r>
            <a:endParaRPr lang="cs-CZ" sz="3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EBDEE12-822E-4D92-881F-190DF3A05B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Lokalita stavby: 	Lipno nad Vltavou, </a:t>
                </a:r>
                <a:r>
                  <a:rPr lang="cs-CZ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parc.č</a:t>
                </a:r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55/39</a:t>
                </a: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Výměra pozemku: 	3 097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cs-CZ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cs-CZ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Způsob využití: 		sportoviště a rekreační plocha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EBDEE12-822E-4D92-881F-190DF3A05B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délník 3">
            <a:extLst>
              <a:ext uri="{FF2B5EF4-FFF2-40B4-BE49-F238E27FC236}">
                <a16:creationId xmlns:a16="http://schemas.microsoft.com/office/drawing/2014/main" id="{5FAE966A-546D-4EF8-80F8-D9EBDE3A7B32}"/>
              </a:ext>
            </a:extLst>
          </p:cNvPr>
          <p:cNvSpPr/>
          <p:nvPr/>
        </p:nvSpPr>
        <p:spPr>
          <a:xfrm>
            <a:off x="3415977" y="708689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UMÍSTĚNÍ STAVBY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CA7843-1212-4CA3-A5AD-19C5FFDCE3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69419"/>
            <a:ext cx="3072384" cy="31959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149E45-E698-4692-8126-79DB03822E4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4898241" cy="31803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2DFF185-1DF5-4168-A5EB-461BC34125CB}"/>
              </a:ext>
            </a:extLst>
          </p:cNvPr>
          <p:cNvSpPr/>
          <p:nvPr/>
        </p:nvSpPr>
        <p:spPr>
          <a:xfrm>
            <a:off x="415844" y="6446574"/>
            <a:ext cx="2733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Zdroj: </a:t>
            </a:r>
            <a:r>
              <a:rPr lang="cs-CZ" sz="1200" i="1" u="sng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https://www.sumava-lipno.eu/rio/</a:t>
            </a:r>
            <a:endParaRPr lang="cs-CZ" sz="1200" dirty="0">
              <a:solidFill>
                <a:schemeClr val="accent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168E3AE-2C15-4587-816B-23C86157DE79}"/>
              </a:ext>
            </a:extLst>
          </p:cNvPr>
          <p:cNvSpPr/>
          <p:nvPr/>
        </p:nvSpPr>
        <p:spPr>
          <a:xfrm>
            <a:off x="7677186" y="6455281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Mapy.cz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C2B92C8-11AE-4709-ACEB-8ECCC7936D92}"/>
              </a:ext>
            </a:extLst>
          </p:cNvPr>
          <p:cNvSpPr/>
          <p:nvPr/>
        </p:nvSpPr>
        <p:spPr>
          <a:xfrm>
            <a:off x="3851920" y="4648201"/>
            <a:ext cx="364975" cy="364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8C8A88E-B96D-4206-942C-A7EDF85F5199}"/>
              </a:ext>
            </a:extLst>
          </p:cNvPr>
          <p:cNvSpPr/>
          <p:nvPr/>
        </p:nvSpPr>
        <p:spPr>
          <a:xfrm>
            <a:off x="6269360" y="5375727"/>
            <a:ext cx="28803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81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57200" y="10551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ŘEŠENÝ POZEMEK</a:t>
            </a:r>
            <a:endParaRPr lang="cs-CZ" sz="3000" dirty="0">
              <a:solidFill>
                <a:srgbClr val="C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415977" y="708689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UMÍSTĚNÍ STAVBY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2142D8-EAB3-4A3B-B26B-2CD49208CCA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4874" r="16889" b="50376"/>
          <a:stretch/>
        </p:blipFill>
        <p:spPr bwMode="auto">
          <a:xfrm>
            <a:off x="4860032" y="5536321"/>
            <a:ext cx="3454822" cy="844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2FEFD9-0654-43B2-BA7C-A0E01636CF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4247515" cy="431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FF0646-9C4C-4B2F-A26D-E58C6CB0705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t="21428" r="2557" b="15873"/>
          <a:stretch/>
        </p:blipFill>
        <p:spPr bwMode="auto">
          <a:xfrm>
            <a:off x="4860030" y="2060848"/>
            <a:ext cx="3454824" cy="3353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BB9CB845-F260-4C42-8C88-0503774401DF}"/>
              </a:ext>
            </a:extLst>
          </p:cNvPr>
          <p:cNvSpPr/>
          <p:nvPr/>
        </p:nvSpPr>
        <p:spPr>
          <a:xfrm>
            <a:off x="2764120" y="4586181"/>
            <a:ext cx="792088" cy="792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97D052D-F18B-4866-B4D2-635EDBA9DEF5}"/>
              </a:ext>
            </a:extLst>
          </p:cNvPr>
          <p:cNvSpPr/>
          <p:nvPr/>
        </p:nvSpPr>
        <p:spPr>
          <a:xfrm>
            <a:off x="4860030" y="6237312"/>
            <a:ext cx="3454824" cy="143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2D8B0B7-D69E-4DB7-ABC1-0CF08ECE3434}"/>
              </a:ext>
            </a:extLst>
          </p:cNvPr>
          <p:cNvSpPr/>
          <p:nvPr/>
        </p:nvSpPr>
        <p:spPr>
          <a:xfrm>
            <a:off x="395536" y="6379151"/>
            <a:ext cx="4637083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</a:t>
            </a:r>
            <a:r>
              <a:rPr lang="cs-CZ" sz="1200" i="1" u="sng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https://www.lipnonadvltavou.cz/obec-1/uzemni-planovani/uzemni-plan-obce/</a:t>
            </a:r>
            <a:endParaRPr lang="cs-CZ" sz="1200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6139135-6A02-4EFF-B2C2-461D54F5F4D1}"/>
              </a:ext>
            </a:extLst>
          </p:cNvPr>
          <p:cNvSpPr/>
          <p:nvPr/>
        </p:nvSpPr>
        <p:spPr>
          <a:xfrm>
            <a:off x="6567776" y="6407694"/>
            <a:ext cx="1915653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</a:t>
            </a:r>
            <a:r>
              <a:rPr lang="cs-CZ" sz="1200" i="1" u="sng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https://www.cuzk.cz/</a:t>
            </a:r>
            <a:endParaRPr lang="cs-CZ" sz="1200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53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A3BCA-B664-40AC-A5E1-2218B551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7" y="1376177"/>
            <a:ext cx="3532503" cy="720080"/>
          </a:xfrm>
        </p:spPr>
        <p:txBody>
          <a:bodyPr>
            <a:normAutofit/>
          </a:bodyPr>
          <a:lstStyle/>
          <a:p>
            <a:pPr algn="ctr"/>
            <a:r>
              <a:rPr lang="cs-CZ" sz="3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ŘEŠENÝ POZEMEK</a:t>
            </a:r>
            <a:endParaRPr lang="cs-CZ" sz="3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84EF35-CD99-4C99-9B7F-09C19049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4984560" cy="60216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9AA793-0A5F-4BC3-83D2-C57517F9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7" y="2348880"/>
            <a:ext cx="3199200" cy="405042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53B3A2-7D11-4D38-96FE-BEDF382E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363" y="702933"/>
            <a:ext cx="5779509" cy="49381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6223484-44CD-4F7C-B504-57686358488D}"/>
              </a:ext>
            </a:extLst>
          </p:cNvPr>
          <p:cNvSpPr/>
          <p:nvPr/>
        </p:nvSpPr>
        <p:spPr>
          <a:xfrm>
            <a:off x="107504" y="6570280"/>
            <a:ext cx="1452001" cy="280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Vlastní tvorba</a:t>
            </a: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2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604B4-ED62-44FA-A946-E4C566EC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6753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PŘEDSTAVENÍ HORSKÉ CHATY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D7D575-A870-435E-B0F7-3171E888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325112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Dvoupodlažní objekt v atraktivní lokalitě Lipna nad Vltavou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celoroční možnosti využití a aktivity v blízkém okolí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Objekt je rozdělen na klidovou část a společenský prostor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4 apartmány o dvou pokojích s vlastní koupelnou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velká společenská místnost krbovými kamny, televizí, jídelním stolem a plně vybavenou kuchyní</a:t>
            </a:r>
          </a:p>
          <a:p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Efektivní půdorys tvaru „T“ se společenskou místností v čele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Výborná dopravní dostupnost z Lipna nad Vltavou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Přibližně 150m od pozemku se nachází autobusová zastávka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Klidná část v rekreační zóně</a:t>
            </a:r>
          </a:p>
          <a:p>
            <a:pPr lvl="1"/>
            <a:endParaRPr lang="cs-CZ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951BA84-6AD8-43F3-BB65-6446E9CE8AC5}"/>
              </a:ext>
            </a:extLst>
          </p:cNvPr>
          <p:cNvSpPr/>
          <p:nvPr/>
        </p:nvSpPr>
        <p:spPr>
          <a:xfrm>
            <a:off x="4550094" y="7802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PŘEDSTAVENÍ HORSKÉ CHATY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E512E74-645F-4993-8442-61E8BC4CB3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8" t="3324" r="14140" b="3553"/>
          <a:stretch/>
        </p:blipFill>
        <p:spPr bwMode="auto">
          <a:xfrm rot="16200000">
            <a:off x="2182075" y="3055300"/>
            <a:ext cx="1512168" cy="5571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AC96B06-7AE3-4588-B63D-162CFF3C5CF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t="3324" r="48983" b="47925"/>
          <a:stretch/>
        </p:blipFill>
        <p:spPr bwMode="auto">
          <a:xfrm rot="16200000">
            <a:off x="6335370" y="4444906"/>
            <a:ext cx="1619885" cy="3206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2339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C5A85-4144-4580-990C-0C621144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399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ARCHITEKTONICKÁ STUDIE</a:t>
            </a:r>
            <a:endParaRPr lang="cs-CZ" sz="3500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1551D38-4E12-4B04-AA22-4629CA5B4E34}"/>
              </a:ext>
            </a:extLst>
          </p:cNvPr>
          <p:cNvSpPr/>
          <p:nvPr/>
        </p:nvSpPr>
        <p:spPr>
          <a:xfrm>
            <a:off x="5701456" y="2180794"/>
            <a:ext cx="4463232" cy="38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PŮDORYS 1.NP</a:t>
            </a:r>
            <a:endParaRPr lang="cs-CZ" b="1" dirty="0">
              <a:solidFill>
                <a:schemeClr val="accent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4D3823-5770-4F25-BE18-24C686DE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561282"/>
            <a:ext cx="2352960" cy="388573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CC11A47-BB42-4928-9664-CD07557EB2AC}"/>
              </a:ext>
            </a:extLst>
          </p:cNvPr>
          <p:cNvSpPr/>
          <p:nvPr/>
        </p:nvSpPr>
        <p:spPr>
          <a:xfrm>
            <a:off x="6237213" y="773668"/>
            <a:ext cx="2681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ARCHITEKTONICKÁ STUDIE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DFEF3C2-6F44-4540-B93F-E60961EFE5EE}"/>
              </a:ext>
            </a:extLst>
          </p:cNvPr>
          <p:cNvSpPr/>
          <p:nvPr/>
        </p:nvSpPr>
        <p:spPr>
          <a:xfrm>
            <a:off x="899592" y="6487702"/>
            <a:ext cx="1445589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Vlastní tvorba</a:t>
            </a:r>
            <a:endParaRPr lang="cs-CZ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5D3AA8E1-B2B7-47B7-85E7-5B0BAE3D4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988840"/>
            <a:ext cx="4559120" cy="44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6B5CC-F920-4411-BC1C-8EA072D3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ARCHITEKTONICKÁ STUDIE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50A3E36-F93C-4292-BC76-7ADE1692192A}"/>
              </a:ext>
            </a:extLst>
          </p:cNvPr>
          <p:cNvSpPr/>
          <p:nvPr/>
        </p:nvSpPr>
        <p:spPr>
          <a:xfrm>
            <a:off x="5738653" y="2158636"/>
            <a:ext cx="2699544" cy="38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PŮDORYS 2.NP</a:t>
            </a:r>
            <a:endParaRPr lang="cs-CZ" b="1" dirty="0">
              <a:solidFill>
                <a:schemeClr val="accent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BFB28E-05F2-4832-986C-C5E4A6C0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637" y="2539124"/>
            <a:ext cx="2582580" cy="241378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8A1FEF0-5888-4FCD-AF04-F335D2D1F30A}"/>
              </a:ext>
            </a:extLst>
          </p:cNvPr>
          <p:cNvSpPr/>
          <p:nvPr/>
        </p:nvSpPr>
        <p:spPr>
          <a:xfrm>
            <a:off x="6228184" y="773668"/>
            <a:ext cx="268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ARCHITEKTONICKÁ STUDIE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66B4062-DA1F-4DCC-8838-4F76CF0204A9}"/>
              </a:ext>
            </a:extLst>
          </p:cNvPr>
          <p:cNvSpPr/>
          <p:nvPr/>
        </p:nvSpPr>
        <p:spPr>
          <a:xfrm>
            <a:off x="683568" y="6305729"/>
            <a:ext cx="1445589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i="1" u="sng" dirty="0">
                <a:solidFill>
                  <a:srgbClr val="D547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Zdroj: Vlastní tvorba</a:t>
            </a:r>
            <a:endParaRPr lang="cs-CZ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46F439D-8B49-4AA7-93D1-D8DA62A79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253" y="1981379"/>
            <a:ext cx="533431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03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Vlastní 1">
      <a:dk1>
        <a:srgbClr val="000000"/>
      </a:dk1>
      <a:lt1>
        <a:srgbClr val="F2F2F2"/>
      </a:lt1>
      <a:dk2>
        <a:srgbClr val="BFBFBF"/>
      </a:dk2>
      <a:lt2>
        <a:srgbClr val="F2F2F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2297</TotalTime>
  <Words>981</Words>
  <Application>Microsoft Office PowerPoint</Application>
  <PresentationFormat>Předvádění na obrazovce (4:3)</PresentationFormat>
  <Paragraphs>209</Paragraphs>
  <Slides>31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Georgia</vt:lpstr>
      <vt:lpstr>Times New Roman</vt:lpstr>
      <vt:lpstr>Trebuchet MS</vt:lpstr>
      <vt:lpstr>Wingdings 2</vt:lpstr>
      <vt:lpstr>Urbanistický</vt:lpstr>
      <vt:lpstr>PROJEKT NOVOSTAVBY ZADANÉHO OBJEKTU V ROZSAHU PROJEKTU PRO PROVEDENÍ STAVBY</vt:lpstr>
      <vt:lpstr>OBSAH</vt:lpstr>
      <vt:lpstr>Prezentace aplikace PowerPoint</vt:lpstr>
      <vt:lpstr>UMÍSTĚNÍ STAVBY – VÝBĚR LOKALITY</vt:lpstr>
      <vt:lpstr>Prezentace aplikace PowerPoint</vt:lpstr>
      <vt:lpstr>ŘEŠENÝ POZEMEK</vt:lpstr>
      <vt:lpstr>PŘEDSTAVENÍ HORSKÉ CHATY</vt:lpstr>
      <vt:lpstr>ARCHITEKTONICKÁ STUDIE</vt:lpstr>
      <vt:lpstr>ARCHITEKTONICKÁ STUDIE</vt:lpstr>
      <vt:lpstr>ARCHITEKTONICKÁ STUDIE</vt:lpstr>
      <vt:lpstr>IDENTIFIKAČNÍ ÚDAJE O STAVBĚ</vt:lpstr>
      <vt:lpstr>KONSTRUKČNÍ ŘEŠENÍ BUDOVY</vt:lpstr>
      <vt:lpstr>VZNIK A MONTÁŽ DŘEVOSTAVEB Z PANELŮ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DOPLŇUJÍCÍ OTÁZKY</vt:lpstr>
      <vt:lpstr>Prezentace aplikace PowerPoint</vt:lpstr>
      <vt:lpstr>DOPLŇUJÍCÍ OTÁZKY</vt:lpstr>
      <vt:lpstr>Prezentace aplikace PowerPoint</vt:lpstr>
      <vt:lpstr>DOPLŇUJÍCÍ OTÁZKY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Lenovo</dc:creator>
  <cp:lastModifiedBy>Kamila Eliášová</cp:lastModifiedBy>
  <cp:revision>96</cp:revision>
  <dcterms:created xsi:type="dcterms:W3CDTF">2019-01-04T11:58:11Z</dcterms:created>
  <dcterms:modified xsi:type="dcterms:W3CDTF">2019-06-12T14:32:32Z</dcterms:modified>
</cp:coreProperties>
</file>