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2" r:id="rId4"/>
    <p:sldId id="261" r:id="rId5"/>
    <p:sldId id="263" r:id="rId6"/>
    <p:sldId id="279" r:id="rId7"/>
    <p:sldId id="264" r:id="rId8"/>
    <p:sldId id="265" r:id="rId9"/>
    <p:sldId id="266" r:id="rId10"/>
    <p:sldId id="267" r:id="rId11"/>
    <p:sldId id="269" r:id="rId12"/>
    <p:sldId id="270" r:id="rId13"/>
    <p:sldId id="277" r:id="rId14"/>
    <p:sldId id="271" r:id="rId15"/>
    <p:sldId id="276" r:id="rId16"/>
    <p:sldId id="272" r:id="rId17"/>
    <p:sldId id="280" r:id="rId18"/>
    <p:sldId id="281" r:id="rId19"/>
    <p:sldId id="258" r:id="rId20"/>
    <p:sldId id="278" r:id="rId21"/>
    <p:sldId id="275" r:id="rId22"/>
    <p:sldId id="259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3C5415D-FB79-49CB-95C1-EEB34CCA8AD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F206F43-B69A-4736-AC06-E95FEC463417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5048" y="-400450"/>
            <a:ext cx="8568952" cy="1470025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Novostavba sportovního areálu</a:t>
            </a:r>
            <a:endParaRPr lang="cs-CZ" sz="1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5209219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Autor: Bc. Ondřej Babka</a:t>
            </a: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Vedoucí: Ing. Michal Kraus, Ph.D.</a:t>
            </a: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Oponent: Ing. Jana </a:t>
            </a:r>
            <a:r>
              <a:rPr lang="cs-CZ" sz="2000" dirty="0" err="1" smtClean="0">
                <a:solidFill>
                  <a:schemeClr val="tx1"/>
                </a:solidFill>
              </a:rPr>
              <a:t>Hubálovská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4" name="Picture 4" descr="Výsledek obrázku pro všte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0971" y="5224130"/>
            <a:ext cx="1928826" cy="669731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6876258" y="5911131"/>
            <a:ext cx="1983235" cy="464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>
                <a:solidFill>
                  <a:schemeClr val="tx1">
                    <a:tint val="75000"/>
                  </a:schemeClr>
                </a:solidFill>
              </a:rPr>
              <a:t>Ústav technicko– technologický</a:t>
            </a:r>
          </a:p>
          <a:p>
            <a:pPr lvl="0">
              <a:spcBef>
                <a:spcPct val="20000"/>
              </a:spcBef>
              <a:defRPr/>
            </a:pPr>
            <a:r>
              <a:rPr lang="cs-CZ" sz="1100" dirty="0" smtClean="0">
                <a:solidFill>
                  <a:schemeClr val="tx1">
                    <a:tint val="75000"/>
                  </a:schemeClr>
                </a:solidFill>
              </a:rPr>
              <a:t>Katedra stavebnictví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4957730" y="6386112"/>
            <a:ext cx="400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2000" dirty="0" smtClean="0">
                <a:solidFill>
                  <a:schemeClr val="tx1">
                    <a:tint val="75000"/>
                  </a:schemeClr>
                </a:solidFill>
              </a:rPr>
              <a:t>V Českých Budějovicích, červen 2019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7" y="1052736"/>
            <a:ext cx="8625223" cy="405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9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90600"/>
          </a:xfrm>
        </p:spPr>
        <p:txBody>
          <a:bodyPr/>
          <a:lstStyle/>
          <a:p>
            <a:r>
              <a:rPr lang="cs-CZ" dirty="0" smtClean="0"/>
              <a:t>Řezy</a:t>
            </a:r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2134761"/>
            <a:ext cx="8886763" cy="430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394496" y="764704"/>
            <a:ext cx="3528392" cy="1296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/>
              <a:t>Střešní folie </a:t>
            </a:r>
            <a:r>
              <a:rPr lang="cs-CZ" sz="2000" dirty="0" err="1" smtClean="0"/>
              <a:t>Deklan</a:t>
            </a:r>
            <a:r>
              <a:rPr lang="cs-CZ" sz="2000" dirty="0" smtClean="0"/>
              <a:t> 76, min. sklon 1%</a:t>
            </a:r>
          </a:p>
          <a:p>
            <a:r>
              <a:rPr lang="cs-CZ" sz="2000" dirty="0" err="1" smtClean="0"/>
              <a:t>Kingspan</a:t>
            </a:r>
            <a:r>
              <a:rPr lang="cs-CZ" sz="2000" dirty="0" smtClean="0"/>
              <a:t> KS 1000 RW, sklon 8,75%</a:t>
            </a:r>
          </a:p>
          <a:p>
            <a:endParaRPr lang="cs-CZ" sz="2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922888" y="764704"/>
            <a:ext cx="352839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/>
              <a:t>XPS Prime S L</a:t>
            </a:r>
          </a:p>
          <a:p>
            <a:r>
              <a:rPr lang="cs-CZ" sz="2000" dirty="0" err="1" smtClean="0"/>
              <a:t>Radonelast</a:t>
            </a:r>
            <a:r>
              <a:rPr lang="cs-CZ" sz="2000" dirty="0" smtClean="0"/>
              <a:t> 3,5 AL</a:t>
            </a:r>
          </a:p>
          <a:p>
            <a:r>
              <a:rPr lang="cs-CZ" sz="2000" dirty="0" smtClean="0"/>
              <a:t>Sklobit40 </a:t>
            </a:r>
            <a:r>
              <a:rPr lang="cs-CZ" sz="2000" dirty="0" err="1" smtClean="0"/>
              <a:t>Mineral</a:t>
            </a:r>
            <a:endParaRPr lang="cs-CZ" sz="2000" dirty="0" smtClean="0"/>
          </a:p>
          <a:p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393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1813"/>
            <a:ext cx="8229600" cy="1143000"/>
          </a:xfrm>
        </p:spPr>
        <p:txBody>
          <a:bodyPr/>
          <a:lstStyle/>
          <a:p>
            <a:r>
              <a:rPr lang="cs-CZ" dirty="0" smtClean="0"/>
              <a:t>Pohledy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6" y="862696"/>
            <a:ext cx="8899213" cy="557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7762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352" y="1984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Vizualizace objektu a jeho okolí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7" y="929358"/>
            <a:ext cx="4315240" cy="286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2" y="3908241"/>
            <a:ext cx="4325945" cy="286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15" y="3908243"/>
            <a:ext cx="4306335" cy="286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15" y="929358"/>
            <a:ext cx="4306335" cy="286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5572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0863"/>
            <a:ext cx="2382916" cy="4876800"/>
          </a:xfrm>
        </p:spPr>
        <p:txBody>
          <a:bodyPr>
            <a:normAutofit/>
          </a:bodyPr>
          <a:lstStyle/>
          <a:p>
            <a:r>
              <a:rPr lang="cs-CZ" sz="1800" dirty="0" smtClean="0"/>
              <a:t>ŽB nosná konstrukce </a:t>
            </a:r>
            <a:r>
              <a:rPr lang="cs-CZ" sz="1800" dirty="0" err="1" smtClean="0"/>
              <a:t>tl</a:t>
            </a:r>
            <a:r>
              <a:rPr lang="cs-CZ" sz="1800" dirty="0" smtClean="0"/>
              <a:t>. 300 mm.</a:t>
            </a:r>
          </a:p>
          <a:p>
            <a:r>
              <a:rPr lang="cs-CZ" sz="1800" dirty="0" smtClean="0"/>
              <a:t>ŽB základová deska        </a:t>
            </a:r>
            <a:r>
              <a:rPr lang="cs-CZ" sz="1800" dirty="0" err="1" smtClean="0"/>
              <a:t>tl</a:t>
            </a:r>
            <a:r>
              <a:rPr lang="cs-CZ" sz="1800" dirty="0" smtClean="0"/>
              <a:t>. 400 mm.</a:t>
            </a:r>
          </a:p>
          <a:p>
            <a:r>
              <a:rPr lang="cs-CZ" sz="1800" dirty="0" smtClean="0"/>
              <a:t>ŽB základové pasy         </a:t>
            </a:r>
            <a:r>
              <a:rPr lang="cs-CZ" sz="1800" dirty="0" err="1" smtClean="0"/>
              <a:t>tl</a:t>
            </a:r>
            <a:r>
              <a:rPr lang="cs-CZ" sz="1800" dirty="0" smtClean="0"/>
              <a:t>. 1000/600 mm.</a:t>
            </a:r>
          </a:p>
          <a:p>
            <a:r>
              <a:rPr lang="cs-CZ" sz="1800" dirty="0" smtClean="0"/>
              <a:t>Stropní ŽB deska       </a:t>
            </a:r>
            <a:r>
              <a:rPr lang="cs-CZ" sz="1800" dirty="0" err="1" smtClean="0"/>
              <a:t>tl</a:t>
            </a:r>
            <a:r>
              <a:rPr lang="cs-CZ" sz="1800" dirty="0" smtClean="0"/>
              <a:t>. 200 mm.</a:t>
            </a:r>
          </a:p>
          <a:p>
            <a:r>
              <a:rPr lang="cs-CZ" sz="1800" dirty="0" smtClean="0"/>
              <a:t>ŽB průvlaky      300/300 mm.</a:t>
            </a:r>
          </a:p>
          <a:p>
            <a:r>
              <a:rPr lang="cs-CZ" sz="1800" dirty="0" smtClean="0"/>
              <a:t>Dřevěné lepené vazníky s rozpěrami   a ocelovými táhly.</a:t>
            </a:r>
            <a:endParaRPr lang="cs-CZ" sz="1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91008"/>
            <a:ext cx="5471296" cy="211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56" y="1090112"/>
            <a:ext cx="6756520" cy="360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7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Konstrukční </a:t>
            </a:r>
            <a:r>
              <a:rPr lang="cs-CZ" sz="4000" dirty="0" smtClean="0"/>
              <a:t>řešení stavby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3901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7" y="188640"/>
            <a:ext cx="8229600" cy="1143000"/>
          </a:xfrm>
        </p:spPr>
        <p:txBody>
          <a:bodyPr/>
          <a:lstStyle/>
          <a:p>
            <a:r>
              <a:rPr lang="cs-CZ" dirty="0" smtClean="0"/>
              <a:t>Statické schéma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" y="316484"/>
            <a:ext cx="9041919" cy="649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3600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3" y="633441"/>
            <a:ext cx="8934779" cy="615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4789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Detail provětrávané fasády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" y="445009"/>
            <a:ext cx="9041663" cy="636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1430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990600"/>
          </a:xfrm>
        </p:spPr>
        <p:txBody>
          <a:bodyPr/>
          <a:lstStyle/>
          <a:p>
            <a:r>
              <a:rPr lang="cs-CZ" dirty="0" smtClean="0"/>
              <a:t>Technika prostředí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4320480" cy="4876800"/>
          </a:xfrm>
        </p:spPr>
        <p:txBody>
          <a:bodyPr>
            <a:noAutofit/>
          </a:bodyPr>
          <a:lstStyle/>
          <a:p>
            <a:r>
              <a:rPr lang="cs-CZ" sz="2000" dirty="0" smtClean="0"/>
              <a:t>Solární </a:t>
            </a:r>
            <a:r>
              <a:rPr lang="cs-CZ" sz="2000" dirty="0" smtClean="0"/>
              <a:t>trubicové </a:t>
            </a:r>
            <a:r>
              <a:rPr lang="cs-CZ" sz="2000" dirty="0" smtClean="0"/>
              <a:t>kolektory KTU S 15, hrubá plocha trubic 2,64 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, 8 kusů.</a:t>
            </a:r>
          </a:p>
          <a:p>
            <a:r>
              <a:rPr lang="cs-CZ" sz="2000" dirty="0" smtClean="0"/>
              <a:t>Centrální parovodní vytápění města Klatov – výměník tepla typu G-MAT, výkon 90 KW. </a:t>
            </a:r>
          </a:p>
          <a:p>
            <a:r>
              <a:rPr lang="cs-CZ" sz="2000" dirty="0" smtClean="0"/>
              <a:t>Akumulační nádrž o objemu 4000 l.</a:t>
            </a:r>
          </a:p>
          <a:p>
            <a:r>
              <a:rPr lang="cs-CZ" sz="2000" dirty="0" smtClean="0"/>
              <a:t>Voda – Šumavské vodovody                    a kanalizace a.s.</a:t>
            </a:r>
          </a:p>
          <a:p>
            <a:r>
              <a:rPr lang="cs-CZ" sz="2000" dirty="0" smtClean="0"/>
              <a:t>Splašková kanalizace – Šumavské vodovody a kanalizace a.s.</a:t>
            </a:r>
          </a:p>
          <a:p>
            <a:r>
              <a:rPr lang="cs-CZ" sz="2000" dirty="0" smtClean="0"/>
              <a:t>Dešťové vody – akumulační jímka          o objemu 42,5m</a:t>
            </a:r>
            <a:r>
              <a:rPr lang="cs-CZ" sz="2000" baseline="30000" dirty="0" smtClean="0"/>
              <a:t>3</a:t>
            </a:r>
            <a:r>
              <a:rPr lang="cs-CZ" sz="2000" dirty="0" smtClean="0"/>
              <a:t> s přepadem do vsakovacího objektu o rozměrech 15x15 m a výškou 0,95 m.</a:t>
            </a:r>
          </a:p>
          <a:p>
            <a:r>
              <a:rPr lang="cs-CZ" sz="2000" dirty="0" smtClean="0"/>
              <a:t>Dvě rekuperační jednotky Duplex </a:t>
            </a:r>
            <a:r>
              <a:rPr lang="cs-CZ" sz="2000" dirty="0" err="1" smtClean="0"/>
              <a:t>Multi</a:t>
            </a:r>
            <a:r>
              <a:rPr lang="cs-CZ" sz="2000" dirty="0" smtClean="0"/>
              <a:t>-N.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91" y="4437112"/>
            <a:ext cx="2922722" cy="201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04" y="747316"/>
            <a:ext cx="2376264" cy="324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1722115" cy="38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7576578" y="6437720"/>
            <a:ext cx="1524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atrea.cz</a:t>
            </a:r>
          </a:p>
        </p:txBody>
      </p:sp>
      <p:sp>
        <p:nvSpPr>
          <p:cNvPr id="9" name="Obdélník 8"/>
          <p:cNvSpPr/>
          <p:nvPr/>
        </p:nvSpPr>
        <p:spPr>
          <a:xfrm>
            <a:off x="4326756" y="5442984"/>
            <a:ext cx="1571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</a:t>
            </a:r>
            <a:r>
              <a:rPr lang="cs-CZ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-mar.cz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827358" y="3994492"/>
            <a:ext cx="185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alter-eko.cz</a:t>
            </a:r>
          </a:p>
        </p:txBody>
      </p:sp>
    </p:spTree>
    <p:extLst>
      <p:ext uri="{BB962C8B-B14F-4D97-AF65-F5344CB8AC3E}">
        <p14:creationId xmlns:p14="http://schemas.microsoft.com/office/powerpoint/2010/main" val="26128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990600"/>
          </a:xfrm>
        </p:spPr>
        <p:txBody>
          <a:bodyPr>
            <a:noAutofit/>
          </a:bodyPr>
          <a:lstStyle/>
          <a:p>
            <a:r>
              <a:rPr lang="cs-CZ" sz="3200" dirty="0" smtClean="0"/>
              <a:t>Posouzení </a:t>
            </a:r>
            <a:r>
              <a:rPr lang="cs-CZ" sz="3200" dirty="0"/>
              <a:t>tepelně – </a:t>
            </a:r>
            <a:r>
              <a:rPr lang="cs-CZ" sz="3200" dirty="0" smtClean="0"/>
              <a:t>technických vlastností konstrukcí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0399" y="1268760"/>
            <a:ext cx="3528392" cy="4876800"/>
          </a:xfrm>
        </p:spPr>
        <p:txBody>
          <a:bodyPr>
            <a:normAutofit/>
          </a:bodyPr>
          <a:lstStyle/>
          <a:p>
            <a:r>
              <a:rPr lang="cs-CZ" sz="1800" dirty="0"/>
              <a:t>Porovnání s doporučenou hodnotou U</a:t>
            </a:r>
            <a:r>
              <a:rPr lang="cs-CZ" sz="1800" baseline="-25000" dirty="0"/>
              <a:t>n20</a:t>
            </a:r>
            <a:r>
              <a:rPr lang="cs-CZ" sz="1800" dirty="0"/>
              <a:t> dle ČSN 73 0540-2 (2011</a:t>
            </a:r>
            <a:r>
              <a:rPr lang="cs-CZ" sz="1800" dirty="0" smtClean="0"/>
              <a:t>).</a:t>
            </a:r>
          </a:p>
          <a:p>
            <a:r>
              <a:rPr lang="cs-CZ" sz="1800" dirty="0" smtClean="0"/>
              <a:t>Obálkové konstrukce budovy spadají do kategorie                         </a:t>
            </a:r>
            <a:r>
              <a:rPr lang="cs-CZ" sz="1800" b="1" dirty="0" smtClean="0"/>
              <a:t>B – velmi dobré</a:t>
            </a:r>
            <a:r>
              <a:rPr lang="cs-CZ" sz="1800" dirty="0" smtClean="0"/>
              <a:t>.</a:t>
            </a:r>
            <a:endParaRPr lang="cs-CZ" sz="1800" dirty="0"/>
          </a:p>
        </p:txBody>
      </p:sp>
      <p:sp>
        <p:nvSpPr>
          <p:cNvPr id="5" name="Obdélník 4"/>
          <p:cNvSpPr/>
          <p:nvPr/>
        </p:nvSpPr>
        <p:spPr>
          <a:xfrm>
            <a:off x="7576578" y="1043444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16326"/>
            <a:ext cx="324679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42" y="1410866"/>
            <a:ext cx="5418522" cy="527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55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7848872" cy="1143000"/>
          </a:xfrm>
        </p:spPr>
        <p:txBody>
          <a:bodyPr>
            <a:noAutofit/>
          </a:bodyPr>
          <a:lstStyle/>
          <a:p>
            <a:r>
              <a:rPr lang="cs-CZ" dirty="0" smtClean="0"/>
              <a:t>Komplexní vyhodnocení</a:t>
            </a:r>
            <a:br>
              <a:rPr lang="cs-CZ" dirty="0" smtClean="0"/>
            </a:br>
            <a:r>
              <a:rPr lang="cs-CZ" dirty="0" smtClean="0"/>
              <a:t>objektu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54504"/>
            <a:ext cx="4248472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Dle celkové hodnoty dodané energie 73 kWh/(m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.rok) spadá objekt do třídy energetické náročnosti               </a:t>
            </a:r>
            <a:r>
              <a:rPr lang="cs-CZ" sz="2000" b="1" dirty="0" smtClean="0"/>
              <a:t>A</a:t>
            </a:r>
            <a:r>
              <a:rPr lang="cs-CZ" sz="2000" dirty="0" smtClean="0"/>
              <a:t> – </a:t>
            </a:r>
            <a:r>
              <a:rPr lang="cs-CZ" sz="2000" b="1" dirty="0" smtClean="0"/>
              <a:t>mimořádně úsporná</a:t>
            </a:r>
            <a:r>
              <a:rPr lang="cs-CZ" sz="2000" dirty="0" smtClean="0"/>
              <a:t>.</a:t>
            </a:r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smtClean="0"/>
              <a:t>Díky potřebě tepla na vytápění budovy 40 kWh/(m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.rok) se objekt řadí mezi </a:t>
            </a:r>
            <a:r>
              <a:rPr lang="cs-CZ" sz="2000" b="1" dirty="0" smtClean="0"/>
              <a:t>nízkoenergetické stavby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764704"/>
            <a:ext cx="4074618" cy="597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617449" y="63528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08052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5" y="116632"/>
            <a:ext cx="8229600" cy="1143000"/>
          </a:xfrm>
        </p:spPr>
        <p:txBody>
          <a:bodyPr/>
          <a:lstStyle/>
          <a:p>
            <a:r>
              <a:rPr lang="cs-CZ" dirty="0" smtClean="0"/>
              <a:t>Obsah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760640"/>
          </a:xfrm>
        </p:spPr>
        <p:txBody>
          <a:bodyPr>
            <a:noAutofit/>
          </a:bodyPr>
          <a:lstStyle/>
          <a:p>
            <a:r>
              <a:rPr lang="cs-CZ" sz="1800" dirty="0" smtClean="0"/>
              <a:t>Cíl práce</a:t>
            </a:r>
          </a:p>
          <a:p>
            <a:r>
              <a:rPr lang="cs-CZ" sz="1800" dirty="0" smtClean="0"/>
              <a:t>Motivace a důvody výběru daného tématu</a:t>
            </a:r>
          </a:p>
          <a:p>
            <a:r>
              <a:rPr lang="cs-CZ" sz="1800" dirty="0" smtClean="0"/>
              <a:t>Řešená lokalita</a:t>
            </a:r>
          </a:p>
          <a:p>
            <a:r>
              <a:rPr lang="cs-CZ" sz="1800" dirty="0" smtClean="0"/>
              <a:t>Údaje o objektu</a:t>
            </a:r>
          </a:p>
          <a:p>
            <a:r>
              <a:rPr lang="cs-CZ" sz="1800" dirty="0" smtClean="0"/>
              <a:t>Celkový situační výkres / Koordinační situační výkres</a:t>
            </a:r>
          </a:p>
          <a:p>
            <a:r>
              <a:rPr lang="cs-CZ" sz="1800" dirty="0" smtClean="0"/>
              <a:t>Půdorys 1NP</a:t>
            </a:r>
          </a:p>
          <a:p>
            <a:r>
              <a:rPr lang="cs-CZ" sz="1800" dirty="0" smtClean="0"/>
              <a:t>Půdorys 2NP</a:t>
            </a:r>
          </a:p>
          <a:p>
            <a:r>
              <a:rPr lang="cs-CZ" sz="1800" dirty="0" smtClean="0"/>
              <a:t>Řezy objektem</a:t>
            </a:r>
          </a:p>
          <a:p>
            <a:r>
              <a:rPr lang="cs-CZ" sz="1800" dirty="0" smtClean="0"/>
              <a:t>Pohledy</a:t>
            </a:r>
          </a:p>
          <a:p>
            <a:r>
              <a:rPr lang="cs-CZ" sz="1800" dirty="0" smtClean="0"/>
              <a:t>Vizualizace objektu a jeho okolí</a:t>
            </a:r>
          </a:p>
          <a:p>
            <a:r>
              <a:rPr lang="cs-CZ" sz="1800" dirty="0" smtClean="0"/>
              <a:t>Konstrukční </a:t>
            </a:r>
            <a:r>
              <a:rPr lang="cs-CZ" sz="1800" dirty="0" smtClean="0"/>
              <a:t>řešení stavby</a:t>
            </a:r>
          </a:p>
          <a:p>
            <a:r>
              <a:rPr lang="cs-CZ" sz="1800" dirty="0" smtClean="0"/>
              <a:t>Detaily</a:t>
            </a:r>
          </a:p>
          <a:p>
            <a:r>
              <a:rPr lang="cs-CZ" sz="1800" dirty="0" smtClean="0"/>
              <a:t>Technika prostředí stavby</a:t>
            </a:r>
          </a:p>
          <a:p>
            <a:r>
              <a:rPr lang="cs-CZ" sz="1800" dirty="0" smtClean="0"/>
              <a:t>Posouzení tepelně – technických vlastností konstrukcí</a:t>
            </a:r>
          </a:p>
          <a:p>
            <a:r>
              <a:rPr lang="cs-CZ" sz="1800" dirty="0" smtClean="0"/>
              <a:t>Komplexní vyhodnocení objektu</a:t>
            </a:r>
          </a:p>
          <a:p>
            <a:r>
              <a:rPr lang="cs-CZ" sz="1800" dirty="0" smtClean="0"/>
              <a:t>Závěr</a:t>
            </a:r>
          </a:p>
          <a:p>
            <a:r>
              <a:rPr lang="cs-CZ" sz="1800" dirty="0" smtClean="0"/>
              <a:t>Doplňující dotazy vedoucího DP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067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990600"/>
          </a:xfrm>
        </p:spPr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87680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Zvýšení úrovně kvality sportovního vyžití, jak v dané lokalitě, tak v celém městě.</a:t>
            </a:r>
          </a:p>
          <a:p>
            <a:r>
              <a:rPr lang="cs-CZ" sz="2400" dirty="0" smtClean="0"/>
              <a:t>Dosažení hodnot nízkoenergetického objektu.</a:t>
            </a:r>
          </a:p>
          <a:p>
            <a:r>
              <a:rPr lang="cs-CZ" sz="2400" dirty="0"/>
              <a:t>Šetrnost k životnímu prostředí.</a:t>
            </a:r>
          </a:p>
          <a:p>
            <a:r>
              <a:rPr lang="cs-CZ" sz="2400" dirty="0" smtClean="0"/>
              <a:t>Návrh </a:t>
            </a:r>
            <a:r>
              <a:rPr lang="cs-CZ" sz="2400" dirty="0"/>
              <a:t>může být předložen </a:t>
            </a:r>
            <a:r>
              <a:rPr lang="cs-CZ" sz="2400" dirty="0" smtClean="0"/>
              <a:t>zastupitelstvu města Klatovy.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169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Doplňující dotazy vedoucího DP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5" y="1700811"/>
            <a:ext cx="8280920" cy="4525963"/>
          </a:xfrm>
        </p:spPr>
        <p:txBody>
          <a:bodyPr>
            <a:normAutofit/>
          </a:bodyPr>
          <a:lstStyle/>
          <a:p>
            <a:pPr algn="just"/>
            <a:r>
              <a:rPr lang="cs-CZ" sz="2200" dirty="0" smtClean="0"/>
              <a:t>Proč si autor vybral návrh sportovního areálu? Jaké má autor zkušenosti (pozitivní a negativní) se sportovními areály jak v ČR, tak     v zahraničí?</a:t>
            </a:r>
          </a:p>
          <a:p>
            <a:pPr algn="just"/>
            <a:r>
              <a:rPr lang="cs-CZ" sz="2200" dirty="0" smtClean="0"/>
              <a:t>Jak byla navržena plocha solárních kolektorů (21,1 m</a:t>
            </a:r>
            <a:r>
              <a:rPr lang="cs-CZ" sz="2200" baseline="30000" dirty="0" smtClean="0"/>
              <a:t>2</a:t>
            </a:r>
            <a:r>
              <a:rPr lang="cs-CZ" sz="2200" dirty="0" smtClean="0"/>
              <a:t>)? Je vyrobená energie plně využita v budově? Jak je nakládáno s případným přebytkem energie? </a:t>
            </a:r>
          </a:p>
          <a:p>
            <a:pPr algn="just"/>
            <a:r>
              <a:rPr lang="cs-CZ" sz="2200" dirty="0" smtClean="0"/>
              <a:t>S ohledem na citaci na straně 29 (Proč stavět budovy s nízkou spotřebou energie? „Jednoduchá a přímá odpověď zní – protože je to konečně pro stavebníka i pro všechny zúčastněné finančně i jinak výhodné!“) definujte nákladově optimální úroveň. Co jsou budovy      s téměř nulovou spotřebou energie? 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1631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2204864"/>
            <a:ext cx="8229600" cy="1143000"/>
          </a:xfrm>
        </p:spPr>
        <p:txBody>
          <a:bodyPr>
            <a:normAutofit/>
          </a:bodyPr>
          <a:lstStyle/>
          <a:p>
            <a:r>
              <a:rPr lang="cs-CZ" sz="4800" dirty="0" smtClean="0"/>
              <a:t>Děkuji za pozornost</a:t>
            </a:r>
            <a:endParaRPr lang="cs-CZ" sz="4800" dirty="0"/>
          </a:p>
        </p:txBody>
      </p:sp>
      <p:sp>
        <p:nvSpPr>
          <p:cNvPr id="16" name="Obdélník 15"/>
          <p:cNvSpPr/>
          <p:nvPr/>
        </p:nvSpPr>
        <p:spPr>
          <a:xfrm>
            <a:off x="179513" y="6375869"/>
            <a:ext cx="1961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2000" dirty="0" smtClean="0">
                <a:solidFill>
                  <a:schemeClr val="tx1">
                    <a:tint val="75000"/>
                  </a:schemeClr>
                </a:solidFill>
              </a:rPr>
              <a:t>Bc. Ondřej Babka</a:t>
            </a:r>
          </a:p>
        </p:txBody>
      </p:sp>
      <p:pic>
        <p:nvPicPr>
          <p:cNvPr id="8" name="Picture 4" descr="Výsledek obrázku pro všte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0971" y="5224130"/>
            <a:ext cx="1928826" cy="669731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876258" y="5911131"/>
            <a:ext cx="1983235" cy="464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>
                <a:solidFill>
                  <a:schemeClr val="tx1">
                    <a:tint val="75000"/>
                  </a:schemeClr>
                </a:solidFill>
              </a:rPr>
              <a:t>Ústav technicko– technologický</a:t>
            </a:r>
          </a:p>
          <a:p>
            <a:pPr lvl="0">
              <a:spcBef>
                <a:spcPct val="20000"/>
              </a:spcBef>
              <a:defRPr/>
            </a:pPr>
            <a:r>
              <a:rPr lang="cs-CZ" sz="1100" dirty="0" smtClean="0">
                <a:solidFill>
                  <a:schemeClr val="tx1">
                    <a:tint val="75000"/>
                  </a:schemeClr>
                </a:solidFill>
              </a:rPr>
              <a:t>Katedra stavebnictví</a:t>
            </a:r>
          </a:p>
        </p:txBody>
      </p:sp>
      <p:sp>
        <p:nvSpPr>
          <p:cNvPr id="10" name="Obdélník 9"/>
          <p:cNvSpPr/>
          <p:nvPr/>
        </p:nvSpPr>
        <p:spPr>
          <a:xfrm>
            <a:off x="5061257" y="6375874"/>
            <a:ext cx="4033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2000" dirty="0" smtClean="0">
                <a:solidFill>
                  <a:schemeClr val="tx1">
                    <a:tint val="75000"/>
                  </a:schemeClr>
                </a:solidFill>
              </a:rPr>
              <a:t>V Českých Budějovicích, červen 2019</a:t>
            </a:r>
          </a:p>
        </p:txBody>
      </p:sp>
    </p:spTree>
    <p:extLst>
      <p:ext uri="{BB962C8B-B14F-4D97-AF65-F5344CB8AC3E}">
        <p14:creationId xmlns:p14="http://schemas.microsoft.com/office/powerpoint/2010/main" val="37665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cs-CZ" dirty="0" smtClean="0"/>
              <a:t>Motivace a důvody výběru daného tématu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420888"/>
            <a:ext cx="8435280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Osobní zkušenost – absence multifukční budovy v této lokalitě města.</a:t>
            </a:r>
          </a:p>
          <a:p>
            <a:r>
              <a:rPr lang="cs-CZ" sz="2800" dirty="0" smtClean="0"/>
              <a:t>Sportovní zaměření.</a:t>
            </a:r>
          </a:p>
          <a:p>
            <a:r>
              <a:rPr lang="cs-CZ" sz="2800" dirty="0" smtClean="0"/>
              <a:t>Rozšíření znalostí o dané problematice.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3261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3"/>
            <a:ext cx="8435280" cy="4525963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Návrh novostavby sportovního areálu ve stupni pro provádění stavby.</a:t>
            </a:r>
          </a:p>
          <a:p>
            <a:endParaRPr lang="cs-CZ" sz="2400" b="1" dirty="0" smtClean="0"/>
          </a:p>
          <a:p>
            <a:r>
              <a:rPr lang="cs-CZ" sz="2400" dirty="0" smtClean="0"/>
              <a:t>Vytvoření architektonického a stavebně – konstrukčního řešení sportovního areálu.</a:t>
            </a:r>
          </a:p>
          <a:p>
            <a:r>
              <a:rPr lang="cs-CZ" sz="2400" dirty="0" smtClean="0"/>
              <a:t>Vypracování architektonicko-stavební části výkresové dokumentace pro provádění stavby doplněné o koncepci řešení techniky prostředí staveb (</a:t>
            </a:r>
            <a:r>
              <a:rPr lang="cs-CZ" sz="2400" dirty="0" smtClean="0"/>
              <a:t>generel</a:t>
            </a:r>
            <a:r>
              <a:rPr lang="cs-CZ" sz="2400" dirty="0" smtClean="0"/>
              <a:t>).</a:t>
            </a:r>
          </a:p>
          <a:p>
            <a:r>
              <a:rPr lang="cs-CZ" sz="2400" dirty="0" smtClean="0"/>
              <a:t>Vyhodnocení a posouzení tepelně – technických charakteristik navržených konstrukcí i budovy jako celku.</a:t>
            </a:r>
          </a:p>
          <a:p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887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Řešená lokalita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Obec: Klatovy [555771]</a:t>
            </a:r>
          </a:p>
          <a:p>
            <a:r>
              <a:rPr lang="cs-CZ" dirty="0" smtClean="0"/>
              <a:t>Kraj: Plzeňský</a:t>
            </a:r>
          </a:p>
          <a:p>
            <a:r>
              <a:rPr lang="cs-CZ" dirty="0" smtClean="0"/>
              <a:t>Katastrální </a:t>
            </a:r>
            <a:r>
              <a:rPr lang="cs-CZ" dirty="0"/>
              <a:t>území – Klatovy [665797</a:t>
            </a:r>
            <a:r>
              <a:rPr lang="cs-CZ" dirty="0" smtClean="0"/>
              <a:t>]</a:t>
            </a:r>
            <a:endParaRPr lang="cs-CZ" dirty="0"/>
          </a:p>
          <a:p>
            <a:r>
              <a:rPr lang="cs-CZ" dirty="0"/>
              <a:t>S</a:t>
            </a:r>
            <a:r>
              <a:rPr lang="cs-CZ" dirty="0" smtClean="0"/>
              <a:t>tavební </a:t>
            </a:r>
            <a:r>
              <a:rPr lang="cs-CZ" dirty="0"/>
              <a:t>parcelní čísla – 1309/1, 1309/36, </a:t>
            </a:r>
            <a:r>
              <a:rPr lang="cs-CZ" dirty="0" smtClean="0"/>
              <a:t>1309/37, 1309/45</a:t>
            </a:r>
            <a:r>
              <a:rPr lang="cs-CZ" dirty="0"/>
              <a:t>, </a:t>
            </a:r>
            <a:r>
              <a:rPr lang="cs-CZ" dirty="0" smtClean="0"/>
              <a:t>1309/46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72" y="3035922"/>
            <a:ext cx="4013004" cy="340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3727"/>
            <a:ext cx="4578424" cy="270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9193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90600"/>
          </a:xfrm>
        </p:spPr>
        <p:txBody>
          <a:bodyPr/>
          <a:lstStyle/>
          <a:p>
            <a:r>
              <a:rPr lang="cs-CZ" dirty="0" smtClean="0"/>
              <a:t>Údaje o objektu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hangingPunct="0"/>
            <a:r>
              <a:rPr lang="cs-CZ" sz="2000" dirty="0" smtClean="0"/>
              <a:t>Objekty S01 a S02</a:t>
            </a:r>
          </a:p>
          <a:p>
            <a:pPr hangingPunct="0"/>
            <a:r>
              <a:rPr lang="cs-CZ" sz="2000" dirty="0" smtClean="0"/>
              <a:t>Zastavěná </a:t>
            </a:r>
            <a:r>
              <a:rPr lang="cs-CZ" sz="2000" dirty="0"/>
              <a:t>plocha: 2 119,22 m</a:t>
            </a:r>
            <a:r>
              <a:rPr lang="cs-CZ" sz="2000" baseline="30000" dirty="0"/>
              <a:t>2</a:t>
            </a:r>
            <a:endParaRPr lang="cs-CZ" sz="2000" dirty="0"/>
          </a:p>
          <a:p>
            <a:pPr hangingPunct="0"/>
            <a:r>
              <a:rPr lang="cs-CZ" sz="2000" dirty="0"/>
              <a:t>Obestavěný prostor: 9 882,66 m</a:t>
            </a:r>
            <a:r>
              <a:rPr lang="cs-CZ" sz="2000" baseline="30000" dirty="0"/>
              <a:t>3</a:t>
            </a:r>
            <a:endParaRPr lang="cs-CZ" sz="2000" dirty="0"/>
          </a:p>
          <a:p>
            <a:r>
              <a:rPr lang="cs-CZ" sz="2000" dirty="0"/>
              <a:t>Užitná plocha: 1 764,10 m</a:t>
            </a:r>
            <a:r>
              <a:rPr lang="cs-CZ" sz="2000" baseline="30000" dirty="0"/>
              <a:t>2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0" y="2968092"/>
            <a:ext cx="8325893" cy="346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283968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427984" y="11445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cs-CZ" sz="2000" dirty="0" smtClean="0"/>
              <a:t>Půdorysné rozměry: 54x25 m</a:t>
            </a:r>
          </a:p>
          <a:p>
            <a:pPr hangingPunct="0"/>
            <a:r>
              <a:rPr lang="cs-CZ" sz="2000" dirty="0" smtClean="0"/>
              <a:t>Výška objektu S01: 7,880 m</a:t>
            </a:r>
          </a:p>
          <a:p>
            <a:pPr hangingPunct="0"/>
            <a:r>
              <a:rPr lang="cs-CZ" sz="2000" dirty="0" smtClean="0"/>
              <a:t>Výška objektu S02: 9,185 m</a:t>
            </a:r>
          </a:p>
          <a:p>
            <a:r>
              <a:rPr lang="cs-CZ" sz="2000" dirty="0" smtClean="0"/>
              <a:t>Konstrukční výška podlaží: 3,550 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032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0368"/>
            <a:ext cx="8683585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12745416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Celkový situační výkres / Koordinační situační výkres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9968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700" y="193204"/>
            <a:ext cx="8229600" cy="1143000"/>
          </a:xfrm>
        </p:spPr>
        <p:txBody>
          <a:bodyPr/>
          <a:lstStyle/>
          <a:p>
            <a:r>
              <a:rPr lang="cs-CZ" dirty="0" smtClean="0"/>
              <a:t>Půdorys 1NP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" y="1844824"/>
            <a:ext cx="9001000" cy="469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699792" y="764704"/>
            <a:ext cx="352839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/>
              <a:t>ŽB hlavní nosná konstrukce</a:t>
            </a:r>
          </a:p>
          <a:p>
            <a:r>
              <a:rPr lang="cs-CZ" sz="2000" dirty="0" err="1" smtClean="0"/>
              <a:t>Porotherm</a:t>
            </a:r>
            <a:r>
              <a:rPr lang="cs-CZ" sz="2000" dirty="0" smtClean="0"/>
              <a:t> 30 </a:t>
            </a:r>
            <a:r>
              <a:rPr lang="cs-CZ" sz="2000" dirty="0" err="1" smtClean="0"/>
              <a:t>Profi</a:t>
            </a:r>
            <a:endParaRPr lang="cs-CZ" sz="2000" dirty="0" smtClean="0"/>
          </a:p>
          <a:p>
            <a:r>
              <a:rPr lang="cs-CZ" sz="2000" dirty="0" err="1" smtClean="0"/>
              <a:t>Porotherm</a:t>
            </a:r>
            <a:r>
              <a:rPr lang="cs-CZ" sz="2000" dirty="0" smtClean="0"/>
              <a:t> 24 </a:t>
            </a:r>
            <a:r>
              <a:rPr lang="cs-CZ" sz="2000" dirty="0" err="1" smtClean="0"/>
              <a:t>Profi</a:t>
            </a:r>
            <a:endParaRPr lang="cs-CZ" sz="2000" dirty="0" smtClean="0"/>
          </a:p>
          <a:p>
            <a:endParaRPr lang="cs-CZ" sz="2000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5940152" y="764704"/>
            <a:ext cx="352839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 smtClean="0"/>
              <a:t>Ytong</a:t>
            </a:r>
            <a:r>
              <a:rPr lang="cs-CZ" sz="2000" dirty="0" smtClean="0"/>
              <a:t> </a:t>
            </a:r>
            <a:r>
              <a:rPr lang="cs-CZ" sz="2000" dirty="0" err="1" smtClean="0"/>
              <a:t>tl</a:t>
            </a:r>
            <a:r>
              <a:rPr lang="cs-CZ" sz="2000" dirty="0" smtClean="0"/>
              <a:t>. 150, 100 mm</a:t>
            </a:r>
          </a:p>
          <a:p>
            <a:r>
              <a:rPr lang="cs-CZ" sz="2000" dirty="0" err="1" smtClean="0"/>
              <a:t>Cetris</a:t>
            </a:r>
            <a:r>
              <a:rPr lang="cs-CZ" sz="2000" dirty="0" smtClean="0"/>
              <a:t> </a:t>
            </a:r>
            <a:r>
              <a:rPr lang="cs-CZ" sz="2000" dirty="0" err="1" smtClean="0"/>
              <a:t>Lasur</a:t>
            </a:r>
            <a:r>
              <a:rPr lang="cs-CZ" sz="2000" dirty="0" smtClean="0"/>
              <a:t> 001, 007</a:t>
            </a:r>
          </a:p>
          <a:p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676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93204"/>
            <a:ext cx="8229600" cy="1143000"/>
          </a:xfrm>
        </p:spPr>
        <p:txBody>
          <a:bodyPr/>
          <a:lstStyle/>
          <a:p>
            <a:r>
              <a:rPr lang="cs-CZ" dirty="0" smtClean="0"/>
              <a:t>Půdorys 2NP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7576578" y="6437720"/>
            <a:ext cx="1385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Zdroj: vlastní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5" y="1800879"/>
            <a:ext cx="9001000" cy="469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627536" y="692696"/>
            <a:ext cx="352839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/>
              <a:t>Dřevěné latě sibiřský modřín 21/210 mm</a:t>
            </a:r>
          </a:p>
          <a:p>
            <a:r>
              <a:rPr lang="cs-CZ" sz="2000" dirty="0" smtClean="0"/>
              <a:t>Sklo </a:t>
            </a:r>
            <a:r>
              <a:rPr lang="cs-CZ" sz="2000" dirty="0" err="1" smtClean="0"/>
              <a:t>Cool</a:t>
            </a:r>
            <a:r>
              <a:rPr lang="cs-CZ" sz="2000" dirty="0" smtClean="0"/>
              <a:t>-lite SKN/SKN II</a:t>
            </a:r>
            <a:endParaRPr lang="cs-CZ" sz="2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940152" y="674192"/>
            <a:ext cx="352839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/>
              <a:t>Tepelná izolace </a:t>
            </a:r>
            <a:r>
              <a:rPr lang="cs-CZ" sz="2000" dirty="0" err="1" smtClean="0"/>
              <a:t>Rockwool</a:t>
            </a:r>
            <a:r>
              <a:rPr lang="cs-CZ" sz="2000" dirty="0" smtClean="0"/>
              <a:t>       </a:t>
            </a:r>
            <a:r>
              <a:rPr lang="cs-CZ" sz="2000" dirty="0" err="1" smtClean="0"/>
              <a:t>tl</a:t>
            </a:r>
            <a:r>
              <a:rPr lang="cs-CZ" sz="2000" dirty="0" smtClean="0"/>
              <a:t>. 200 mm</a:t>
            </a:r>
          </a:p>
          <a:p>
            <a:pPr marL="0" indent="0">
              <a:buNone/>
            </a:pP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207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Lékárn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</TotalTime>
  <Words>723</Words>
  <Application>Microsoft Office PowerPoint</Application>
  <PresentationFormat>Předvádění na obrazovce (4:3)</PresentationFormat>
  <Paragraphs>126</Paragraphs>
  <Slides>22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Přehlednost</vt:lpstr>
      <vt:lpstr>Novostavba sportovního areálu</vt:lpstr>
      <vt:lpstr>Obsah</vt:lpstr>
      <vt:lpstr>Motivace a důvody výběru daného tématu</vt:lpstr>
      <vt:lpstr>Cíl práce</vt:lpstr>
      <vt:lpstr>Řešená lokalita</vt:lpstr>
      <vt:lpstr>Údaje o objektu</vt:lpstr>
      <vt:lpstr>Celkový situační výkres / Koordinační situační výkres</vt:lpstr>
      <vt:lpstr>Půdorys 1NP</vt:lpstr>
      <vt:lpstr>Půdorys 2NP</vt:lpstr>
      <vt:lpstr>Řezy</vt:lpstr>
      <vt:lpstr>Pohledy</vt:lpstr>
      <vt:lpstr>Vizualizace objektu a jeho okolí</vt:lpstr>
      <vt:lpstr>Konstrukční řešení stavby</vt:lpstr>
      <vt:lpstr>Statické schéma</vt:lpstr>
      <vt:lpstr>Prezentace aplikace PowerPoint</vt:lpstr>
      <vt:lpstr>Detail provětrávané fasády</vt:lpstr>
      <vt:lpstr>Technika prostředí stavby</vt:lpstr>
      <vt:lpstr>Posouzení tepelně – technických vlastností konstrukcí</vt:lpstr>
      <vt:lpstr>Komplexní vyhodnocení objektu</vt:lpstr>
      <vt:lpstr>Závěr</vt:lpstr>
      <vt:lpstr>Doplňující dotazy vedoucího DP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Babos</dc:creator>
  <cp:lastModifiedBy>Babos</cp:lastModifiedBy>
  <cp:revision>71</cp:revision>
  <dcterms:created xsi:type="dcterms:W3CDTF">2019-06-10T20:43:19Z</dcterms:created>
  <dcterms:modified xsi:type="dcterms:W3CDTF">2019-06-12T21:31:42Z</dcterms:modified>
</cp:coreProperties>
</file>