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8" r:id="rId3"/>
    <p:sldId id="260" r:id="rId4"/>
    <p:sldId id="259" r:id="rId5"/>
    <p:sldId id="283" r:id="rId6"/>
    <p:sldId id="261" r:id="rId7"/>
    <p:sldId id="284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70" r:id="rId17"/>
    <p:sldId id="288" r:id="rId18"/>
    <p:sldId id="282" r:id="rId19"/>
    <p:sldId id="272" r:id="rId20"/>
    <p:sldId id="287" r:id="rId21"/>
    <p:sldId id="291" r:id="rId22"/>
    <p:sldId id="292" r:id="rId23"/>
    <p:sldId id="286" r:id="rId24"/>
    <p:sldId id="275" r:id="rId25"/>
    <p:sldId id="276" r:id="rId26"/>
    <p:sldId id="277" r:id="rId27"/>
    <p:sldId id="290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1407" autoAdjust="0"/>
  </p:normalViewPr>
  <p:slideViewPr>
    <p:cSldViewPr>
      <p:cViewPr varScale="1">
        <p:scale>
          <a:sx n="82" d="100"/>
          <a:sy n="82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9977-9E50-4DEB-81DC-65FF63E9698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6C7A-CDA5-46C3-9567-93B17B60CA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94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A6C7A-CDA5-46C3-9567-93B17B60CAD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A6C7A-CDA5-46C3-9567-93B17B60CAD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60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3529A4-CB65-41AF-8C5F-57A690D90516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F517DB-74DE-43C0-A02E-FC6A563C5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7422" y="2357430"/>
            <a:ext cx="6172200" cy="1357322"/>
          </a:xfrm>
        </p:spPr>
        <p:txBody>
          <a:bodyPr>
            <a:noAutofit/>
          </a:bodyPr>
          <a:lstStyle/>
          <a:p>
            <a:r>
              <a:rPr lang="cs-CZ" dirty="0"/>
              <a:t>Projekt novostavby zadaného objektu v rozsahu projektu pro provedení stavby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848865"/>
            <a:ext cx="7488832" cy="200026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Autor diplomové práce:		Bc. Ondřej </a:t>
            </a:r>
            <a:r>
              <a:rPr lang="cs-CZ" dirty="0" err="1"/>
              <a:t>Ajgrman</a:t>
            </a:r>
            <a:endParaRPr lang="cs-CZ" dirty="0"/>
          </a:p>
          <a:p>
            <a:r>
              <a:rPr lang="cs-CZ" dirty="0"/>
              <a:t>Vedoucí diplomové práce:	doc. Dr. Ing. Luboš </a:t>
            </a:r>
            <a:r>
              <a:rPr lang="cs-CZ" dirty="0" err="1"/>
              <a:t>Podolka</a:t>
            </a:r>
            <a:endParaRPr lang="cs-CZ" dirty="0"/>
          </a:p>
          <a:p>
            <a:r>
              <a:rPr lang="cs-CZ" dirty="0"/>
              <a:t>Konzultant diplomové práce:	Ing. Blanka </a:t>
            </a:r>
            <a:r>
              <a:rPr lang="cs-CZ" dirty="0" err="1"/>
              <a:t>Pelánková</a:t>
            </a:r>
            <a:endParaRPr lang="cs-CZ" dirty="0"/>
          </a:p>
          <a:p>
            <a:r>
              <a:rPr lang="cs-CZ" dirty="0"/>
              <a:t>Oponent diplomové práce:	Ing. arch. Jan Pala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Červen 2019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00430" y="500042"/>
            <a:ext cx="50006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b="1" dirty="0">
                <a:solidFill>
                  <a:srgbClr val="575F6D"/>
                </a:solidFill>
              </a:rPr>
              <a:t>Vysoká škola technická a ekonomická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b="1" dirty="0">
                <a:solidFill>
                  <a:srgbClr val="575F6D"/>
                </a:solidFill>
              </a:rPr>
              <a:t>v Českých Budějovicích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430E64-7165-45B7-AD4B-7D3CC065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979712" y="131573"/>
            <a:ext cx="1493398" cy="1460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FE823B2-39FA-49E7-919B-9E4543A0C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435338"/>
            <a:ext cx="5718994" cy="4144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435361"/>
            <a:ext cx="7467600" cy="1143000"/>
          </a:xfrm>
        </p:spPr>
        <p:txBody>
          <a:bodyPr/>
          <a:lstStyle/>
          <a:p>
            <a:r>
              <a:rPr lang="cs-CZ" b="1" dirty="0"/>
              <a:t>Popis objektu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8A3ACB-80F4-4D0C-BA61-3C4FF4106AD0}"/>
              </a:ext>
            </a:extLst>
          </p:cNvPr>
          <p:cNvSpPr txBox="1"/>
          <p:nvPr/>
        </p:nvSpPr>
        <p:spPr>
          <a:xfrm>
            <a:off x="251520" y="707639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2.NP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Kancelářské prostory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Hygienické zázemí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Hlavní schodiště s výtahem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Vedlejší schodiště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Společenská místnost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FE185F-B780-4277-814E-D6940B61C9EB}"/>
              </a:ext>
            </a:extLst>
          </p:cNvPr>
          <p:cNvSpPr txBox="1"/>
          <p:nvPr/>
        </p:nvSpPr>
        <p:spPr>
          <a:xfrm>
            <a:off x="7353280" y="6444862"/>
            <a:ext cx="114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B9FFBF9-B546-4FA9-87DD-C15E4361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8" y="2410756"/>
            <a:ext cx="5940152" cy="42892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10" y="-413528"/>
            <a:ext cx="7467600" cy="1143000"/>
          </a:xfrm>
        </p:spPr>
        <p:txBody>
          <a:bodyPr/>
          <a:lstStyle/>
          <a:p>
            <a:r>
              <a:rPr lang="cs-CZ" b="1" dirty="0"/>
              <a:t>Popis Objektu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02474" y="6423029"/>
            <a:ext cx="164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3018EF-26A9-4703-8594-13D4D205DFD5}"/>
              </a:ext>
            </a:extLst>
          </p:cNvPr>
          <p:cNvSpPr txBox="1"/>
          <p:nvPr/>
        </p:nvSpPr>
        <p:spPr>
          <a:xfrm>
            <a:off x="223888" y="633687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3.NP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Kancelářské prostory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Hygienické zázemí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Hlavní schodiště s výtahem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Vedlejší schodiště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Společenská místnost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28" y="-571500"/>
            <a:ext cx="7467600" cy="1143000"/>
          </a:xfrm>
        </p:spPr>
        <p:txBody>
          <a:bodyPr/>
          <a:lstStyle/>
          <a:p>
            <a:r>
              <a:rPr lang="cs-CZ" b="1" dirty="0"/>
              <a:t>Popis Objektu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8304" y="63813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29D74D-7726-4C75-BAFD-63FAE509B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304762" cy="400952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E764B1F-76D7-42A6-80B8-B4A00411EF84}"/>
              </a:ext>
            </a:extLst>
          </p:cNvPr>
          <p:cNvSpPr txBox="1"/>
          <p:nvPr/>
        </p:nvSpPr>
        <p:spPr>
          <a:xfrm>
            <a:off x="251520" y="634435"/>
            <a:ext cx="4320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4.NP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Strojovna kotle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Vedlejší schodiště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28" y="-571500"/>
            <a:ext cx="7467600" cy="1143000"/>
          </a:xfrm>
        </p:spPr>
        <p:txBody>
          <a:bodyPr/>
          <a:lstStyle/>
          <a:p>
            <a:r>
              <a:rPr lang="cs-CZ" b="1" dirty="0"/>
              <a:t>Pohledy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8304" y="63813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C5A113-D8BE-4F3C-A0DD-3F984D82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" y="757706"/>
            <a:ext cx="4403281" cy="18067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706D23-2850-4FA6-9335-BEA3F25D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47" y="603191"/>
            <a:ext cx="4619625" cy="21321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73F2602-ADA2-4B03-BDDC-AD5458409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35" y="4758313"/>
            <a:ext cx="4835329" cy="16919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5D2D86-EB6B-4A1B-BA92-7E6365FF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935" y="2730354"/>
            <a:ext cx="4956064" cy="18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479313"/>
            <a:ext cx="9144000" cy="1100001"/>
          </a:xfrm>
        </p:spPr>
        <p:txBody>
          <a:bodyPr/>
          <a:lstStyle/>
          <a:p>
            <a:r>
              <a:rPr lang="cs-CZ" b="1" dirty="0"/>
              <a:t>Konstrukční řešení objektu – řezy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705FB3-D0DB-415D-880B-A3C8649BE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6" y="3538132"/>
            <a:ext cx="7118308" cy="3141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01DCA4-3A01-4C6F-852C-A97C110FD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74" r="6127" b="8513"/>
          <a:stretch/>
        </p:blipFill>
        <p:spPr>
          <a:xfrm>
            <a:off x="4481300" y="1643469"/>
            <a:ext cx="4536504" cy="2185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53280" y="6306363"/>
            <a:ext cx="179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F47A66F-5E3E-4F59-95FA-A400901C7359}"/>
              </a:ext>
            </a:extLst>
          </p:cNvPr>
          <p:cNvSpPr txBox="1"/>
          <p:nvPr/>
        </p:nvSpPr>
        <p:spPr>
          <a:xfrm>
            <a:off x="126196" y="353236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Obvodové zdivo: nosná betonová stěna.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Stropní konstrukce: železobetonové stropní desky.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Schodiště: železobetonové monolitické.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Světlá výška podlaží: 2700 – 3000 mm.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Založení stavby: vrtané piloty.</a:t>
            </a:r>
          </a:p>
          <a:p>
            <a:pPr>
              <a:buClr>
                <a:schemeClr val="accent1"/>
              </a:buClr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9217024" cy="1143000"/>
          </a:xfrm>
        </p:spPr>
        <p:txBody>
          <a:bodyPr/>
          <a:lstStyle/>
          <a:p>
            <a:r>
              <a:rPr lang="cs-CZ" b="1" dirty="0"/>
              <a:t>Konstrukční řešení objektu – stropní konstrukce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19608" y="6493047"/>
            <a:ext cx="210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F1FDFF-3559-44BD-BA39-21914510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187707" cy="52116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10225136" cy="1143000"/>
          </a:xfrm>
        </p:spPr>
        <p:txBody>
          <a:bodyPr/>
          <a:lstStyle/>
          <a:p>
            <a:r>
              <a:rPr lang="cs-CZ" b="1" dirty="0"/>
              <a:t>Konstrukční řešení objektu - Schodiště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6C2555-0BF8-49B6-B628-F82852BC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6" y="2434517"/>
            <a:ext cx="2573834" cy="33194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92C987-CAEF-4340-BE6E-0A2571BB7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573834" cy="31189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D08D3E-BEA2-4D87-B5DF-B1E2DE75B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57" y="2926846"/>
            <a:ext cx="1833615" cy="28271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E716C1-7305-4BFA-9DB0-1681C0F7557C}"/>
              </a:ext>
            </a:extLst>
          </p:cNvPr>
          <p:cNvSpPr txBox="1"/>
          <p:nvPr/>
        </p:nvSpPr>
        <p:spPr>
          <a:xfrm>
            <a:off x="7219608" y="6493047"/>
            <a:ext cx="210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D8B84B6-7E86-4E93-A54B-5BB5C1433FD1}"/>
              </a:ext>
            </a:extLst>
          </p:cNvPr>
          <p:cNvSpPr txBox="1"/>
          <p:nvPr/>
        </p:nvSpPr>
        <p:spPr>
          <a:xfrm>
            <a:off x="251520" y="92187"/>
            <a:ext cx="61926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Železobetonové monolitické schodiště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Dvouramenné s podestou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Výtah: hydraulický - pístový </a:t>
            </a:r>
          </a:p>
          <a:p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9217024" cy="1143000"/>
          </a:xfrm>
        </p:spPr>
        <p:txBody>
          <a:bodyPr/>
          <a:lstStyle/>
          <a:p>
            <a:r>
              <a:rPr lang="cs-CZ" b="1" dirty="0"/>
              <a:t>Konstrukční řešení objektu – založení stavby: Piloty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19608" y="6493047"/>
            <a:ext cx="210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36835C-E20D-4611-8E46-30DD7FFA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33437"/>
            <a:ext cx="5907488" cy="41930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ECD6E30-6EA1-477A-B58F-B641D25F7790}"/>
              </a:ext>
            </a:extLst>
          </p:cNvPr>
          <p:cNvSpPr txBox="1"/>
          <p:nvPr/>
        </p:nvSpPr>
        <p:spPr>
          <a:xfrm>
            <a:off x="251520" y="918680"/>
            <a:ext cx="57435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Počet: 42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Průměr pilot: 350 – 650 mm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Materiál: </a:t>
            </a:r>
            <a:r>
              <a:rPr lang="cs-CZ" sz="2000" dirty="0" err="1"/>
              <a:t>Armokoš</a:t>
            </a:r>
            <a:r>
              <a:rPr lang="cs-CZ" sz="2000" dirty="0"/>
              <a:t> + C30/37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Hloubka založení:  11,5 – 12,5 m 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27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2744069F-85F5-4123-BDCB-19D9B526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345087"/>
            <a:ext cx="10225136" cy="1143000"/>
          </a:xfrm>
        </p:spPr>
        <p:txBody>
          <a:bodyPr/>
          <a:lstStyle/>
          <a:p>
            <a:r>
              <a:rPr lang="cs-CZ" b="1" dirty="0"/>
              <a:t>technika prostředí staveb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A0E69A-7D56-4107-AA45-B0F1F80C92DF}"/>
              </a:ext>
            </a:extLst>
          </p:cNvPr>
          <p:cNvSpPr/>
          <p:nvPr/>
        </p:nvSpPr>
        <p:spPr>
          <a:xfrm>
            <a:off x="141512" y="1144028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Otopná soustava: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Teplovodní plynová kotelna, která bude zásobovat jednotlivé kancelářské prostory samostatnou regulací.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Zdroj tepla bude zajišťovat kotlová jednotka </a:t>
            </a:r>
            <a:r>
              <a:rPr lang="cs-CZ" dirty="0" err="1"/>
              <a:t>Logano</a:t>
            </a:r>
            <a:r>
              <a:rPr lang="cs-CZ" dirty="0"/>
              <a:t> plus GB402  se dvěma zásobníky na vodu VIESSMANN VITOCELL o objemu 100 litrů.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Výměna vzduchu v místnostech bez přirozeného větrání bude probíhat VZT jednotkou Alfa 85 s výkonem 700 až 7500 m3/h.</a:t>
            </a:r>
          </a:p>
          <a:p>
            <a:r>
              <a:rPr lang="cs-CZ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A6DCF0-8A4B-4EC7-AA11-EEF4A1DF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15" y="2634578"/>
            <a:ext cx="1548060" cy="14441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1467142-CE96-4A06-A69B-71B63510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83" y="2816570"/>
            <a:ext cx="735856" cy="11793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7CF9F2-0F49-48AB-A5B4-35E357D0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5083568"/>
            <a:ext cx="1582310" cy="13727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6D60590-6749-48E5-974F-D9FC11E3CA5D}"/>
              </a:ext>
            </a:extLst>
          </p:cNvPr>
          <p:cNvSpPr txBox="1"/>
          <p:nvPr/>
        </p:nvSpPr>
        <p:spPr>
          <a:xfrm>
            <a:off x="3707904" y="374492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buderus.cz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045E72-C8FE-4025-9758-5E02B527B12B}"/>
              </a:ext>
            </a:extLst>
          </p:cNvPr>
          <p:cNvSpPr txBox="1"/>
          <p:nvPr/>
        </p:nvSpPr>
        <p:spPr>
          <a:xfrm>
            <a:off x="7317766" y="373646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viessmann.cz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8B2146-5A89-4B23-A926-A060CC2FF4A7}"/>
              </a:ext>
            </a:extLst>
          </p:cNvPr>
          <p:cNvSpPr txBox="1"/>
          <p:nvPr/>
        </p:nvSpPr>
        <p:spPr>
          <a:xfrm>
            <a:off x="5242987" y="631678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2vv.cz</a:t>
            </a:r>
          </a:p>
        </p:txBody>
      </p:sp>
    </p:spTree>
    <p:extLst>
      <p:ext uri="{BB962C8B-B14F-4D97-AF65-F5344CB8AC3E}">
        <p14:creationId xmlns:p14="http://schemas.microsoft.com/office/powerpoint/2010/main" val="101848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553C060E-8A77-47F7-B0E7-43D2AE71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43408"/>
            <a:ext cx="10225136" cy="1143000"/>
          </a:xfrm>
        </p:spPr>
        <p:txBody>
          <a:bodyPr/>
          <a:lstStyle/>
          <a:p>
            <a:r>
              <a:rPr lang="cs-CZ" b="1" dirty="0"/>
              <a:t>Požárně bezpečnostní řešení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073D592-B77C-480E-A108-EA8D6B912734}"/>
              </a:ext>
            </a:extLst>
          </p:cNvPr>
          <p:cNvSpPr txBox="1"/>
          <p:nvPr/>
        </p:nvSpPr>
        <p:spPr>
          <a:xfrm>
            <a:off x="467544" y="899592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Požární úseky: 26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Požární výška objektu: 15,5 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Plocha podlaží: 1109,05 m2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Typy konstrukcí: svislé stěny a stropy jsou navrženy jako konstrukce DP1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Konstrukční systém: nehořlavý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V objektu se nachází dvě chráněné únikové cesty po schodištích, při požáru se zapne požární ventilátor ve 4.NP.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Možný únik osob dle ČSN 730802:</a:t>
            </a:r>
          </a:p>
          <a:p>
            <a:r>
              <a:rPr lang="cs-CZ" sz="1600" dirty="0"/>
              <a:t>			a) CHÚC 1 – 126 osob </a:t>
            </a:r>
          </a:p>
          <a:p>
            <a:pPr lvl="5"/>
            <a:r>
              <a:rPr lang="cs-CZ" sz="1600" dirty="0"/>
              <a:t>	b) CHÚC 2 – 126 osob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V každém patře jsou navrženy autonomní detekce, nouzové osvětlení, které musí být funkční při požáru min. 15 min a hasící přístroje PHP práškový 21A:</a:t>
            </a:r>
          </a:p>
          <a:p>
            <a:pPr marL="39433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1.NP:7</a:t>
            </a:r>
          </a:p>
          <a:p>
            <a:pPr marL="39433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2.NP:7</a:t>
            </a:r>
          </a:p>
          <a:p>
            <a:pPr marL="39433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3.NP:7</a:t>
            </a:r>
          </a:p>
          <a:p>
            <a:pPr marL="39433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4.NP:2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Z instalačních šachet jsou rozvody požárně utěsněny požárními ucpávkami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Motivace</a:t>
            </a:r>
          </a:p>
          <a:p>
            <a:r>
              <a:rPr lang="cs-CZ" dirty="0"/>
              <a:t>Cíl diplomové práce</a:t>
            </a:r>
          </a:p>
          <a:p>
            <a:r>
              <a:rPr lang="cs-CZ" dirty="0"/>
              <a:t>Metody zpracování</a:t>
            </a:r>
          </a:p>
          <a:p>
            <a:r>
              <a:rPr lang="cs-CZ" dirty="0"/>
              <a:t>Umístění stavby</a:t>
            </a:r>
          </a:p>
          <a:p>
            <a:r>
              <a:rPr lang="cs-CZ" dirty="0"/>
              <a:t>Koordinační situace stavby</a:t>
            </a:r>
          </a:p>
          <a:p>
            <a:r>
              <a:rPr lang="cs-CZ" dirty="0"/>
              <a:t>Popis objektu</a:t>
            </a:r>
          </a:p>
          <a:p>
            <a:r>
              <a:rPr lang="cs-CZ" dirty="0"/>
              <a:t>Pohledy </a:t>
            </a:r>
          </a:p>
          <a:p>
            <a:r>
              <a:rPr lang="cs-CZ" dirty="0"/>
              <a:t>Konstrukční řešení</a:t>
            </a:r>
          </a:p>
          <a:p>
            <a:r>
              <a:rPr lang="cs-CZ" dirty="0"/>
              <a:t>Technika prostředí staveb</a:t>
            </a:r>
          </a:p>
          <a:p>
            <a:r>
              <a:rPr lang="cs-CZ" dirty="0"/>
              <a:t>Požárně bezpečnostní řešení</a:t>
            </a:r>
          </a:p>
          <a:p>
            <a:r>
              <a:rPr lang="cs-CZ" dirty="0"/>
              <a:t>Vyhodnocení součinitelů prostupů tepla</a:t>
            </a:r>
          </a:p>
          <a:p>
            <a:r>
              <a:rPr lang="cs-CZ" dirty="0"/>
              <a:t>Energetická náročnost budovy</a:t>
            </a:r>
          </a:p>
          <a:p>
            <a:r>
              <a:rPr lang="cs-CZ" dirty="0"/>
              <a:t>Závěrečné shrnutí</a:t>
            </a:r>
          </a:p>
          <a:p>
            <a:r>
              <a:rPr lang="cs-CZ" dirty="0"/>
              <a:t>Doplňující otázky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6E9B0-196A-4808-BEEB-CD3EB2306C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S1 – Podlaha na terénu</a:t>
            </a:r>
          </a:p>
          <a:p>
            <a:r>
              <a:rPr lang="cs-CZ" sz="1600" dirty="0"/>
              <a:t>Nášlapná vrstva - keramická dlažba		</a:t>
            </a:r>
            <a:r>
              <a:rPr lang="cs-CZ" sz="1600" dirty="0" err="1"/>
              <a:t>tl</a:t>
            </a:r>
            <a:r>
              <a:rPr lang="cs-CZ" sz="1600" dirty="0"/>
              <a:t>. 10 mm</a:t>
            </a:r>
          </a:p>
          <a:p>
            <a:r>
              <a:rPr lang="cs-CZ" sz="1600" dirty="0"/>
              <a:t>Jednosložkový lepící tmel 		 		</a:t>
            </a:r>
            <a:r>
              <a:rPr lang="cs-CZ" sz="1600" dirty="0" err="1"/>
              <a:t>tl</a:t>
            </a:r>
            <a:r>
              <a:rPr lang="cs-CZ" sz="1600" dirty="0"/>
              <a:t>. 0,6 mm</a:t>
            </a:r>
          </a:p>
          <a:p>
            <a:r>
              <a:rPr lang="cs-CZ" sz="1600" dirty="0"/>
              <a:t>Ochranná hydroizolační hmota 	 		</a:t>
            </a:r>
            <a:r>
              <a:rPr lang="cs-CZ" sz="1600" dirty="0" err="1"/>
              <a:t>tl</a:t>
            </a:r>
            <a:r>
              <a:rPr lang="cs-CZ" sz="1600" dirty="0"/>
              <a:t>. 2 mm</a:t>
            </a:r>
          </a:p>
          <a:p>
            <a:r>
              <a:rPr lang="cs-CZ" sz="1600" dirty="0"/>
              <a:t>Betonová mazanina 		 		</a:t>
            </a:r>
            <a:r>
              <a:rPr lang="cs-CZ" sz="1600" dirty="0" err="1"/>
              <a:t>tl</a:t>
            </a:r>
            <a:r>
              <a:rPr lang="cs-CZ" sz="1600" dirty="0"/>
              <a:t>. 50 mm</a:t>
            </a:r>
          </a:p>
          <a:p>
            <a:r>
              <a:rPr lang="cs-CZ" sz="1600" dirty="0"/>
              <a:t>Separační folie DEKSEPAR 			</a:t>
            </a:r>
            <a:r>
              <a:rPr lang="cs-CZ" sz="1600" dirty="0" err="1"/>
              <a:t>tl</a:t>
            </a:r>
            <a:r>
              <a:rPr lang="cs-CZ" sz="1600" dirty="0"/>
              <a:t>. 0,2 mm</a:t>
            </a:r>
          </a:p>
          <a:p>
            <a:r>
              <a:rPr lang="cs-CZ" sz="1600" dirty="0"/>
              <a:t>Tepelně izolační desky DEKPERIMETER SD		tl.150 mm</a:t>
            </a:r>
          </a:p>
          <a:p>
            <a:r>
              <a:rPr lang="cs-CZ" sz="1600" dirty="0"/>
              <a:t>Betonová mazanina		 		</a:t>
            </a:r>
            <a:r>
              <a:rPr lang="cs-CZ" sz="1600" dirty="0" err="1"/>
              <a:t>tl</a:t>
            </a:r>
            <a:r>
              <a:rPr lang="cs-CZ" sz="1600" dirty="0"/>
              <a:t>. 60 mm</a:t>
            </a:r>
          </a:p>
          <a:p>
            <a:r>
              <a:rPr lang="cs-CZ" sz="1600" dirty="0"/>
              <a:t>Modifikovaný asfaltový pás </a:t>
            </a:r>
            <a:r>
              <a:rPr lang="cs-CZ" sz="1600" dirty="0" err="1"/>
              <a:t>Glastek</a:t>
            </a:r>
            <a:r>
              <a:rPr lang="cs-CZ" sz="1600" dirty="0"/>
              <a:t> 40 </a:t>
            </a:r>
            <a:r>
              <a:rPr lang="cs-CZ" sz="1600" dirty="0" err="1"/>
              <a:t>Special</a:t>
            </a:r>
            <a:r>
              <a:rPr lang="cs-CZ" sz="1600" dirty="0"/>
              <a:t> </a:t>
            </a:r>
            <a:r>
              <a:rPr lang="cs-CZ" sz="1600" dirty="0" err="1"/>
              <a:t>Mineral</a:t>
            </a:r>
            <a:r>
              <a:rPr lang="cs-CZ" sz="1600" dirty="0"/>
              <a:t>	</a:t>
            </a:r>
            <a:r>
              <a:rPr lang="cs-CZ" sz="1600" dirty="0" err="1"/>
              <a:t>tl</a:t>
            </a:r>
            <a:r>
              <a:rPr lang="cs-CZ" sz="1600" dirty="0"/>
              <a:t>. 4 mm</a:t>
            </a:r>
          </a:p>
          <a:p>
            <a:endParaRPr lang="cs-CZ" sz="1800" dirty="0"/>
          </a:p>
          <a:p>
            <a:r>
              <a:rPr lang="cs-CZ" sz="1600" dirty="0"/>
              <a:t>Výsledky dle vyhodnocení programu Teplo 2017 </a:t>
            </a:r>
          </a:p>
          <a:p>
            <a:pPr marL="0" indent="0">
              <a:buNone/>
            </a:pPr>
            <a:r>
              <a:rPr lang="cs-CZ" sz="1600" dirty="0"/>
              <a:t>Vypočtená hodnota U: 0,156 W/m2K </a:t>
            </a:r>
          </a:p>
          <a:p>
            <a:pPr marL="0" indent="0">
              <a:buNone/>
            </a:pPr>
            <a:r>
              <a:rPr lang="cs-CZ" sz="1600" dirty="0"/>
              <a:t>Požadovaná hodnota U,N: 0,45 W/m2K		Splňuje </a:t>
            </a:r>
          </a:p>
          <a:p>
            <a:pPr marL="0" indent="0">
              <a:buNone/>
            </a:pPr>
            <a:r>
              <a:rPr lang="cs-CZ" sz="1600" dirty="0"/>
              <a:t>Doporučená hodnota </a:t>
            </a:r>
            <a:r>
              <a:rPr lang="cs-CZ" sz="1600" dirty="0" err="1"/>
              <a:t>U,rec</a:t>
            </a:r>
            <a:r>
              <a:rPr lang="cs-CZ" sz="1600" dirty="0"/>
              <a:t>: 0,300 W/m2K		Splňuje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BF3327-B4F7-42A3-A18B-3B322F6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cs-CZ" dirty="0"/>
              <a:t>VYHODNOCENÍ SOUČINITELŮ PROSTUPŮ TEPLA OBALOVÝCH KONSTRUKCÍ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988579F-7C9C-449C-AB4F-31560308ABDB}"/>
              </a:ext>
            </a:extLst>
          </p:cNvPr>
          <p:cNvCxnSpPr/>
          <p:nvPr/>
        </p:nvCxnSpPr>
        <p:spPr>
          <a:xfrm>
            <a:off x="4788024" y="566124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1D15E76-EDAA-4BEF-B60F-3927159684BB}"/>
              </a:ext>
            </a:extLst>
          </p:cNvPr>
          <p:cNvCxnSpPr/>
          <p:nvPr/>
        </p:nvCxnSpPr>
        <p:spPr>
          <a:xfrm>
            <a:off x="4788024" y="594928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4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6E9B0-196A-4808-BEEB-CD3EB2306C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S2 – Obvodová konstrukce</a:t>
            </a:r>
          </a:p>
          <a:p>
            <a:r>
              <a:rPr lang="cs-CZ" sz="1600" dirty="0"/>
              <a:t>Vnitřní tenkovrstvá omítka			</a:t>
            </a:r>
            <a:r>
              <a:rPr lang="cs-CZ" sz="1600" dirty="0" err="1"/>
              <a:t>tl</a:t>
            </a:r>
            <a:r>
              <a:rPr lang="cs-CZ" sz="1600" dirty="0"/>
              <a:t>. 1,5 mm</a:t>
            </a:r>
          </a:p>
          <a:p>
            <a:r>
              <a:rPr lang="cs-CZ" sz="1600" dirty="0"/>
              <a:t>Železobetonová stěna		 		</a:t>
            </a:r>
            <a:r>
              <a:rPr lang="cs-CZ" sz="1600" dirty="0" err="1"/>
              <a:t>tl</a:t>
            </a:r>
            <a:r>
              <a:rPr lang="cs-CZ" sz="1600" dirty="0"/>
              <a:t>. 300 mm</a:t>
            </a:r>
          </a:p>
          <a:p>
            <a:r>
              <a:rPr lang="cs-CZ" sz="1600" dirty="0"/>
              <a:t>Jednosložková lepicí hmota DEKTHERM ELASTIK 	</a:t>
            </a:r>
          </a:p>
          <a:p>
            <a:r>
              <a:rPr lang="cs-CZ" sz="1600" dirty="0"/>
              <a:t>Tepelná izolace </a:t>
            </a:r>
            <a:r>
              <a:rPr lang="cs-CZ" sz="1600" dirty="0" err="1"/>
              <a:t>Isover</a:t>
            </a:r>
            <a:r>
              <a:rPr lang="cs-CZ" sz="1600" dirty="0"/>
              <a:t> TF </a:t>
            </a:r>
            <a:r>
              <a:rPr lang="cs-CZ" sz="1600" dirty="0" err="1"/>
              <a:t>Profi</a:t>
            </a:r>
            <a:r>
              <a:rPr lang="cs-CZ" sz="1600" dirty="0"/>
              <a:t> </a:t>
            </a:r>
            <a:r>
              <a:rPr lang="cs-CZ" sz="1100" dirty="0"/>
              <a:t>		 	</a:t>
            </a:r>
            <a:r>
              <a:rPr lang="cs-CZ" sz="1400" dirty="0" err="1"/>
              <a:t>tl</a:t>
            </a:r>
            <a:r>
              <a:rPr lang="cs-CZ" sz="1400" dirty="0"/>
              <a:t>. 180 mm</a:t>
            </a:r>
          </a:p>
          <a:p>
            <a:r>
              <a:rPr lang="cs-CZ" sz="1600" dirty="0"/>
              <a:t>Stěrková hmota DEKTHERM ELASTIK 			</a:t>
            </a:r>
          </a:p>
          <a:p>
            <a:r>
              <a:rPr lang="cs-CZ" sz="1600" dirty="0"/>
              <a:t>Venkovní tenkovrstvá pastovitá omítka		 </a:t>
            </a:r>
            <a:r>
              <a:rPr lang="cs-CZ" sz="1600" dirty="0" err="1"/>
              <a:t>tl</a:t>
            </a:r>
            <a:r>
              <a:rPr lang="cs-CZ" sz="1600" dirty="0"/>
              <a:t>. 1,5 mm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600" dirty="0"/>
              <a:t>Výsledky dle vyhodnocení programu Teplo 2017 </a:t>
            </a:r>
          </a:p>
          <a:p>
            <a:pPr marL="0" indent="0">
              <a:buNone/>
            </a:pPr>
            <a:r>
              <a:rPr lang="cs-CZ" sz="1600" dirty="0"/>
              <a:t>Vypočtená hodnota U: 0,215 W/m2K </a:t>
            </a:r>
          </a:p>
          <a:p>
            <a:pPr marL="0" indent="0">
              <a:buNone/>
            </a:pPr>
            <a:r>
              <a:rPr lang="cs-CZ" sz="1600" dirty="0"/>
              <a:t>Požadovaná hodnota U,N: 0,300 W/m2K		Splňuje </a:t>
            </a:r>
          </a:p>
          <a:p>
            <a:pPr marL="0" indent="0">
              <a:buNone/>
            </a:pPr>
            <a:r>
              <a:rPr lang="cs-CZ" sz="1600" dirty="0"/>
              <a:t>Doporučená hodnota </a:t>
            </a:r>
            <a:r>
              <a:rPr lang="cs-CZ" sz="1600" dirty="0" err="1"/>
              <a:t>U,rec</a:t>
            </a:r>
            <a:r>
              <a:rPr lang="cs-CZ" sz="1600" dirty="0"/>
              <a:t>: 0,250 W/m2K		Splňuje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BF3327-B4F7-42A3-A18B-3B322F6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cs-CZ" dirty="0"/>
              <a:t>VYHODNOCENÍ SOUČINITELŮ PROSTUPŮ TEPLA OBALOVÝCH KONSTRUKCÍ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988579F-7C9C-449C-AB4F-31560308ABDB}"/>
              </a:ext>
            </a:extLst>
          </p:cNvPr>
          <p:cNvCxnSpPr/>
          <p:nvPr/>
        </p:nvCxnSpPr>
        <p:spPr>
          <a:xfrm>
            <a:off x="4788024" y="566124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1D15E76-EDAA-4BEF-B60F-3927159684BB}"/>
              </a:ext>
            </a:extLst>
          </p:cNvPr>
          <p:cNvCxnSpPr/>
          <p:nvPr/>
        </p:nvCxnSpPr>
        <p:spPr>
          <a:xfrm>
            <a:off x="4788024" y="594928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5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6E9B0-196A-4808-BEEB-CD3EB2306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71296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S3 – Střešní konstrukce</a:t>
            </a:r>
          </a:p>
          <a:p>
            <a:r>
              <a:rPr lang="cs-CZ" sz="1600" dirty="0"/>
              <a:t>Železobetonový strop 					</a:t>
            </a:r>
            <a:r>
              <a:rPr lang="cs-CZ" sz="1600" dirty="0" err="1"/>
              <a:t>tl</a:t>
            </a:r>
            <a:r>
              <a:rPr lang="cs-CZ" sz="1600" dirty="0"/>
              <a:t>. 300 mm</a:t>
            </a:r>
          </a:p>
          <a:p>
            <a:r>
              <a:rPr lang="cs-CZ" sz="1600" dirty="0"/>
              <a:t>Modifikovaný asfaltový pás GLASTEK AL 40 MINERAL 	</a:t>
            </a:r>
            <a:r>
              <a:rPr lang="cs-CZ" sz="1600" dirty="0" err="1"/>
              <a:t>tl</a:t>
            </a:r>
            <a:r>
              <a:rPr lang="cs-CZ" sz="1600" dirty="0"/>
              <a:t>. 1,5 mm</a:t>
            </a:r>
          </a:p>
          <a:p>
            <a:r>
              <a:rPr lang="cs-CZ" sz="1600" dirty="0"/>
              <a:t>Spádové klíny </a:t>
            </a:r>
            <a:r>
              <a:rPr lang="cs-CZ" sz="1600" dirty="0" err="1"/>
              <a:t>Rigips</a:t>
            </a:r>
            <a:r>
              <a:rPr lang="cs-CZ" sz="1600" dirty="0"/>
              <a:t> EPS 100 S </a:t>
            </a:r>
            <a:r>
              <a:rPr lang="cs-CZ" sz="1600" dirty="0" err="1"/>
              <a:t>Stabil</a:t>
            </a:r>
            <a:r>
              <a:rPr lang="cs-CZ" sz="1600" dirty="0"/>
              <a:t> 			</a:t>
            </a:r>
            <a:r>
              <a:rPr lang="cs-CZ" sz="1600" dirty="0" err="1"/>
              <a:t>tl</a:t>
            </a:r>
            <a:r>
              <a:rPr lang="cs-CZ" sz="1600" dirty="0"/>
              <a:t>. 190 mm </a:t>
            </a:r>
          </a:p>
          <a:p>
            <a:r>
              <a:rPr lang="cs-CZ" sz="1600" dirty="0"/>
              <a:t>Stabilizovaný pěnový polystyren EPS 100 			</a:t>
            </a:r>
            <a:r>
              <a:rPr lang="cs-CZ" sz="1600" dirty="0" err="1"/>
              <a:t>tl</a:t>
            </a:r>
            <a:r>
              <a:rPr lang="cs-CZ" sz="1600" dirty="0"/>
              <a:t>. 100 mm</a:t>
            </a:r>
          </a:p>
          <a:p>
            <a:r>
              <a:rPr lang="pt-BR" sz="1700" dirty="0"/>
              <a:t>pás z SBS modfikovaného </a:t>
            </a:r>
            <a:r>
              <a:rPr lang="cs-CZ" sz="1700" dirty="0"/>
              <a:t>pásu </a:t>
            </a:r>
            <a:r>
              <a:rPr lang="cs-CZ" sz="1700" dirty="0" err="1"/>
              <a:t>Elastobit</a:t>
            </a:r>
            <a:r>
              <a:rPr lang="cs-CZ" sz="1700" dirty="0"/>
              <a:t> ST S 40 		</a:t>
            </a:r>
            <a:r>
              <a:rPr lang="cs-CZ" sz="1700" dirty="0" err="1"/>
              <a:t>tl</a:t>
            </a:r>
            <a:r>
              <a:rPr lang="cs-CZ" sz="1700" dirty="0"/>
              <a:t>. 4 mm</a:t>
            </a:r>
          </a:p>
          <a:p>
            <a:r>
              <a:rPr lang="pt-BR" sz="1700" dirty="0"/>
              <a:t>pás z SBS modfikovaného </a:t>
            </a:r>
            <a:r>
              <a:rPr lang="cs-CZ" sz="1700" dirty="0"/>
              <a:t>pásu </a:t>
            </a:r>
            <a:r>
              <a:rPr lang="cs-CZ" sz="1700" dirty="0" err="1"/>
              <a:t>Elastodek</a:t>
            </a:r>
            <a:r>
              <a:rPr lang="cs-CZ" sz="1700" dirty="0"/>
              <a:t> 40 Medium </a:t>
            </a:r>
            <a:r>
              <a:rPr lang="cs-CZ" sz="1700" dirty="0" err="1"/>
              <a:t>Mineral</a:t>
            </a:r>
            <a:r>
              <a:rPr lang="cs-CZ" sz="1700" dirty="0"/>
              <a:t> </a:t>
            </a:r>
            <a:r>
              <a:rPr lang="cs-CZ" sz="1700" dirty="0" err="1"/>
              <a:t>tl</a:t>
            </a:r>
            <a:r>
              <a:rPr lang="cs-CZ" sz="1700" dirty="0"/>
              <a:t>. 4 mm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sz="1600" dirty="0"/>
              <a:t>Výsledky dle vyhodnocení programu Teplo 2017 </a:t>
            </a:r>
          </a:p>
          <a:p>
            <a:pPr marL="0" indent="0">
              <a:buNone/>
            </a:pPr>
            <a:r>
              <a:rPr lang="cs-CZ" sz="1600" dirty="0"/>
              <a:t>Vypočtená hodnota U: 0,142 W/m2K </a:t>
            </a:r>
          </a:p>
          <a:p>
            <a:pPr marL="0" indent="0">
              <a:buNone/>
            </a:pPr>
            <a:r>
              <a:rPr lang="cs-CZ" sz="1600" dirty="0"/>
              <a:t>Požadovaná hodnota U,N: 0,24 W/m2K		Splňuje </a:t>
            </a:r>
          </a:p>
          <a:p>
            <a:pPr marL="0" indent="0">
              <a:buNone/>
            </a:pPr>
            <a:r>
              <a:rPr lang="cs-CZ" sz="1600" dirty="0"/>
              <a:t>Doporučená hodnota </a:t>
            </a:r>
            <a:r>
              <a:rPr lang="cs-CZ" sz="1600" dirty="0" err="1"/>
              <a:t>U,rec</a:t>
            </a:r>
            <a:r>
              <a:rPr lang="cs-CZ" sz="1600" dirty="0"/>
              <a:t>: 0,160 W/m2K		Splňuje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BF3327-B4F7-42A3-A18B-3B322F6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cs-CZ" dirty="0"/>
              <a:t>VYHODNOCENÍ SOUČINITELŮ PROSTUPŮ TEPLA OBALOVÝCH KONSTRUKCÍ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988579F-7C9C-449C-AB4F-31560308ABDB}"/>
              </a:ext>
            </a:extLst>
          </p:cNvPr>
          <p:cNvCxnSpPr/>
          <p:nvPr/>
        </p:nvCxnSpPr>
        <p:spPr>
          <a:xfrm>
            <a:off x="4788024" y="573325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1D15E76-EDAA-4BEF-B60F-3927159684BB}"/>
              </a:ext>
            </a:extLst>
          </p:cNvPr>
          <p:cNvCxnSpPr/>
          <p:nvPr/>
        </p:nvCxnSpPr>
        <p:spPr>
          <a:xfrm>
            <a:off x="4788024" y="602128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2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2744069F-85F5-4123-BDCB-19D9B526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77850"/>
            <a:ext cx="10225136" cy="1143000"/>
          </a:xfrm>
        </p:spPr>
        <p:txBody>
          <a:bodyPr/>
          <a:lstStyle/>
          <a:p>
            <a:r>
              <a:rPr lang="cs-CZ" b="1" dirty="0"/>
              <a:t>Energetický štítek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C4D35A-530A-44DC-BD1E-8AA09739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34835"/>
            <a:ext cx="3298243" cy="398833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CC2346F-F4E8-4241-8F9D-185F7B2E3F1A}"/>
              </a:ext>
            </a:extLst>
          </p:cNvPr>
          <p:cNvSpPr/>
          <p:nvPr/>
        </p:nvSpPr>
        <p:spPr>
          <a:xfrm>
            <a:off x="6588224" y="5629835"/>
            <a:ext cx="1160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B04AFF-9B2B-423D-AC4E-421910ABEA26}"/>
              </a:ext>
            </a:extLst>
          </p:cNvPr>
          <p:cNvSpPr/>
          <p:nvPr/>
        </p:nvSpPr>
        <p:spPr>
          <a:xfrm>
            <a:off x="467544" y="5733256"/>
            <a:ext cx="353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Klasifikační třida: B - úsporná</a:t>
            </a:r>
          </a:p>
        </p:txBody>
      </p:sp>
    </p:spTree>
    <p:extLst>
      <p:ext uri="{BB962C8B-B14F-4D97-AF65-F5344CB8AC3E}">
        <p14:creationId xmlns:p14="http://schemas.microsoft.com/office/powerpoint/2010/main" val="8167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Stavebně konstrukční řešení </a:t>
            </a:r>
            <a:r>
              <a:rPr lang="cs-CZ" sz="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</a:t>
            </a:r>
            <a:endParaRPr lang="cs-CZ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Požárně bezpečnostní řešení </a:t>
            </a:r>
            <a:r>
              <a:rPr lang="cs-CZ" sz="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</a:t>
            </a:r>
            <a:endParaRPr lang="cs-CZ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Technika prostředí staveb </a:t>
            </a:r>
            <a:r>
              <a:rPr lang="cs-CZ" sz="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Tepelně technické posouzení konstrukcí</a:t>
            </a:r>
            <a:r>
              <a:rPr lang="cs-CZ" sz="5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</a:t>
            </a:r>
            <a:endParaRPr lang="cs-CZ" sz="3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Vyhodnocení energetické náročnosti budovy</a:t>
            </a:r>
            <a:r>
              <a:rPr lang="cs-CZ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</a:t>
            </a:r>
          </a:p>
          <a:p>
            <a:pPr marL="0" indent="0">
              <a:buNone/>
            </a:pPr>
            <a:endParaRPr lang="cs-CZ" sz="3600" dirty="0">
              <a:sym typeface="Wingdings"/>
            </a:endParaRPr>
          </a:p>
          <a:p>
            <a:pPr>
              <a:buNone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/>
              </a:rPr>
              <a:t></a:t>
            </a:r>
            <a:r>
              <a:rPr lang="cs-CZ" b="1" dirty="0">
                <a:sym typeface="Wingdings"/>
              </a:rPr>
              <a:t>Cíl práce byl splněn.</a:t>
            </a:r>
            <a:endParaRPr lang="cs-CZ" sz="1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84" y="1785926"/>
            <a:ext cx="4786346" cy="1060472"/>
          </a:xfrm>
        </p:spPr>
        <p:txBody>
          <a:bodyPr>
            <a:noAutofit/>
          </a:bodyPr>
          <a:lstStyle/>
          <a:p>
            <a:r>
              <a:rPr lang="cs-CZ" sz="3200" b="1" dirty="0"/>
              <a:t>Děkuji za pozornost.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8F51AA3-ADDF-4016-BE88-B84C0FE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2177CA-6243-4EB0-8303-67F60334DBEB}"/>
              </a:ext>
            </a:extLst>
          </p:cNvPr>
          <p:cNvSpPr txBox="1"/>
          <p:nvPr/>
        </p:nvSpPr>
        <p:spPr>
          <a:xfrm>
            <a:off x="755576" y="1772816"/>
            <a:ext cx="7169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Vedoucí diplomové práce:</a:t>
            </a:r>
          </a:p>
          <a:p>
            <a:endParaRPr lang="cs-CZ" sz="2000" dirty="0"/>
          </a:p>
          <a:p>
            <a:r>
              <a:rPr lang="cs-CZ" sz="2000" dirty="0"/>
              <a:t>V části TZB se předpokládá nucené větrání vnitřních prostor, která nemají okna, bude vzduchotechnika obsluhovat i vlastní kanceláře ?</a:t>
            </a:r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 kancelářích bude předpokládané větrání pomocí  vzduchotechniky, v kombinaci s otevíratelnými okny.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8905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8F51AA3-ADDF-4016-BE88-B84C0FE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2177CA-6243-4EB0-8303-67F60334DBEB}"/>
              </a:ext>
            </a:extLst>
          </p:cNvPr>
          <p:cNvSpPr txBox="1"/>
          <p:nvPr/>
        </p:nvSpPr>
        <p:spPr>
          <a:xfrm>
            <a:off x="755576" y="1772816"/>
            <a:ext cx="7169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Vedoucí diplomové práce:</a:t>
            </a:r>
          </a:p>
          <a:p>
            <a:endParaRPr lang="cs-CZ" sz="2000" dirty="0"/>
          </a:p>
          <a:p>
            <a:r>
              <a:rPr lang="cs-CZ" sz="2000" dirty="0"/>
              <a:t>Jaká bude světlá výška v kancelářích v 2.NP a 3.NP ? Navržený podhled snížený až na úroveň 2700 mm je jen na chodbě nebo i v kancelářích.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Výška světlá výška v kancelářích bude 3000 mm.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Důvodem snížení podhledu na chodbách = vedení kanalizačních rozvodů.</a:t>
            </a:r>
          </a:p>
        </p:txBody>
      </p:sp>
    </p:spTree>
    <p:extLst>
      <p:ext uri="{BB962C8B-B14F-4D97-AF65-F5344CB8AC3E}">
        <p14:creationId xmlns:p14="http://schemas.microsoft.com/office/powerpoint/2010/main" val="148663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8F51AA3-ADDF-4016-BE88-B84C0FE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0711"/>
            <a:ext cx="7467600" cy="1143000"/>
          </a:xfrm>
        </p:spPr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2177CA-6243-4EB0-8303-67F60334DBEB}"/>
              </a:ext>
            </a:extLst>
          </p:cNvPr>
          <p:cNvSpPr txBox="1"/>
          <p:nvPr/>
        </p:nvSpPr>
        <p:spPr>
          <a:xfrm>
            <a:off x="615976" y="1319147"/>
            <a:ext cx="7169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Oponent diplomové práce:</a:t>
            </a:r>
          </a:p>
          <a:p>
            <a:endParaRPr lang="cs-CZ" sz="2000" dirty="0"/>
          </a:p>
          <a:p>
            <a:r>
              <a:rPr lang="cs-CZ" sz="2000" dirty="0"/>
              <a:t>Hrozí z Vašeho pohledu přehřívání interiéru při navržené velikosti oken na v jihovýchodní a jihozápadní fasádě? Pokud ano, jaké by bylo možné preventivní opatření?</a:t>
            </a:r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Rolety systému </a:t>
            </a:r>
            <a:r>
              <a:rPr lang="cs-CZ" sz="2000" dirty="0" err="1"/>
              <a:t>Schüco</a:t>
            </a:r>
            <a:r>
              <a:rPr lang="cs-CZ" sz="2000" dirty="0"/>
              <a:t>. 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78DE2AA-ED3A-40AA-8D97-FE8A85E3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81" y="3093871"/>
            <a:ext cx="3672408" cy="34894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7762F8F-FC07-4811-B360-942C0515D629}"/>
              </a:ext>
            </a:extLst>
          </p:cNvPr>
          <p:cNvSpPr txBox="1"/>
          <p:nvPr/>
        </p:nvSpPr>
        <p:spPr>
          <a:xfrm>
            <a:off x="7236296" y="661914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Schüco.cz</a:t>
            </a:r>
          </a:p>
        </p:txBody>
      </p:sp>
    </p:spTree>
    <p:extLst>
      <p:ext uri="{BB962C8B-B14F-4D97-AF65-F5344CB8AC3E}">
        <p14:creationId xmlns:p14="http://schemas.microsoft.com/office/powerpoint/2010/main" val="282172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8F51AA3-ADDF-4016-BE88-B84C0FE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2177CA-6243-4EB0-8303-67F60334DBEB}"/>
              </a:ext>
            </a:extLst>
          </p:cNvPr>
          <p:cNvSpPr txBox="1"/>
          <p:nvPr/>
        </p:nvSpPr>
        <p:spPr>
          <a:xfrm>
            <a:off x="755576" y="1772816"/>
            <a:ext cx="71692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Oponent diplomové práce:</a:t>
            </a:r>
          </a:p>
          <a:p>
            <a:endParaRPr lang="cs-CZ" sz="2000" dirty="0"/>
          </a:p>
          <a:p>
            <a:r>
              <a:rPr lang="cs-CZ" sz="2000" dirty="0"/>
              <a:t>Vyhovuje procento zastavění pozemku požadavku platné územně plánovací dokumentaci pro danou lokalitu?</a:t>
            </a:r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Zastavěná plocha pozemků pro zástavbu v obci Vlašim je max. 60%.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Zastavěná plocha vybraného pozemku je 17,42 %.</a:t>
            </a:r>
            <a:endParaRPr lang="cs-CZ" sz="2400" dirty="0"/>
          </a:p>
          <a:p>
            <a:pPr>
              <a:buClr>
                <a:schemeClr val="accent1"/>
              </a:buClr>
            </a:pP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02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Využití volného prostranství v městské zástavbě.</a:t>
            </a:r>
          </a:p>
          <a:p>
            <a:r>
              <a:rPr lang="cs-CZ" dirty="0"/>
              <a:t>Rozšíření znalostí v projekční činnosti.</a:t>
            </a:r>
          </a:p>
          <a:p>
            <a:r>
              <a:rPr lang="cs-CZ" dirty="0"/>
              <a:t>Řešení požadavků profesí při návrhu objektu.</a:t>
            </a:r>
          </a:p>
          <a:p>
            <a:r>
              <a:rPr lang="cs-CZ" dirty="0"/>
              <a:t>Získání znalostí pro budoucí praxi.</a:t>
            </a:r>
          </a:p>
          <a:p>
            <a:r>
              <a:rPr lang="cs-CZ" dirty="0"/>
              <a:t>Zájem o dané téma.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8F51AA3-ADDF-4016-BE88-B84C0FE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2177CA-6243-4EB0-8303-67F60334DBEB}"/>
              </a:ext>
            </a:extLst>
          </p:cNvPr>
          <p:cNvSpPr txBox="1"/>
          <p:nvPr/>
        </p:nvSpPr>
        <p:spPr>
          <a:xfrm>
            <a:off x="755576" y="1772816"/>
            <a:ext cx="71692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Oponent diplomové práce:</a:t>
            </a:r>
          </a:p>
          <a:p>
            <a:endParaRPr lang="cs-CZ" sz="2000" dirty="0"/>
          </a:p>
          <a:p>
            <a:r>
              <a:rPr lang="cs-CZ" sz="2000" dirty="0"/>
              <a:t>Jak by bylo možné vyhovět legislativnímu požadavku, aby byly dešťové vody likvidovány přímo na dotčeném pozemku?</a:t>
            </a:r>
          </a:p>
          <a:p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Vsakování dešťových vod na pozemcích staveb pro bydlení je  splněno [§ 20 odst. 5 písm. c)], jestliže poměr výměry části pozemku schopné vsakování dešťové vody k celkové výměře pozemku činí v případě řadového rodinného domu a bytového domu nebo administrativních budov  0,3 %.</a:t>
            </a:r>
          </a:p>
          <a:p>
            <a:endParaRPr lang="cs-CZ" sz="2400" dirty="0"/>
          </a:p>
          <a:p>
            <a:r>
              <a:rPr lang="cs-CZ" sz="2000" dirty="0"/>
              <a:t>Část pozemku schopné vsakování = 84,15%.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559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Cílem práce je pro zadaný objekt vypracovat min. 4 části projektové dokumentace definované ve stavebním zákonu č. 499/2006 Sb.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lvl="3">
              <a:buClr>
                <a:schemeClr val="accent1"/>
              </a:buClr>
            </a:pPr>
            <a:r>
              <a:rPr lang="cs-CZ" dirty="0"/>
              <a:t>Architektonické a stavebně – konstrukční řešení objektu</a:t>
            </a:r>
          </a:p>
          <a:p>
            <a:pPr lvl="3">
              <a:buClr>
                <a:schemeClr val="accent1"/>
              </a:buClr>
            </a:pPr>
            <a:r>
              <a:rPr lang="cs-CZ" dirty="0"/>
              <a:t>Požárně bezpečnostní řešení objektu</a:t>
            </a:r>
          </a:p>
          <a:p>
            <a:pPr lvl="3">
              <a:buClr>
                <a:schemeClr val="accent1"/>
              </a:buClr>
            </a:pPr>
            <a:r>
              <a:rPr lang="cs-CZ" dirty="0"/>
              <a:t>Technika prostředí staveb</a:t>
            </a:r>
          </a:p>
          <a:p>
            <a:pPr lvl="3">
              <a:buClr>
                <a:schemeClr val="accent1"/>
              </a:buClr>
            </a:pPr>
            <a:r>
              <a:rPr lang="cs-CZ" dirty="0"/>
              <a:t>Dokladová část</a:t>
            </a:r>
          </a:p>
          <a:p>
            <a:pPr lvl="4">
              <a:buClr>
                <a:schemeClr val="accent1"/>
              </a:buClr>
            </a:pPr>
            <a:r>
              <a:rPr lang="cs-CZ" dirty="0"/>
              <a:t>Tepelně technické posouzení skladeb budovy</a:t>
            </a:r>
          </a:p>
          <a:p>
            <a:pPr lvl="4">
              <a:buClr>
                <a:schemeClr val="accent1"/>
              </a:buClr>
            </a:pPr>
            <a:r>
              <a:rPr lang="cs-CZ" dirty="0"/>
              <a:t>Vyhodnocení energetické náročnosti budovy se štítkem obálky budovy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Metody zpracování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D02813A-497A-4C1D-9864-C42FA0B411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873752"/>
          </a:xfrm>
        </p:spPr>
        <p:txBody>
          <a:bodyPr/>
          <a:lstStyle/>
          <a:p>
            <a:r>
              <a:rPr lang="cs-CZ" dirty="0"/>
              <a:t>Projektová dokumentace zpracována v:</a:t>
            </a:r>
          </a:p>
          <a:p>
            <a:pPr lvl="1"/>
            <a:r>
              <a:rPr lang="cs-CZ" dirty="0" err="1"/>
              <a:t>AutoCAD</a:t>
            </a:r>
            <a:r>
              <a:rPr lang="cs-CZ" dirty="0"/>
              <a:t> 2019</a:t>
            </a:r>
          </a:p>
          <a:p>
            <a:pPr lvl="1"/>
            <a:r>
              <a:rPr lang="cs-CZ" dirty="0"/>
              <a:t>Teplo 2017</a:t>
            </a:r>
          </a:p>
          <a:p>
            <a:pPr lvl="1"/>
            <a:r>
              <a:rPr lang="cs-CZ" dirty="0"/>
              <a:t>Energie 2016</a:t>
            </a:r>
          </a:p>
        </p:txBody>
      </p:sp>
    </p:spTree>
    <p:extLst>
      <p:ext uri="{BB962C8B-B14F-4D97-AF65-F5344CB8AC3E}">
        <p14:creationId xmlns:p14="http://schemas.microsoft.com/office/powerpoint/2010/main" val="381067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61" y="-628514"/>
            <a:ext cx="7467600" cy="1143000"/>
          </a:xfrm>
        </p:spPr>
        <p:txBody>
          <a:bodyPr/>
          <a:lstStyle/>
          <a:p>
            <a:r>
              <a:rPr lang="cs-CZ" b="1" dirty="0"/>
              <a:t>Umístění stavby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BDC5FC-BBE2-4745-8BD7-AD7E871D08BE}"/>
              </a:ext>
            </a:extLst>
          </p:cNvPr>
          <p:cNvSpPr txBox="1"/>
          <p:nvPr/>
        </p:nvSpPr>
        <p:spPr>
          <a:xfrm>
            <a:off x="270461" y="506655"/>
            <a:ext cx="6011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Umístění stavby: Vlašim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Ulice: V Sadě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Katastrální území: Vlašim </a:t>
            </a:r>
            <a:r>
              <a:rPr lang="cs-CZ" dirty="0"/>
              <a:t>[783544]</a:t>
            </a:r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Parcelní číslo: 2276/106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Výměra pozemku: 9217,3 m</a:t>
            </a:r>
            <a:r>
              <a:rPr lang="cs-CZ" sz="2000" baseline="30000" dirty="0"/>
              <a:t>2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Zpevněné plochy: 1461,3 m</a:t>
            </a:r>
            <a:r>
              <a:rPr lang="cs-CZ" sz="2000" baseline="30000" dirty="0"/>
              <a:t>2</a:t>
            </a:r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Zatravněná plocha: 7756 m</a:t>
            </a:r>
            <a:r>
              <a:rPr lang="cs-CZ" sz="2000" baseline="30000" dirty="0"/>
              <a:t>2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Clr>
                <a:schemeClr val="accent1"/>
              </a:buClr>
              <a:buFontTx/>
              <a:buChar char="-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48264" y="6331371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google.cz/</a:t>
            </a:r>
            <a:r>
              <a:rPr lang="cs-CZ" sz="1200" dirty="0" err="1"/>
              <a:t>maps</a:t>
            </a:r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E4548-3453-4426-A98F-ECC6030BB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3674597" cy="28531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EB38BA-F37F-4C6C-B272-E501B717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72" y="3038021"/>
            <a:ext cx="3062290" cy="2840463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41011A5A-0DB6-474F-B4E5-206225AAF3A8}"/>
              </a:ext>
            </a:extLst>
          </p:cNvPr>
          <p:cNvSpPr/>
          <p:nvPr/>
        </p:nvSpPr>
        <p:spPr>
          <a:xfrm>
            <a:off x="1545657" y="395674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3B2441D-6191-4EE7-AE4C-59A5C1FA0C13}"/>
              </a:ext>
            </a:extLst>
          </p:cNvPr>
          <p:cNvSpPr/>
          <p:nvPr/>
        </p:nvSpPr>
        <p:spPr>
          <a:xfrm>
            <a:off x="5993971" y="4019860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558A373-C7BE-4240-8D56-D1F972B768DB}"/>
              </a:ext>
            </a:extLst>
          </p:cNvPr>
          <p:cNvCxnSpPr>
            <a:stCxn id="9" idx="5"/>
          </p:cNvCxnSpPr>
          <p:nvPr/>
        </p:nvCxnSpPr>
        <p:spPr>
          <a:xfrm>
            <a:off x="2037358" y="4325520"/>
            <a:ext cx="2174784" cy="2081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1D509A-7A4F-456A-B98A-1FBE13044379}"/>
              </a:ext>
            </a:extLst>
          </p:cNvPr>
          <p:cNvCxnSpPr>
            <a:stCxn id="10" idx="4"/>
          </p:cNvCxnSpPr>
          <p:nvPr/>
        </p:nvCxnSpPr>
        <p:spPr>
          <a:xfrm flipH="1">
            <a:off x="4499992" y="4451908"/>
            <a:ext cx="1782011" cy="2017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750DEB-C663-4BAB-8B33-2FE906CE154A}"/>
              </a:ext>
            </a:extLst>
          </p:cNvPr>
          <p:cNvSpPr txBox="1"/>
          <p:nvPr/>
        </p:nvSpPr>
        <p:spPr>
          <a:xfrm>
            <a:off x="3699086" y="6523034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Umístění objektu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61" y="-628514"/>
            <a:ext cx="7467600" cy="1143000"/>
          </a:xfrm>
        </p:spPr>
        <p:txBody>
          <a:bodyPr/>
          <a:lstStyle/>
          <a:p>
            <a:r>
              <a:rPr lang="cs-CZ" b="1" dirty="0"/>
              <a:t>Koordinační situace stavby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3157AF-BCA2-4A29-A2E1-FA9DEAE6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1" y="585162"/>
            <a:ext cx="6550437" cy="58896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93847" y="633137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71778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555" y="-571500"/>
            <a:ext cx="7467600" cy="1143000"/>
          </a:xfrm>
        </p:spPr>
        <p:txBody>
          <a:bodyPr/>
          <a:lstStyle/>
          <a:p>
            <a:r>
              <a:rPr lang="cs-CZ" b="1" dirty="0"/>
              <a:t>Popis Objektu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0BD513-D77C-4DB4-92EB-5F7FA52032D2}"/>
              </a:ext>
            </a:extLst>
          </p:cNvPr>
          <p:cNvSpPr txBox="1"/>
          <p:nvPr/>
        </p:nvSpPr>
        <p:spPr>
          <a:xfrm>
            <a:off x="122986" y="571500"/>
            <a:ext cx="61069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Druh stavby: Administrativní budova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Charakter stavby: Novostavba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Zastavěná plocha: 1480 m</a:t>
            </a:r>
            <a:r>
              <a:rPr lang="cs-CZ" sz="2000" baseline="30000" dirty="0"/>
              <a:t>2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Obestavěný prostor: 17780 m</a:t>
            </a:r>
            <a:r>
              <a:rPr lang="cs-CZ" sz="2000" baseline="30000" dirty="0"/>
              <a:t>3</a:t>
            </a:r>
            <a:endParaRPr lang="cs-CZ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Výška objektu: 15,5 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Počet podlaží: 4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Navržený počet osob v objektu: 70-80 osob</a:t>
            </a:r>
          </a:p>
          <a:p>
            <a:r>
              <a:rPr lang="cs-CZ" sz="20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BA437B-37C1-4B56-8A7F-17C0B724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85" y="3284984"/>
            <a:ext cx="6686570" cy="289211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53280" y="6321115"/>
            <a:ext cx="138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F609C88-870D-4F71-AD59-F6A20813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222628"/>
            <a:ext cx="5477410" cy="40626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571500"/>
            <a:ext cx="7467600" cy="1143000"/>
          </a:xfrm>
        </p:spPr>
        <p:txBody>
          <a:bodyPr/>
          <a:lstStyle/>
          <a:p>
            <a:r>
              <a:rPr lang="cs-CZ" b="1" dirty="0"/>
              <a:t>Popis Objektu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53280" y="6249376"/>
            <a:ext cx="139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295CC5-0186-4FBC-8068-FB82BB648D50}"/>
              </a:ext>
            </a:extLst>
          </p:cNvPr>
          <p:cNvSpPr txBox="1"/>
          <p:nvPr/>
        </p:nvSpPr>
        <p:spPr>
          <a:xfrm>
            <a:off x="247846" y="605419"/>
            <a:ext cx="4320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2000" dirty="0"/>
              <a:t>1.NP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Hlavní vstup do objektu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Vedlejší vstupy do objektu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Hlavní schodiště s výtahem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Vedlejší schodiště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Vstupní hala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Menza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Technická místnost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Technické prostory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Kancelářské prostory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Hygienické zázemí</a:t>
            </a:r>
          </a:p>
          <a:p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1003</TotalTime>
  <Words>896</Words>
  <Application>Microsoft Office PowerPoint</Application>
  <PresentationFormat>Předvádění na obrazovce (4:3)</PresentationFormat>
  <Paragraphs>281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Schoolbook</vt:lpstr>
      <vt:lpstr>Wingdings</vt:lpstr>
      <vt:lpstr>Wingdings 2</vt:lpstr>
      <vt:lpstr>Arkýř</vt:lpstr>
      <vt:lpstr>Projekt novostavby zadaného objektu v rozsahu projektu pro provedení stavby</vt:lpstr>
      <vt:lpstr>Obsah</vt:lpstr>
      <vt:lpstr>Motivace</vt:lpstr>
      <vt:lpstr>Cíl diplomové práce</vt:lpstr>
      <vt:lpstr>Metody zpracování</vt:lpstr>
      <vt:lpstr>Umístění stavby</vt:lpstr>
      <vt:lpstr>Koordinační situace stavby</vt:lpstr>
      <vt:lpstr>Popis Objektu</vt:lpstr>
      <vt:lpstr>Popis Objektu</vt:lpstr>
      <vt:lpstr>Popis objektu</vt:lpstr>
      <vt:lpstr>Popis Objektu</vt:lpstr>
      <vt:lpstr>Popis Objektu</vt:lpstr>
      <vt:lpstr>Pohledy</vt:lpstr>
      <vt:lpstr>Konstrukční řešení objektu – řezy </vt:lpstr>
      <vt:lpstr>Konstrukční řešení objektu – stropní konstrukce</vt:lpstr>
      <vt:lpstr>Konstrukční řešení objektu - Schodiště</vt:lpstr>
      <vt:lpstr>Konstrukční řešení objektu – založení stavby: Piloty </vt:lpstr>
      <vt:lpstr>technika prostředí staveb</vt:lpstr>
      <vt:lpstr>Požárně bezpečnostní řešení</vt:lpstr>
      <vt:lpstr>VYHODNOCENÍ SOUČINITELŮ PROSTUPŮ TEPLA OBALOVÝCH KONSTRUKCÍ </vt:lpstr>
      <vt:lpstr>VYHODNOCENÍ SOUČINITELŮ PROSTUPŮ TEPLA OBALOVÝCH KONSTRUKCÍ </vt:lpstr>
      <vt:lpstr>VYHODNOCENÍ SOUČINITELŮ PROSTUPŮ TEPLA OBALOVÝCH KONSTRUKCÍ </vt:lpstr>
      <vt:lpstr>Energetický štítek</vt:lpstr>
      <vt:lpstr>Shrnutí</vt:lpstr>
      <vt:lpstr>Děkuji za pozornost.</vt:lpstr>
      <vt:lpstr>Doplňující dotazy</vt:lpstr>
      <vt:lpstr>Doplňující dotazy</vt:lpstr>
      <vt:lpstr>Doplňující dotazy</vt:lpstr>
      <vt:lpstr>Doplňující dotazy</vt:lpstr>
      <vt:lpstr>Doplňující dotazy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Ondřej Ajgrman</dc:creator>
  <cp:lastModifiedBy>Ondřej Ajgrman</cp:lastModifiedBy>
  <cp:revision>80</cp:revision>
  <dcterms:created xsi:type="dcterms:W3CDTF">2018-06-11T17:21:27Z</dcterms:created>
  <dcterms:modified xsi:type="dcterms:W3CDTF">2019-06-12T21:29:11Z</dcterms:modified>
</cp:coreProperties>
</file>