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262" r:id="rId4"/>
    <p:sldId id="263" r:id="rId5"/>
    <p:sldId id="275" r:id="rId6"/>
    <p:sldId id="264" r:id="rId7"/>
    <p:sldId id="277" r:id="rId8"/>
    <p:sldId id="265" r:id="rId9"/>
    <p:sldId id="295" r:id="rId10"/>
    <p:sldId id="294" r:id="rId11"/>
    <p:sldId id="266" r:id="rId12"/>
    <p:sldId id="278" r:id="rId13"/>
    <p:sldId id="279" r:id="rId14"/>
    <p:sldId id="286" r:id="rId15"/>
    <p:sldId id="283" r:id="rId16"/>
    <p:sldId id="287" r:id="rId17"/>
    <p:sldId id="280" r:id="rId18"/>
    <p:sldId id="290" r:id="rId19"/>
    <p:sldId id="281" r:id="rId20"/>
    <p:sldId id="288" r:id="rId21"/>
    <p:sldId id="285" r:id="rId22"/>
    <p:sldId id="289" r:id="rId23"/>
    <p:sldId id="282" r:id="rId24"/>
    <p:sldId id="291" r:id="rId25"/>
    <p:sldId id="292" r:id="rId26"/>
    <p:sldId id="293" r:id="rId27"/>
    <p:sldId id="260" r:id="rId28"/>
    <p:sldId id="261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97C90-8EBF-439C-98F2-E243BC11AA6E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4762C-F1ED-4D70-B483-F6E598379D1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CDE79-5A8C-4294-9BA9-D1C340FADBF7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413EB-06F2-4BBC-B6AC-F38CFE077A8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413EB-06F2-4BBC-B6AC-F38CFE077A8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413EB-06F2-4BBC-B6AC-F38CFE077A8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413EB-06F2-4BBC-B6AC-F38CFE077A80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413EB-06F2-4BBC-B6AC-F38CFE077A80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413EB-06F2-4BBC-B6AC-F38CFE077A80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4C5F-7AA0-43C3-9045-B05D1F23043E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44C6-B084-41FD-8A48-8DC633D4F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4C5F-7AA0-43C3-9045-B05D1F23043E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44C6-B084-41FD-8A48-8DC633D4F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4C5F-7AA0-43C3-9045-B05D1F23043E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44C6-B084-41FD-8A48-8DC633D4F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4C5F-7AA0-43C3-9045-B05D1F23043E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44C6-B084-41FD-8A48-8DC633D4F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4C5F-7AA0-43C3-9045-B05D1F23043E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44C6-B084-41FD-8A48-8DC633D4F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4C5F-7AA0-43C3-9045-B05D1F23043E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44C6-B084-41FD-8A48-8DC633D4F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4C5F-7AA0-43C3-9045-B05D1F23043E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44C6-B084-41FD-8A48-8DC633D4F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4C5F-7AA0-43C3-9045-B05D1F23043E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44C6-B084-41FD-8A48-8DC633D4F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4C5F-7AA0-43C3-9045-B05D1F23043E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44C6-B084-41FD-8A48-8DC633D4F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4C5F-7AA0-43C3-9045-B05D1F23043E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44C6-B084-41FD-8A48-8DC633D4F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4C5F-7AA0-43C3-9045-B05D1F23043E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44C6-B084-41FD-8A48-8DC633D4F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E4C5F-7AA0-43C3-9045-B05D1F23043E}" type="datetimeFigureOut">
              <a:rPr lang="cs-CZ" smtClean="0"/>
              <a:pPr/>
              <a:t>12.6.2019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044C6-B084-41FD-8A48-8DC633D4F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39752" y="1700808"/>
            <a:ext cx="3960440" cy="936104"/>
          </a:xfrm>
        </p:spPr>
        <p:txBody>
          <a:bodyPr>
            <a:normAutofit/>
          </a:bodyPr>
          <a:lstStyle/>
          <a:p>
            <a:r>
              <a:rPr lang="cs-CZ" sz="2700" b="1" dirty="0" smtClean="0">
                <a:latin typeface="+mn-lt"/>
                <a:ea typeface="+mn-ea"/>
                <a:cs typeface="+mn-cs"/>
              </a:rPr>
              <a:t>Diplomová práce</a:t>
            </a:r>
            <a:r>
              <a:rPr lang="cs-CZ" sz="2700" b="1" dirty="0">
                <a:latin typeface="+mn-lt"/>
                <a:ea typeface="+mn-ea"/>
                <a:cs typeface="+mn-cs"/>
              </a:rPr>
              <a:t/>
            </a:r>
            <a:br>
              <a:rPr lang="cs-CZ" sz="2700" b="1" dirty="0">
                <a:latin typeface="+mn-lt"/>
                <a:ea typeface="+mn-ea"/>
                <a:cs typeface="+mn-cs"/>
              </a:rPr>
            </a:br>
            <a:r>
              <a:rPr lang="cs-CZ" sz="2700" b="1" dirty="0" smtClean="0">
                <a:latin typeface="+mn-lt"/>
                <a:ea typeface="+mn-ea"/>
                <a:cs typeface="+mn-cs"/>
              </a:rPr>
              <a:t>prezentace</a:t>
            </a:r>
            <a:endParaRPr lang="cs-CZ" sz="27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22413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Návrh polyfunkčního domu s nízkou spotřebou energie na bázi dřeva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upload.wikimedia.org/wikipedia/commons/thumb/4/44/Logobezpozadi.gif/640px-Logobezpozad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034266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123728" y="63288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Vysoká škola technická a ekonomická</a:t>
            </a:r>
          </a:p>
          <a:p>
            <a:pPr algn="ctr"/>
            <a:r>
              <a:rPr lang="cs-CZ" sz="2000" dirty="0" smtClean="0"/>
              <a:t>v Českých Budějovicích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31640" y="4725144"/>
            <a:ext cx="6824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Autor: Bc. Petr Bláha, </a:t>
            </a:r>
            <a:r>
              <a:rPr lang="cs-CZ" sz="2400" dirty="0" err="1" smtClean="0"/>
              <a:t>DiS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Vedoucí diplomové práce: doc. Dr. Ing. Luboš Podolka</a:t>
            </a:r>
          </a:p>
          <a:p>
            <a:r>
              <a:rPr lang="cs-CZ" sz="2400" dirty="0" smtClean="0"/>
              <a:t>Oponent diplomové práce: Ing. Tomáš Hrdlička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404887" y="6165304"/>
            <a:ext cx="136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Červen 2019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931224" cy="346050"/>
          </a:xfrm>
        </p:spPr>
        <p:txBody>
          <a:bodyPr>
            <a:normAutofit fontScale="90000"/>
          </a:bodyPr>
          <a:lstStyle/>
          <a:p>
            <a:pPr algn="l"/>
            <a:r>
              <a:rPr lang="cs-CZ" sz="3100" b="1" dirty="0" smtClean="0"/>
              <a:t>Skladby konstrukcí – vyhodnocovací tabulka:</a:t>
            </a:r>
            <a:endParaRPr lang="cs-CZ" sz="31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51520" y="476672"/>
          <a:ext cx="8424940" cy="5946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4"/>
                <a:gridCol w="842494"/>
                <a:gridCol w="842494"/>
                <a:gridCol w="842494"/>
                <a:gridCol w="842494"/>
                <a:gridCol w="842494"/>
                <a:gridCol w="842494"/>
                <a:gridCol w="842494"/>
                <a:gridCol w="842494"/>
                <a:gridCol w="842494"/>
              </a:tblGrid>
              <a:tr h="293608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Vyhodnocovací tabulka konstrukcí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36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Hodnocená konstrukce</a:t>
                      </a:r>
                      <a:b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cs-CZ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Součinitel prostupu tepla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U(W/(m2K))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Vodní páry </a:t>
                      </a:r>
                      <a:b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M(kg/(m2a))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Teplotní faktor</a:t>
                      </a:r>
                      <a:b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  <a:r>
                        <a:rPr lang="cs-CZ" sz="800" b="1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Rsi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Pokles dotykové teploty</a:t>
                      </a:r>
                      <a:b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cs-CZ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360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Zjištěná hodnota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Požadovaná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Zkondenzované</a:t>
                      </a:r>
                      <a:b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množství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cs-CZ" sz="800" b="1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cs-CZ" sz="800" b="1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,a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Vypařitelné</a:t>
                      </a:r>
                      <a:b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množství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cs-CZ" sz="800" b="1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ev</a:t>
                      </a:r>
                      <a:r>
                        <a:rPr lang="cs-CZ" sz="800" b="1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,a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Ohrožení funkce konstrukce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Zjištěná hodnota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Požadovaná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Zjištěná hodnota °C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Požadovaná  °C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7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Obvodová stěna - tl.350mm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Nedochází ke kondenzaci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Nedochází k ohrožení konstrukce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Nevyhodnocuje 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16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Požadavek je splněn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Požadavek je splněn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Požadavek je splněn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Nevyhodnocuje 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57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Meziprostorová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stěna - tl.270mm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0,7924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7,9045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Nedochází k ohrožení konstrukce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Nevyhodnocuje 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65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Požadavek je splněn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Požadavek je splněn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Požadavek je splněn</a:t>
                      </a:r>
                      <a:b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Vnitřní konstrukce bez vlivu vnějšího prostředí.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Nevyhodnocuje 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57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Nosná stěna - tl.150mm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0,2404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10,5749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Nedochází k ohrožení konstrukce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Nevyhodnocuje 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63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Požadavek je splněn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Požadavek je splněn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Požadavek je splněn</a:t>
                      </a:r>
                      <a:b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Vnitřní konstrukce bez vlivu vnějšího prostředí.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Nevyhodnocuje 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57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Příčka - tl.110mm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0,2696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12,5001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Nedochází k ohrožení konstrukce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Nevyhodnocuje 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70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Požadavek je splněn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Požadavek je splněn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Požadavek není splněn</a:t>
                      </a:r>
                      <a:b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Vnitřní konstrukce bez vlivu vnějšího prostředí.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Nevyhodnocuje 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13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Podlaha na terénu (posuzovaná část)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Nedochází ke kondenzaci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Nedochází k ohrožení konstrukce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72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Požadavek je splněn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Požadavek je splněn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Požadavek je splněn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Požadavek není splněn</a:t>
                      </a:r>
                      <a:b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Předpokládán pohyb osob v obuvi - není potřeba řešit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19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Strop mezi podlažími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Nedochází ke kondenzaci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Nedochází k ohrožení konstrukce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Nevyhodnocuje 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587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Požadavek je splněn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Požadavek je splněn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Požadavek je splněn</a:t>
                      </a:r>
                      <a:b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Vnitřní konstrukce bez vlivu vnějšího prostředí.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Nevyhodnocuje 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57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Plochá střecha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0,0878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Nedochází k ohrožení konstrukce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Nevyhodnocuje 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69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Požadavek je splněn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Požadavek je splněn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Požadavek je splněn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Nevyhodnocuje 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7754535" y="6654552"/>
            <a:ext cx="84991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cs-CZ" sz="900" i="1" dirty="0" smtClean="0"/>
              <a:t>(zdroj: vlastní)</a:t>
            </a:r>
            <a:endParaRPr lang="cs-CZ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smtClean="0"/>
              <a:t>Navržené konstrukce kromě dvou výjimek splňují požadavky ČSN. </a:t>
            </a:r>
          </a:p>
          <a:p>
            <a:r>
              <a:rPr lang="cs-CZ" sz="2800" dirty="0" smtClean="0"/>
              <a:t>Výjimku tvoří posuzovaná konstrukce příčky </a:t>
            </a:r>
            <a:r>
              <a:rPr lang="cs-CZ" sz="2800" dirty="0" err="1" smtClean="0"/>
              <a:t>tl</a:t>
            </a:r>
            <a:r>
              <a:rPr lang="cs-CZ" sz="2800" dirty="0" smtClean="0"/>
              <a:t>. 100, která nevyhovuje v případě požadavku na teplotní faktor, což není vzhledem k tomu, že se jedná o vnitřní konstrukci požadováno. </a:t>
            </a:r>
          </a:p>
          <a:p>
            <a:r>
              <a:rPr lang="cs-CZ" sz="2800" dirty="0" smtClean="0"/>
              <a:t>Dále nevyhovuje konstrukce podlahy na terénu a to z hlediska poklesu dotykové teploty. Vzhledem k plánovanému účelu podlaží (komerční a vstupní prostory) se předpokládá pohyb osob v obuvi a není potřeba tento požadavek zohledňovat.</a:t>
            </a:r>
          </a:p>
          <a:p>
            <a:r>
              <a:rPr lang="cs-CZ" sz="2800" b="1" dirty="0" smtClean="0"/>
              <a:t>Celkově lze tedy s ohledem na výše popsané výjimky konstatovat, že posuzované konstrukce jsou vyhovující.</a:t>
            </a:r>
            <a:endParaRPr lang="cs-CZ" sz="28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735516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800" b="1" dirty="0" smtClean="0">
                <a:latin typeface="+mj-lt"/>
              </a:rPr>
              <a:t>Skladby konstrukcí – vyhodnocení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cs-CZ" sz="2800" b="1" dirty="0" smtClean="0"/>
              <a:t>Posouzení detailů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1"/>
            <a:ext cx="8219256" cy="3600399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/>
              <a:t>Cílem je posouzení problematického detailu z hlediska vlivu tepelných mostů dle ČSN 73 0540–2 (2011) a výpočet tepelných toků a 2D stacionárního vedení tepla a vodní páry metodou konečných prvků pomocí softwarového nástroje AREA </a:t>
            </a:r>
          </a:p>
          <a:p>
            <a:pPr algn="just"/>
            <a:r>
              <a:rPr lang="cs-CZ" sz="2400" dirty="0" smtClean="0"/>
              <a:t>Vyhodnocení je provedeno dle ČSN 73 0540-2 (2011) ve znění změny Z1:2012. </a:t>
            </a:r>
          </a:p>
          <a:p>
            <a:pPr algn="just"/>
            <a:r>
              <a:rPr lang="cs-CZ" sz="2400" dirty="0" smtClean="0"/>
              <a:t>Jsou použity interiérové hodnoty občanské výstavby (+21°C) a exteriérové hodnoty pro oblast Strakonice (-17°C)</a:t>
            </a:r>
          </a:p>
          <a:p>
            <a:pPr algn="just"/>
            <a:endParaRPr lang="cs-CZ" sz="2800" dirty="0" smtClean="0"/>
          </a:p>
          <a:p>
            <a:pPr algn="just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Posouzení detailů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067944" y="1268760"/>
            <a:ext cx="21602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dirty="0" smtClean="0"/>
              <a:t>1)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detail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2)izotermy a teplotní faktor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3)pole teplot 2D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4)tepelný tok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5)relativní vlhkost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cs-CZ" sz="1600" i="1" dirty="0" smtClean="0"/>
              <a:t>(zdroj: vlastní)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744416" cy="237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/>
          <p:cNvPicPr/>
          <p:nvPr/>
        </p:nvPicPr>
        <p:blipFill>
          <a:blip r:embed="rId3" cstate="print"/>
          <a:srcRect l="20783" b="5530"/>
          <a:stretch>
            <a:fillRect/>
          </a:stretch>
        </p:blipFill>
        <p:spPr bwMode="auto">
          <a:xfrm>
            <a:off x="6228184" y="1268760"/>
            <a:ext cx="26642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/>
          <p:cNvPicPr/>
          <p:nvPr/>
        </p:nvPicPr>
        <p:blipFill>
          <a:blip r:embed="rId4" cstate="print"/>
          <a:srcRect l="22222" b="7888"/>
          <a:stretch>
            <a:fillRect/>
          </a:stretch>
        </p:blipFill>
        <p:spPr bwMode="auto">
          <a:xfrm>
            <a:off x="323528" y="3861048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ek 14"/>
          <p:cNvPicPr/>
          <p:nvPr/>
        </p:nvPicPr>
        <p:blipFill>
          <a:blip r:embed="rId5" cstate="print"/>
          <a:srcRect l="22828" t="73" b="6001"/>
          <a:stretch>
            <a:fillRect/>
          </a:stretch>
        </p:blipFill>
        <p:spPr bwMode="auto">
          <a:xfrm>
            <a:off x="3347864" y="3861048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ek 15"/>
          <p:cNvPicPr/>
          <p:nvPr/>
        </p:nvPicPr>
        <p:blipFill>
          <a:blip r:embed="rId6" cstate="print"/>
          <a:srcRect l="22621" b="7188"/>
          <a:stretch>
            <a:fillRect/>
          </a:stretch>
        </p:blipFill>
        <p:spPr bwMode="auto">
          <a:xfrm>
            <a:off x="6266367" y="3861048"/>
            <a:ext cx="262611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ástupný symbol pro obsah 2"/>
          <p:cNvSpPr txBox="1">
            <a:spLocks/>
          </p:cNvSpPr>
          <p:nvPr/>
        </p:nvSpPr>
        <p:spPr>
          <a:xfrm>
            <a:off x="179512" y="764704"/>
            <a:ext cx="381838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D1 – Napojení střechy a obvodu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23528" y="3284984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1)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6228184" y="2996952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2)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323528" y="566124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3)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3347864" y="566124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4)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6300192" y="566124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5)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Posouzení detailů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76470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D1 – Napojení střechy a obvodu –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vyhodnoce</a:t>
            </a:r>
            <a:r>
              <a:rPr lang="cs-CZ" sz="2400" dirty="0" smtClean="0"/>
              <a:t>ní výsledků 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47664" y="1204301"/>
            <a:ext cx="514806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I. Požadavek na teplotní faktor (čl. 5.1 v ČSN 730540-2) 		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Požadavek: f,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,N = f,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 	0,762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     Požadavek platí pro posouzení neprůsvitné konstrukce.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Vypočtená hodnota: f,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 	0,926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Kritický teplotní faktor f,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byl stanoven pro maximální přípustnou vlhkost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na vnitřním povrchu 80% (kritérium vyloučení vzniku plísní).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f,</a:t>
            </a:r>
            <a:r>
              <a:rPr kumimoji="0" lang="cs-C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&gt; f,</a:t>
            </a:r>
            <a:r>
              <a:rPr kumimoji="0" lang="cs-C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,N ... POŽADAVEK JE SPLNĚN.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12168" y="3466892"/>
            <a:ext cx="687625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II. Požadavky na šíření vlhkosti konstrukcí (čl. 6.1 a 6.2 v ČSN 730540-2) 	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Požadavky: 	 1. Kondenzace vodní páry nesmí ohrozit funkci konstrukce.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 2. Roční množství kondenzátu musí být nižší než roční kapacita odparu.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 3. Roční množství kondenzátu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Mc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,a musí být nižší než 0,5 (0,1) kg/m2.rok.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Vyhodnocení 1. požadavku musí provést projektant, např. na základě grafických výstupů programu.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Vyhodnocení 2. požadavku je ztíženo tím, že neexistuje žádná obecně uznávaná a normovaná metodika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výpočtu celoroční bilance v podmínkách dvourozměrného vedení tepla a vodní páry.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Orientačně lze použít výsledky dosažené metodikou programu AREA.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Třetí požadavek je určen pro posouzení skladeb konstrukcí při jednorozměrném vedení tepla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a vodní páry - pro detaily se tedy nehodnotí.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Posouzení detailů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5"/>
            <a:ext cx="4017936" cy="252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251520" y="620688"/>
            <a:ext cx="6984776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D2 – Napojení stropu </a:t>
            </a:r>
            <a:r>
              <a:rPr lang="cs-CZ" sz="2400" dirty="0" smtClean="0"/>
              <a:t>a obvodu – vyhodnocení výsledků 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Obrázek 10"/>
          <p:cNvPicPr/>
          <p:nvPr/>
        </p:nvPicPr>
        <p:blipFill>
          <a:blip r:embed="rId3" cstate="print"/>
          <a:srcRect l="27072" b="7798"/>
          <a:stretch>
            <a:fillRect/>
          </a:stretch>
        </p:blipFill>
        <p:spPr bwMode="auto">
          <a:xfrm>
            <a:off x="6191672" y="1052736"/>
            <a:ext cx="25567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/>
          <p:cNvPicPr/>
          <p:nvPr/>
        </p:nvPicPr>
        <p:blipFill>
          <a:blip r:embed="rId4" cstate="print"/>
          <a:srcRect l="25442" b="6123"/>
          <a:stretch>
            <a:fillRect/>
          </a:stretch>
        </p:blipFill>
        <p:spPr bwMode="auto">
          <a:xfrm>
            <a:off x="179512" y="4077072"/>
            <a:ext cx="25922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ek 14"/>
          <p:cNvPicPr/>
          <p:nvPr/>
        </p:nvPicPr>
        <p:blipFill>
          <a:blip r:embed="rId5" cstate="print"/>
          <a:srcRect l="27332" b="8170"/>
          <a:stretch>
            <a:fillRect/>
          </a:stretch>
        </p:blipFill>
        <p:spPr bwMode="auto">
          <a:xfrm>
            <a:off x="3059832" y="4077072"/>
            <a:ext cx="25922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ek 15"/>
          <p:cNvPicPr/>
          <p:nvPr/>
        </p:nvPicPr>
        <p:blipFill>
          <a:blip r:embed="rId6" cstate="print"/>
          <a:srcRect l="27305" b="8163"/>
          <a:stretch>
            <a:fillRect/>
          </a:stretch>
        </p:blipFill>
        <p:spPr bwMode="auto">
          <a:xfrm>
            <a:off x="6156176" y="4077072"/>
            <a:ext cx="25922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ástupný symbol pro obsah 2"/>
          <p:cNvSpPr txBox="1">
            <a:spLocks/>
          </p:cNvSpPr>
          <p:nvPr/>
        </p:nvSpPr>
        <p:spPr>
          <a:xfrm>
            <a:off x="4283968" y="1052736"/>
            <a:ext cx="1944216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cs-CZ" sz="1600" dirty="0" smtClean="0"/>
              <a:t>1)detail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2)izotermy a teplotní faktor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3)pole teplot 2D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4)tepelný tok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5)relativní vlhkost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cs-CZ" sz="1600" i="1" dirty="0" smtClean="0"/>
              <a:t>(zdroj: vlastní)</a:t>
            </a:r>
            <a:endParaRPr lang="cs-CZ" sz="1600" dirty="0" smtClean="0"/>
          </a:p>
        </p:txBody>
      </p:sp>
      <p:sp>
        <p:nvSpPr>
          <p:cNvPr id="19" name="Obdélník 18"/>
          <p:cNvSpPr/>
          <p:nvPr/>
        </p:nvSpPr>
        <p:spPr>
          <a:xfrm>
            <a:off x="3911750" y="3212976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1)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6156176" y="3212976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2)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167334" y="6237312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3)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3059832" y="622802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4)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6143998" y="6237312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5)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Posouzení detailů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620688"/>
            <a:ext cx="6912768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D2 – Napojení stropu </a:t>
            </a:r>
            <a:r>
              <a:rPr lang="cs-CZ" sz="2400" dirty="0" smtClean="0"/>
              <a:t>a obvodu – vyhodnocení výsledků 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71600" y="1168297"/>
            <a:ext cx="543609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I. Požadavek na teplotní faktor (čl. 5.1 v ČSN 730540-2) 		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Požadavek: f,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,N = f,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 	0,762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     Požadavek platí pro posouzení neprůsvitné konstrukce.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Vypočtená hodnota: f,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 	0,945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Kritický teplotní faktor f,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byl stanoven pro maximální přípustnou vlhkost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na vnitřním povrchu 80% (kritérium vyloučení vzniku plísní).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f,</a:t>
            </a:r>
            <a:r>
              <a:rPr kumimoji="0" lang="cs-C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&gt; f,</a:t>
            </a:r>
            <a:r>
              <a:rPr kumimoji="0" lang="cs-C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,N ... POŽADAVEK JE SPLNĚN.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71600" y="3466892"/>
            <a:ext cx="723629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II. Požadavky na šíření vlhkosti konstrukcí (čl. 6.1 a 6.2 v ČSN 730540-2) 	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Požadavky: 	 1. Kondenzace vodní páry nesmí ohrozit funkci konstrukce.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 2. Roční množství kondenzátu musí být nižší než roční kapacita odparu.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 3. Roční množství kondenzátu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Mc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,a musí být nižší než 0,5 (0,1) kg/m2.rok.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Vyhodnocení 1. požadavku musí provést projektant, např. na základě grafických výstupů programu.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Vyhodnocení 2. požadavku je ztíženo tím, že neexistuje žádná obecně uznávaná a normovaná metodika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výpočtu celoroční bilance v podmínkách dvourozměrného vedení tepla a vodní páry.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Orientačně lze použít výsledky dosažené metodikou programu AREA.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Třetí požadavek je určen pro posouzení skladeb konstrukcí při jednorozměrném vedení tepla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a vodní páry - pro detaily se tedy nehodnotí.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51520" y="116632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Posouzení detailů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51520" y="548680"/>
            <a:ext cx="5112568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D3 – Napojení obvodu a podlahy na terénu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66" y="1124743"/>
            <a:ext cx="4006686" cy="24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ástupný symbol pro obsah 2"/>
          <p:cNvSpPr txBox="1">
            <a:spLocks/>
          </p:cNvSpPr>
          <p:nvPr/>
        </p:nvSpPr>
        <p:spPr>
          <a:xfrm>
            <a:off x="4139952" y="1340768"/>
            <a:ext cx="1944216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cs-CZ" sz="1600" dirty="0" smtClean="0"/>
              <a:t>1)detail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2)izotermy a teplotní faktor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3)pole teplot 2D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4)tepelný tok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5)relativní vlhkost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cs-CZ" sz="1600" i="1" dirty="0" smtClean="0"/>
              <a:t>(zdroj: vlastní)</a:t>
            </a:r>
            <a:endParaRPr lang="cs-CZ" sz="1600" dirty="0" smtClean="0"/>
          </a:p>
        </p:txBody>
      </p:sp>
      <p:pic>
        <p:nvPicPr>
          <p:cNvPr id="14" name="Obrázek 13"/>
          <p:cNvPicPr/>
          <p:nvPr/>
        </p:nvPicPr>
        <p:blipFill>
          <a:blip r:embed="rId4" cstate="print"/>
          <a:srcRect l="15286" b="6697"/>
          <a:stretch>
            <a:fillRect/>
          </a:stretch>
        </p:blipFill>
        <p:spPr bwMode="auto">
          <a:xfrm>
            <a:off x="6012160" y="1124744"/>
            <a:ext cx="28438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ek 14"/>
          <p:cNvPicPr/>
          <p:nvPr/>
        </p:nvPicPr>
        <p:blipFill>
          <a:blip r:embed="rId5" cstate="print"/>
          <a:srcRect l="15576" b="7001"/>
          <a:stretch>
            <a:fillRect/>
          </a:stretch>
        </p:blipFill>
        <p:spPr bwMode="auto">
          <a:xfrm>
            <a:off x="179512" y="3933056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ek 15"/>
          <p:cNvPicPr/>
          <p:nvPr/>
        </p:nvPicPr>
        <p:blipFill>
          <a:blip r:embed="rId6" cstate="print"/>
          <a:srcRect l="14787" r="519" b="7563"/>
          <a:stretch>
            <a:fillRect/>
          </a:stretch>
        </p:blipFill>
        <p:spPr bwMode="auto">
          <a:xfrm>
            <a:off x="3059832" y="3933056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/>
          <p:cNvPicPr/>
          <p:nvPr/>
        </p:nvPicPr>
        <p:blipFill>
          <a:blip r:embed="rId7" cstate="print"/>
          <a:srcRect l="16059" r="974" b="7673"/>
          <a:stretch>
            <a:fillRect/>
          </a:stretch>
        </p:blipFill>
        <p:spPr bwMode="auto">
          <a:xfrm>
            <a:off x="6084168" y="3933056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bdélník 17"/>
          <p:cNvSpPr/>
          <p:nvPr/>
        </p:nvSpPr>
        <p:spPr>
          <a:xfrm>
            <a:off x="3779912" y="3203684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1)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8532440" y="305966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2)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2471590" y="5795972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3)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5567934" y="5723964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4)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8592270" y="5795972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5)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16632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Posouzení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detailů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548680"/>
            <a:ext cx="806489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D3 – Napojení obvodu a podlahy </a:t>
            </a:r>
            <a:r>
              <a:rPr lang="cs-CZ" sz="2400" dirty="0" smtClean="0"/>
              <a:t>na terénu – vyhodnocení výsledků 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36104" y="1312313"/>
            <a:ext cx="522007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I. Požadavek na teplotní faktor (čl. 5.1 v ČSN 730540-2) 		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Požadavek: f,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,N = f,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 	0,762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     Požadavek platí pro posouzení neprůsvitné konstrukce.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Vypočtená hodnota: f,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 	0,945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Kritický teplotní faktor f,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byl stanoven pro maximální přípustnou vlhkost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na vnitřním povrchu 80% (kritérium vyloučení vzniku plísní).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f,</a:t>
            </a:r>
            <a:r>
              <a:rPr kumimoji="0" lang="cs-C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&gt; f,</a:t>
            </a:r>
            <a:r>
              <a:rPr kumimoji="0" lang="cs-C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,N ... POŽADAVEK JE SPLNĚN.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71600" y="3466892"/>
            <a:ext cx="723629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II. Požadavky na šíření vlhkosti konstrukcí (čl. 6.1 a 6.2 v ČSN 730540-2) 	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Požadavky: 	 1. Kondenzace vodní páry nesmí ohrozit funkci konstrukce.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 2. Roční množství kondenzátu musí být nižší než roční kapacita odparu.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 3. Roční množství kondenzátu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Mc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,a musí být nižší než 0,5 (0,1) kg/m2.rok.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Vyhodnocení 1. požadavku musí provést projektant, např. na základě grafických výstupů programu.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Vyhodnocení 2. požadavku je ztíženo tím, že neexistuje žádná obecně uznávaná a normovaná metodika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výpočtu celoroční bilance v podmínkách dvourozměrného vedení tepla a vodní páry.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Orientačně lze použít výsledky dosažené metodikou programu AREA.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Třetí požadavek je určen pro posouzení skladeb konstrukcí při jednorozměrném vedení tepla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a vodní páry - pro detaily se tedy nehodnotí.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07504" y="476672"/>
            <a:ext cx="309634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D4 – Rohový spoj obvodu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79512" y="116632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Posouzení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detailů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684" y="1115452"/>
            <a:ext cx="399747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/>
          <p:cNvPicPr/>
          <p:nvPr/>
        </p:nvPicPr>
        <p:blipFill>
          <a:blip r:embed="rId4" cstate="print"/>
          <a:srcRect l="2980" b="5509"/>
          <a:stretch>
            <a:fillRect/>
          </a:stretch>
        </p:blipFill>
        <p:spPr bwMode="auto">
          <a:xfrm>
            <a:off x="6192688" y="908720"/>
            <a:ext cx="28438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/>
          <p:cNvPicPr/>
          <p:nvPr/>
        </p:nvPicPr>
        <p:blipFill>
          <a:blip r:embed="rId5" cstate="print"/>
          <a:srcRect l="3108" b="6060"/>
          <a:stretch>
            <a:fillRect/>
          </a:stretch>
        </p:blipFill>
        <p:spPr bwMode="auto">
          <a:xfrm>
            <a:off x="107504" y="3861048"/>
            <a:ext cx="28803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ek 14"/>
          <p:cNvPicPr/>
          <p:nvPr/>
        </p:nvPicPr>
        <p:blipFill>
          <a:blip r:embed="rId6" cstate="print"/>
          <a:srcRect l="2001" b="5263"/>
          <a:stretch>
            <a:fillRect/>
          </a:stretch>
        </p:blipFill>
        <p:spPr bwMode="auto">
          <a:xfrm>
            <a:off x="3203848" y="3861048"/>
            <a:ext cx="28083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bdélník 15"/>
          <p:cNvSpPr/>
          <p:nvPr/>
        </p:nvSpPr>
        <p:spPr>
          <a:xfrm>
            <a:off x="4158208" y="1124744"/>
            <a:ext cx="1997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cs-CZ" sz="1600" dirty="0" smtClean="0"/>
              <a:t>1)detail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2)izotermy a teplotní faktor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3)pole teplot 2D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4)tepelný tok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5)relativní vlhkost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cs-CZ" sz="1600" i="1" dirty="0" smtClean="0"/>
              <a:t>(zdroj: vlastní)</a:t>
            </a:r>
            <a:endParaRPr lang="cs-CZ" sz="1600" dirty="0" smtClean="0"/>
          </a:p>
        </p:txBody>
      </p:sp>
      <p:pic>
        <p:nvPicPr>
          <p:cNvPr id="17" name="Obrázek 16"/>
          <p:cNvPicPr/>
          <p:nvPr/>
        </p:nvPicPr>
        <p:blipFill>
          <a:blip r:embed="rId7" cstate="print"/>
          <a:srcRect l="3185" b="6141"/>
          <a:stretch>
            <a:fillRect/>
          </a:stretch>
        </p:blipFill>
        <p:spPr bwMode="auto">
          <a:xfrm>
            <a:off x="6192688" y="3861048"/>
            <a:ext cx="28438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bdélník 17"/>
          <p:cNvSpPr/>
          <p:nvPr/>
        </p:nvSpPr>
        <p:spPr>
          <a:xfrm>
            <a:off x="3779912" y="2843644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1)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6216006" y="2915652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2)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167334" y="594928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3)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3191670" y="593998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4)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6216006" y="6011996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5)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 smtClean="0"/>
              <a:t> Cíl práce: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cs-CZ" dirty="0" smtClean="0"/>
              <a:t>	</a:t>
            </a:r>
            <a:r>
              <a:rPr lang="cs-CZ" sz="2800" dirty="0" smtClean="0"/>
              <a:t>Cílem diplomové práce je návrh architektonického a stavebně – konstrukčního řešení polyfunkčního domu s nízkou spotřebou energie na bázi dřeva a dřevěných hmot. Předpokládá se architektonická a stavebně konstrukční studie spolu s výkresovou dokumentací ve stupni „Projekt pro provádění stavby“ včetně vyřešení charakteristických detailů. Nezbytnou částí diplomové práce je vyhodnocení a posouzení tepelně – technických charakteristik navržených konstrukcí i budovy jako celku.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07504" y="476672"/>
            <a:ext cx="7200800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D4 – Rohový </a:t>
            </a:r>
            <a:r>
              <a:rPr lang="cs-CZ" sz="2400" dirty="0" smtClean="0"/>
              <a:t>spoj obvodu – vyhodnocení výsledků 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79512" y="116632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Posouzení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detailů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71600" y="1312313"/>
            <a:ext cx="522007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I. Požadavek na teplotní faktor (čl. 5.1 v ČSN 730540-2) 		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Požadavek: f,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,N = f,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 	0,762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     Požadavek platí pro posouzení neprůsvitné konstrukce.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Vypočtená hodnota: f,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 	0,869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Kritický teplotní faktor f,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byl stanoven pro maximální přípustnou vlhkost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na vnitřním povrchu 80% (kritérium vyloučení vzniku plísní).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f,</a:t>
            </a:r>
            <a:r>
              <a:rPr kumimoji="0" lang="cs-C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&gt; f,</a:t>
            </a:r>
            <a:r>
              <a:rPr kumimoji="0" lang="cs-C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,N ... POŽADAVEK JE SPLNĚN.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71600" y="3466892"/>
            <a:ext cx="723629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II. Požadavky na šíření vlhkosti konstrukcí (čl. 6.1 a 6.2 v ČSN 730540-2) 	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Požadavky: 	 1. Kondenzace vodní páry nesmí ohrozit funkci konstrukce.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 2. Roční množství kondenzátu musí být nižší než roční kapacita odparu.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 3. Roční množství kondenzátu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Mc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,a musí být nižší než 0,5 (0,1) kg/m2.rok.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Vyhodnocení 1. požadavku musí provést projektant, např. na základě grafických výstupů programu.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Vyhodnocení 2. požadavku je ztíženo tím, že neexistuje žádná obecně uznávaná a normovaná metodika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výpočtu celoroční bilance v podmínkách dvourozměrného vedení tepla a vodní páry.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Orientačně lze použít výsledky dosažené metodikou programu AREA.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Třetí požadavek je určen pro posouzení skladeb konstrukcí při jednorozměrném vedení tepla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a vodní páry - pro detaily se tedy nehodnotí.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179512" y="116632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Posouzení detailů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0" y="476672"/>
            <a:ext cx="7056784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D5 – Napojení mezi prostorové příčky a obvodu – „T“ spoj.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357282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3995936" y="1006857"/>
            <a:ext cx="20162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cs-CZ" sz="1600" dirty="0" smtClean="0"/>
              <a:t>1)detail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2)izotermy a teplotní faktor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3)pole teplot 2D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4)tepelný tok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5)relativní vlhkost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cs-CZ" sz="1600" i="1" dirty="0" smtClean="0"/>
              <a:t>(zdroj: vlastní)</a:t>
            </a:r>
            <a:endParaRPr lang="cs-CZ" sz="1600" dirty="0" smtClean="0"/>
          </a:p>
        </p:txBody>
      </p:sp>
      <p:pic>
        <p:nvPicPr>
          <p:cNvPr id="10" name="Obrázek 9"/>
          <p:cNvPicPr/>
          <p:nvPr/>
        </p:nvPicPr>
        <p:blipFill>
          <a:blip r:embed="rId4" cstate="print"/>
          <a:srcRect l="26949" b="8373"/>
          <a:stretch>
            <a:fillRect/>
          </a:stretch>
        </p:blipFill>
        <p:spPr bwMode="auto">
          <a:xfrm>
            <a:off x="6084168" y="908720"/>
            <a:ext cx="284460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/>
          <p:cNvPicPr/>
          <p:nvPr/>
        </p:nvPicPr>
        <p:blipFill>
          <a:blip r:embed="rId5" cstate="print"/>
          <a:srcRect l="26333" b="6526"/>
          <a:stretch>
            <a:fillRect/>
          </a:stretch>
        </p:blipFill>
        <p:spPr bwMode="auto">
          <a:xfrm>
            <a:off x="251520" y="3933056"/>
            <a:ext cx="28083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/>
          <p:cNvPicPr/>
          <p:nvPr/>
        </p:nvPicPr>
        <p:blipFill>
          <a:blip r:embed="rId6" cstate="print"/>
          <a:srcRect l="27500" b="8000"/>
          <a:stretch>
            <a:fillRect/>
          </a:stretch>
        </p:blipFill>
        <p:spPr bwMode="auto">
          <a:xfrm>
            <a:off x="3203848" y="3933056"/>
            <a:ext cx="28083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/>
          <p:cNvPicPr/>
          <p:nvPr/>
        </p:nvPicPr>
        <p:blipFill>
          <a:blip r:embed="rId7" cstate="print"/>
          <a:srcRect l="27027" b="6667"/>
          <a:stretch>
            <a:fillRect/>
          </a:stretch>
        </p:blipFill>
        <p:spPr bwMode="auto">
          <a:xfrm>
            <a:off x="6156176" y="3933056"/>
            <a:ext cx="28083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3563888" y="278092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1)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6084168" y="2852936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2)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239342" y="5877272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3)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3203848" y="586798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4)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6156176" y="586798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5)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79512" y="116632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Posouzení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detailů</a:t>
            </a:r>
            <a:endParaRPr kumimoji="0" lang="cs-CZ" sz="28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0" y="476672"/>
            <a:ext cx="914400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D5 – Napojení mezi prostorové příčky a obvodu – „T“ </a:t>
            </a:r>
            <a:r>
              <a:rPr lang="cs-CZ" sz="2400" dirty="0" smtClean="0"/>
              <a:t>spoj. – vyhodnocení výsledků 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71600" y="1312313"/>
            <a:ext cx="522007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I. Požadavek na teplotní faktor (čl. 5.1 v ČSN 730540-2) 		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Požadavek: f,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,N = f,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 	0,762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     Požadavek platí pro posouzení neprůsvitné konstrukce.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Vypočtená hodnota: f,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 	0,923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Kritický teplotní faktor f,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byl stanoven pro maximální přípustnou vlhkost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na vnitřním povrchu 80% (kritérium vyloučení vzniku plísní).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2095500" algn="l"/>
                <a:tab pos="3810000" algn="l"/>
                <a:tab pos="4953000" algn="l"/>
              </a:tabLst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f,</a:t>
            </a:r>
            <a:r>
              <a:rPr kumimoji="0" lang="cs-C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&gt; f,</a:t>
            </a:r>
            <a:r>
              <a:rPr kumimoji="0" lang="cs-C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Rsi</a:t>
            </a: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,N ... POŽADAVEK JE SPLNĚN.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71600" y="3466892"/>
            <a:ext cx="723629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II. Požadavky na šíření vlhkosti konstrukcí (čl. 6.1 a 6.2 v ČSN 730540-2) 	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Požadavky: 	 1. Kondenzace vodní páry nesmí ohrozit funkci konstrukce.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 2. Roční množství kondenzátu musí být nižší než roční kapacita odparu.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 3. Roční množství kondenzátu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Mc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,a musí být nižší než 0,5 (0,1) kg/m2.rok.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Vyhodnocení 1. požadavku musí provést projektant, např. na základě grafických výstupů programu.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Vyhodnocení 2. požadavku je ztíženo tím, že neexistuje žádná obecně uznávaná a normovaná metodika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výpočtu celoroční bilance v podmínkách dvourozměrného vedení tepla a vodní páry.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Orientačně lze použít výsledky dosažené metodikou programu AREA.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Třetí požadavek je určen pro posouzení skladeb konstrukcí při jednorozměrném vedení tepla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  <a:tab pos="952500" algn="l"/>
                <a:tab pos="1270000" algn="l"/>
                <a:tab pos="4953000" algn="l"/>
              </a:tabLst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 a vodní páry - pro detaily se tedy nehodnotí.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9"/>
            <a:ext cx="8291264" cy="4104455"/>
          </a:xfrm>
        </p:spPr>
        <p:txBody>
          <a:bodyPr>
            <a:normAutofit/>
          </a:bodyPr>
          <a:lstStyle/>
          <a:p>
            <a:pPr algn="just"/>
            <a:r>
              <a:rPr lang="cs-CZ" sz="2800" dirty="0" smtClean="0"/>
              <a:t>Posuzované detaily splňují požadavky ČSN. Při realizaci stavby objektu je splnění podmíněno správným a kvalitním provedením jednotlivých detailů. </a:t>
            </a:r>
          </a:p>
          <a:p>
            <a:pPr algn="just"/>
            <a:r>
              <a:rPr lang="cs-CZ" sz="2800" dirty="0" smtClean="0"/>
              <a:t>Za provedení odpovídá realizační firma, která bude s řešením detailů seznámena před započetím prací na jednotlivých částech objektu.</a:t>
            </a:r>
          </a:p>
          <a:p>
            <a:endParaRPr lang="cs-CZ" sz="2800" dirty="0"/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338936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Posouzení detailů</a:t>
            </a:r>
            <a:r>
              <a:rPr lang="cs-CZ" sz="2800" b="1" dirty="0" smtClean="0"/>
              <a:t> – vyhodnocení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490066"/>
          </a:xfrm>
        </p:spPr>
        <p:txBody>
          <a:bodyPr>
            <a:noAutofit/>
          </a:bodyPr>
          <a:lstStyle/>
          <a:p>
            <a:pPr algn="l"/>
            <a:r>
              <a:rPr lang="cs-CZ" sz="2800" b="1" dirty="0" smtClean="0"/>
              <a:t>Komplexní vyhodnocení objektu</a:t>
            </a:r>
            <a:endParaRPr lang="cs-CZ" sz="2800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552" y="980728"/>
            <a:ext cx="75608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Parametry objektu:</a:t>
            </a:r>
          </a:p>
          <a:p>
            <a:r>
              <a:rPr lang="cs-CZ" dirty="0" smtClean="0"/>
              <a:t>Zastavěná plocha objektu				636,3 m</a:t>
            </a:r>
            <a:r>
              <a:rPr lang="cs-CZ" baseline="30000" dirty="0" smtClean="0"/>
              <a:t>2</a:t>
            </a:r>
            <a:endParaRPr lang="cs-CZ" dirty="0" smtClean="0"/>
          </a:p>
          <a:p>
            <a:r>
              <a:rPr lang="cs-CZ" dirty="0" smtClean="0"/>
              <a:t>Celková výška objektu			             	9,407 m</a:t>
            </a:r>
          </a:p>
          <a:p>
            <a:r>
              <a:rPr lang="cs-CZ" dirty="0" smtClean="0"/>
              <a:t>Počet podlaží					3</a:t>
            </a:r>
          </a:p>
          <a:p>
            <a:r>
              <a:rPr lang="cs-CZ" dirty="0" smtClean="0"/>
              <a:t>Energeticky vztažná plocha budovy			1272,6 m</a:t>
            </a:r>
            <a:r>
              <a:rPr lang="cs-CZ" baseline="30000" dirty="0" smtClean="0"/>
              <a:t>2</a:t>
            </a:r>
            <a:endParaRPr lang="cs-CZ" dirty="0" smtClean="0"/>
          </a:p>
          <a:p>
            <a:r>
              <a:rPr lang="cs-CZ" dirty="0" smtClean="0"/>
              <a:t>Celkový objem budovy				5985,7 m</a:t>
            </a:r>
            <a:r>
              <a:rPr lang="cs-CZ" baseline="30000" dirty="0" smtClean="0"/>
              <a:t>3</a:t>
            </a:r>
            <a:endParaRPr lang="cs-CZ" dirty="0" smtClean="0"/>
          </a:p>
          <a:p>
            <a:r>
              <a:rPr lang="cs-CZ" dirty="0" smtClean="0"/>
              <a:t>Ochlazovaná obálka budovy				2910,5 m2</a:t>
            </a:r>
          </a:p>
          <a:p>
            <a:endParaRPr lang="cs-CZ" dirty="0" smtClean="0"/>
          </a:p>
          <a:p>
            <a:r>
              <a:rPr lang="cs-CZ" dirty="0" smtClean="0"/>
              <a:t>Objekt je pro potřeby výpočtu rozdělen do dvou zón, první zónu tvoří 1.Np, druhá zóna se skládá z 2.NP a 3.NP.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39552" y="3949893"/>
            <a:ext cx="77768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Tepelně technické parametry konstrukcí:</a:t>
            </a:r>
          </a:p>
          <a:p>
            <a:r>
              <a:rPr lang="cs-CZ" dirty="0" smtClean="0"/>
              <a:t>Obvodová stěna			U= 0,267 W/(m</a:t>
            </a:r>
            <a:r>
              <a:rPr lang="cs-CZ" baseline="30000" dirty="0" smtClean="0"/>
              <a:t>2</a:t>
            </a:r>
            <a:r>
              <a:rPr lang="cs-CZ" dirty="0" smtClean="0"/>
              <a:t>.K)</a:t>
            </a:r>
          </a:p>
          <a:p>
            <a:r>
              <a:rPr lang="cs-CZ" dirty="0" smtClean="0"/>
              <a:t>Plochá střecha			U= 0,198 W/(m</a:t>
            </a:r>
            <a:r>
              <a:rPr lang="cs-CZ" baseline="30000" dirty="0" smtClean="0"/>
              <a:t>2</a:t>
            </a:r>
            <a:r>
              <a:rPr lang="cs-CZ" dirty="0" smtClean="0"/>
              <a:t>.K)</a:t>
            </a:r>
          </a:p>
          <a:p>
            <a:r>
              <a:rPr lang="cs-CZ" dirty="0" smtClean="0"/>
              <a:t>Podlaha na terénu			U= 0,246 W/(m</a:t>
            </a:r>
            <a:r>
              <a:rPr lang="cs-CZ" baseline="30000" dirty="0" smtClean="0"/>
              <a:t>2</a:t>
            </a:r>
            <a:r>
              <a:rPr lang="cs-CZ" dirty="0" smtClean="0"/>
              <a:t>.K)</a:t>
            </a:r>
          </a:p>
          <a:p>
            <a:r>
              <a:rPr lang="cs-CZ" dirty="0" smtClean="0"/>
              <a:t>Strop mezi podlažími		U= 0,433 W/(m</a:t>
            </a:r>
            <a:r>
              <a:rPr lang="cs-CZ" baseline="30000" dirty="0" smtClean="0"/>
              <a:t>2</a:t>
            </a:r>
            <a:r>
              <a:rPr lang="cs-CZ" dirty="0" smtClean="0"/>
              <a:t>.K)</a:t>
            </a:r>
          </a:p>
          <a:p>
            <a:r>
              <a:rPr lang="cs-CZ" dirty="0" smtClean="0"/>
              <a:t>Výplně otvorů tvoří okna a dveře firmy VEKRA-</a:t>
            </a:r>
            <a:r>
              <a:rPr lang="cs-CZ" dirty="0" err="1" smtClean="0"/>
              <a:t>Window</a:t>
            </a:r>
            <a:r>
              <a:rPr lang="cs-CZ" dirty="0" smtClean="0"/>
              <a:t> Holding a.s., konkrétně okna typu Natura 94 U= 0,7 W/(m</a:t>
            </a:r>
            <a:r>
              <a:rPr lang="cs-CZ" baseline="30000" dirty="0" smtClean="0"/>
              <a:t>2</a:t>
            </a:r>
            <a:r>
              <a:rPr lang="cs-CZ" dirty="0" smtClean="0"/>
              <a:t>.K) a vstupní dveře jsou typ Trend U= 0,88 W/(m</a:t>
            </a:r>
            <a:r>
              <a:rPr lang="cs-CZ" baseline="30000" dirty="0" smtClean="0"/>
              <a:t>2</a:t>
            </a:r>
            <a:r>
              <a:rPr lang="cs-CZ" dirty="0" smtClean="0"/>
              <a:t>.K).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019697" cy="571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490066"/>
          </a:xfrm>
        </p:spPr>
        <p:txBody>
          <a:bodyPr>
            <a:noAutofit/>
          </a:bodyPr>
          <a:lstStyle/>
          <a:p>
            <a:pPr algn="l"/>
            <a:r>
              <a:rPr lang="cs-CZ" sz="2800" b="1" dirty="0" smtClean="0"/>
              <a:t>Komplexní vyhodnocení objektu</a:t>
            </a:r>
            <a:endParaRPr lang="cs-CZ" sz="2800" b="1" dirty="0"/>
          </a:p>
        </p:txBody>
      </p:sp>
      <p:sp>
        <p:nvSpPr>
          <p:cNvPr id="6" name="Obdélník 5"/>
          <p:cNvSpPr/>
          <p:nvPr/>
        </p:nvSpPr>
        <p:spPr>
          <a:xfrm>
            <a:off x="4427984" y="22007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dirty="0" smtClean="0"/>
              <a:t>Posuzovaný objekt dle celkové hodnoty dodané energie 81,4 kWh/(m</a:t>
            </a:r>
            <a:r>
              <a:rPr lang="cs-CZ" baseline="30000" dirty="0" smtClean="0"/>
              <a:t>2</a:t>
            </a:r>
            <a:r>
              <a:rPr lang="cs-CZ" dirty="0" smtClean="0"/>
              <a:t>.rok) vychází jako </a:t>
            </a:r>
            <a:r>
              <a:rPr lang="cs-CZ" b="1" dirty="0" smtClean="0"/>
              <a:t>velmi úsporný</a:t>
            </a:r>
            <a:r>
              <a:rPr lang="cs-CZ" dirty="0" smtClean="0"/>
              <a:t> a je tak zařazen do třídy energetické náročnosti „</a:t>
            </a:r>
            <a:r>
              <a:rPr lang="cs-CZ" b="1" dirty="0" smtClean="0"/>
              <a:t>B“.</a:t>
            </a:r>
          </a:p>
          <a:p>
            <a:pPr algn="just"/>
            <a:endParaRPr lang="cs-CZ" b="1" dirty="0" smtClean="0"/>
          </a:p>
          <a:p>
            <a:pPr algn="just"/>
            <a:r>
              <a:rPr lang="cs-CZ" b="1" dirty="0" smtClean="0">
                <a:latin typeface="+mj-lt"/>
              </a:rPr>
              <a:t>Posuzovanou dřevostavbu lze tedy zařadit mezi nízkoenergetické stavby.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2512" cy="562074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/>
              <a:t>Závěr: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11256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cs-CZ" dirty="0" smtClean="0"/>
              <a:t>	Navržený a posouzený polyfunkční objekt se dle výsledků posouzení jeví jako ideální řešení pro realizaci staveb tohoto typu. To, že celá stavba byla z hlediska energetických-tepelně technických vlastností vyhodnocena jako stavba velmi úsporná, je jasným dokladem toho, kterým směrem by se v budoucnosti měla bytová a občanská výstavba ubírat. CLT materiál je konstrukčně přijatelné řešení. </a:t>
            </a:r>
          </a:p>
          <a:p>
            <a:pPr algn="just">
              <a:buNone/>
            </a:pPr>
            <a:r>
              <a:rPr lang="cs-CZ" dirty="0" smtClean="0"/>
              <a:t>	</a:t>
            </a:r>
          </a:p>
          <a:p>
            <a:pPr algn="just">
              <a:buNone/>
            </a:pPr>
            <a:r>
              <a:rPr lang="cs-CZ" b="1" dirty="0" smtClean="0"/>
              <a:t>	</a:t>
            </a:r>
            <a:r>
              <a:rPr lang="cs-CZ" b="1" i="1" dirty="0" smtClean="0"/>
              <a:t>Posouzením bylo potvrzeno, že Polyfunkční objekt navržený ze systémových konstrukcí CLT panelů lze svými tepelně technickými vlastnostmi řadit mezi nízkoenergetické stavby.</a:t>
            </a:r>
          </a:p>
          <a:p>
            <a:pPr algn="just">
              <a:buNone/>
            </a:pPr>
            <a:r>
              <a:rPr lang="cs-CZ" dirty="0" smtClean="0"/>
              <a:t>	</a:t>
            </a:r>
          </a:p>
          <a:p>
            <a:pPr algn="just">
              <a:buNone/>
            </a:pPr>
            <a:r>
              <a:rPr lang="cs-CZ" dirty="0" smtClean="0"/>
              <a:t>	Spotřeba energie na realizaci i následný provoz stavby je minimální a zařazení tohoto objektu z hlediska energetických potřeb do kategorie B znamená, že k získání vyššího stupně energetické nezávislosti na dodávaných energiích, je zapotřebí minimálních zásahů. Vzhledem k plánovanému  provozu objektu neovlivníme náklady na spotřebu dodávané TUV, ale jsme schopni vhodnou volbou opatření snížit náklady na vytápění budovy, tj. zvětšit vrstvu tepelné izolace na obálce budovy a instalovat aktivní rekuperační jednotky apod.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 smtClean="0"/>
              <a:t>Doplňující dotazy vedoucího práce: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96470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Co tvoří konstrukci stropní desky a jakým způsobem by se tato stropní deska počítala ?</a:t>
            </a:r>
            <a:endParaRPr lang="cs-CZ" sz="28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35149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Doplňující dotazy  oponenta: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50912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Vyhoví navržená příčka a dělící stěna požadavkům z hlediska vzduchové neprůzvučnosti?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19256" cy="2232248"/>
          </a:xfrm>
        </p:spPr>
        <p:txBody>
          <a:bodyPr>
            <a:normAutofit/>
          </a:bodyPr>
          <a:lstStyle/>
          <a:p>
            <a:r>
              <a:rPr lang="cs-CZ" sz="6000" b="1" dirty="0" smtClean="0"/>
              <a:t>Děkuji za pozornost.</a:t>
            </a:r>
            <a:endParaRPr lang="cs-CZ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 dirty="0" smtClean="0"/>
              <a:t>Výzkumný</a:t>
            </a:r>
            <a:r>
              <a:rPr lang="cs-CZ" sz="3200" b="1" dirty="0" smtClean="0"/>
              <a:t> problém - hypotéza: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600201"/>
            <a:ext cx="8424936" cy="1468759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cs-CZ" sz="2800" dirty="0" smtClean="0"/>
              <a:t>	</a:t>
            </a:r>
            <a:r>
              <a:rPr lang="cs-CZ" sz="4000" dirty="0" smtClean="0"/>
              <a:t>Polyfunkční objekt navržený ze systémových konstrukcí CLT panelů lze svými tepelně technickými vlastnostmi řadit mezi nízkoenergetické stavby. 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 dirty="0"/>
              <a:t>Metodika</a:t>
            </a:r>
            <a:r>
              <a:rPr lang="cs-CZ" sz="3200" b="1" dirty="0"/>
              <a:t> </a:t>
            </a:r>
            <a:r>
              <a:rPr lang="cs-CZ" sz="3200" b="1" dirty="0" smtClean="0"/>
              <a:t>práce: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00200"/>
            <a:ext cx="800323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2800" dirty="0" smtClean="0"/>
              <a:t>	Bude provedeno zpracování dokumentace stavby v rozsahu DPS – stavební část. Dále budou navrženy a posouzeny skladby jednotlivých konstrukcí, výsledné hodnoty budou porovnány s normovými požadavky a bude provedeno jejich vyhodnocení. Budou navrženy a posouzeny jednotlivé konstrukční detaily a bude provedeno tepelně technické vyhodnocení stavby jako celku. Výsledkem bude vytvoření protokolu a štítku PENB a následné zařazení objektu do konkrétní energetické třídy.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 dirty="0" smtClean="0"/>
              <a:t>Motivace a důvody vedoucí k výběru daného tématu: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smtClean="0"/>
              <a:t>	Stavby na bázi dřeva jsou v ČR, díky historickému přerušení jejich vývoje, pod tlakem předsudků. Ačkoliv ve světě se jejich využití v porovnání s ostatními materiálovými bázemi v rovnováze, u nás se staví pouze jako RD. Motivací pro tuto práci je vnést jiskru do povědomí, že konstrukce  na bázi dřeva je možné  využít i jinak než jen pro výstavbu rodinných domků.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/>
              <a:t>Popis objektu: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9523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2800" dirty="0" smtClean="0"/>
              <a:t>	</a:t>
            </a:r>
            <a:r>
              <a:rPr lang="cs-CZ" sz="2400" dirty="0" smtClean="0"/>
              <a:t>Novostavba třípodlažního polyfunkčního objektu na bázi dřeva. V 1.NP bude komerční prostor, sklepy pro uživatele bytů a zázemí objektu. 2.NP a 3.NP bude sloužit k bydlení. </a:t>
            </a:r>
          </a:p>
          <a:p>
            <a:pPr algn="just">
              <a:buNone/>
            </a:pPr>
            <a:r>
              <a:rPr lang="cs-CZ" sz="2400" dirty="0" smtClean="0"/>
              <a:t>	Svislé konstrukce jsou tvořeny prefabrikovanými plnostěnnými panely CLT. Nosné konstrukce stropu a střechy jsou tvořena prefabrikovaným nosným systémem CLT NOVATOP ELEMENT.</a:t>
            </a:r>
          </a:p>
          <a:p>
            <a:pPr algn="just">
              <a:buNone/>
            </a:pPr>
            <a:r>
              <a:rPr lang="cs-CZ" sz="2400" dirty="0" smtClean="0"/>
              <a:t>	</a:t>
            </a:r>
          </a:p>
          <a:p>
            <a:pPr>
              <a:buNone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850106"/>
          </a:xfrm>
        </p:spPr>
        <p:txBody>
          <a:bodyPr>
            <a:noAutofit/>
          </a:bodyPr>
          <a:lstStyle/>
          <a:p>
            <a:pPr lvl="1" algn="l"/>
            <a:r>
              <a:rPr lang="cs-CZ" sz="2800" b="1" dirty="0">
                <a:latin typeface="+mj-lt"/>
              </a:rPr>
              <a:t>Tepelně-technické</a:t>
            </a:r>
            <a:r>
              <a:rPr lang="cs-CZ" sz="2800" b="1" dirty="0"/>
              <a:t> parametry skladeb konstrukcí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3733875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Cílem je posouzení vybraných konstrukcí a určení hodnoty U, </a:t>
            </a:r>
            <a:r>
              <a:rPr lang="cs-CZ" dirty="0" err="1" smtClean="0"/>
              <a:t>fRsi</a:t>
            </a:r>
            <a:r>
              <a:rPr lang="cs-CZ" dirty="0" smtClean="0"/>
              <a:t> a celoroční bilance vodní páry. Vypočtené hodnoty jsou komparovány s normovými požadavky dle ČSN 73 0540-2 (2011) ve znění změny Z1:2012. </a:t>
            </a:r>
          </a:p>
          <a:p>
            <a:r>
              <a:rPr lang="cs-CZ" dirty="0" smtClean="0"/>
              <a:t>Výstupem ke každé konstrukci je textová zpráva, skládající se z popisu konstrukce, kompletního výpočtového protokolu, vyhodnocení a grafů. Dochází-li v konstrukci ke kondenzaci, bude také okomentováno kde a proč.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3057"/>
            <a:ext cx="3250704" cy="490066"/>
          </a:xfrm>
        </p:spPr>
        <p:txBody>
          <a:bodyPr>
            <a:noAutofit/>
          </a:bodyPr>
          <a:lstStyle/>
          <a:p>
            <a:pPr algn="l"/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b="1" dirty="0" smtClean="0"/>
              <a:t>Skladby konstrukcí:</a:t>
            </a:r>
            <a:r>
              <a:rPr lang="cs-CZ" sz="2800" baseline="30000" dirty="0" smtClean="0"/>
              <a:t/>
            </a:r>
            <a:br>
              <a:rPr lang="cs-CZ" sz="2800" baseline="30000" dirty="0" smtClean="0"/>
            </a:br>
            <a:endParaRPr lang="cs-CZ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3097"/>
            <a:ext cx="2592288" cy="29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r="5793" b="2632"/>
          <a:stretch>
            <a:fillRect/>
          </a:stretch>
        </p:blipFill>
        <p:spPr bwMode="auto">
          <a:xfrm>
            <a:off x="1403648" y="517113"/>
            <a:ext cx="31683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r="6306" b="5392"/>
          <a:stretch>
            <a:fillRect/>
          </a:stretch>
        </p:blipFill>
        <p:spPr bwMode="auto">
          <a:xfrm>
            <a:off x="581506" y="3508515"/>
            <a:ext cx="2550334" cy="288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t="4793" r="6158" b="5146"/>
          <a:stretch>
            <a:fillRect/>
          </a:stretch>
        </p:blipFill>
        <p:spPr bwMode="auto">
          <a:xfrm>
            <a:off x="3635896" y="3501008"/>
            <a:ext cx="2520280" cy="289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ástupný symbol pro obsah 2"/>
          <p:cNvSpPr txBox="1">
            <a:spLocks/>
          </p:cNvSpPr>
          <p:nvPr/>
        </p:nvSpPr>
        <p:spPr>
          <a:xfrm>
            <a:off x="6660232" y="4581128"/>
            <a:ext cx="2376264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b="1" u="sng" dirty="0" smtClean="0"/>
              <a:t>Svislé konstrukce: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dirty="0" smtClean="0"/>
              <a:t>1)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Obvodová stěna</a:t>
            </a:r>
          </a:p>
          <a:p>
            <a:pPr marL="342900" lvl="0" indent="-342900">
              <a:spcBef>
                <a:spcPct val="20000"/>
              </a:spcBef>
            </a:pPr>
            <a:r>
              <a:rPr lang="cs-CZ" sz="1600" dirty="0" smtClean="0"/>
              <a:t>2)</a:t>
            </a:r>
            <a:r>
              <a:rPr lang="cs-CZ" sz="1600" dirty="0" err="1" smtClean="0"/>
              <a:t>Meziprostorová</a:t>
            </a:r>
            <a:r>
              <a:rPr lang="cs-CZ" sz="1600" dirty="0" smtClean="0"/>
              <a:t> stěna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3)Nosná stěna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4)Příčka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cs-CZ" sz="1600" i="1" dirty="0" smtClean="0"/>
              <a:t>(zdroj: vlastní)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199782" y="2812077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1)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4991870" y="2893377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2)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2741746" y="6025891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3)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5783958" y="6011996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4)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808312" cy="33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9502" y="3933055"/>
            <a:ext cx="3451805" cy="27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 l="4188" t="5537" r="5768" b="2175"/>
          <a:stretch>
            <a:fillRect/>
          </a:stretch>
        </p:blipFill>
        <p:spPr bwMode="auto">
          <a:xfrm>
            <a:off x="5436096" y="548680"/>
            <a:ext cx="30963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2987824" y="3491716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1)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775846" y="630932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2)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8100392" y="378904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3)</a:t>
            </a:r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07504" y="-13394"/>
            <a:ext cx="3250704" cy="490066"/>
          </a:xfrm>
        </p:spPr>
        <p:txBody>
          <a:bodyPr>
            <a:noAutofit/>
          </a:bodyPr>
          <a:lstStyle/>
          <a:p>
            <a:pPr algn="l"/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b="1" dirty="0" smtClean="0"/>
              <a:t>Skladby konstrukcí:</a:t>
            </a:r>
            <a:r>
              <a:rPr lang="cs-CZ" sz="2800" baseline="30000" dirty="0" smtClean="0"/>
              <a:t/>
            </a:r>
            <a:br>
              <a:rPr lang="cs-CZ" sz="2800" baseline="30000" dirty="0" smtClean="0"/>
            </a:br>
            <a:endParaRPr lang="cs-CZ" sz="28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5580112" y="4509120"/>
            <a:ext cx="262778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b="1" u="sng" dirty="0" smtClean="0"/>
              <a:t>Vodorovné konstrukce: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dirty="0" smtClean="0"/>
              <a:t>1)Podlaha na terénu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cs-CZ" sz="1600" dirty="0" smtClean="0"/>
              <a:t>2)Strop mezi podlažími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/>
              <a:t>3)Plochá střecha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cs-CZ" sz="1600" i="1" dirty="0" smtClean="0"/>
              <a:t>(zdroj: vlastní)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1912</TotalTime>
  <Words>1078</Words>
  <Application>Microsoft Office PowerPoint</Application>
  <PresentationFormat>Předvádění na obrazovce (4:3)</PresentationFormat>
  <Paragraphs>378</Paragraphs>
  <Slides>28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sady Office</vt:lpstr>
      <vt:lpstr>Diplomová práce prezentace</vt:lpstr>
      <vt:lpstr> Cíl práce: </vt:lpstr>
      <vt:lpstr>Výzkumný problém - hypotéza:</vt:lpstr>
      <vt:lpstr>Metodika práce:</vt:lpstr>
      <vt:lpstr>Motivace a důvody vedoucí k výběru daného tématu:</vt:lpstr>
      <vt:lpstr>Popis objektu:</vt:lpstr>
      <vt:lpstr>Tepelně-technické parametry skladeb konstrukcí </vt:lpstr>
      <vt:lpstr> Skladby konstrukcí: </vt:lpstr>
      <vt:lpstr> Skladby konstrukcí: </vt:lpstr>
      <vt:lpstr>Skladby konstrukcí – vyhodnocovací tabulka:</vt:lpstr>
      <vt:lpstr>Snímek 11</vt:lpstr>
      <vt:lpstr>Posouzení detailů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Posouzení detailů – vyhodnocení</vt:lpstr>
      <vt:lpstr>Komplexní vyhodnocení objektu</vt:lpstr>
      <vt:lpstr>Komplexní vyhodnocení objektu</vt:lpstr>
      <vt:lpstr>Závěr:</vt:lpstr>
      <vt:lpstr>Doplňující dotazy vedoucího práce:</vt:lpstr>
      <vt:lpstr>Děkuji za pozornost.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kino</dc:creator>
  <cp:lastModifiedBy>Petr</cp:lastModifiedBy>
  <cp:revision>92</cp:revision>
  <dcterms:created xsi:type="dcterms:W3CDTF">2015-08-04T05:23:37Z</dcterms:created>
  <dcterms:modified xsi:type="dcterms:W3CDTF">2019-06-12T04:23:40Z</dcterms:modified>
</cp:coreProperties>
</file>