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92" r:id="rId3"/>
    <p:sldId id="257" r:id="rId4"/>
    <p:sldId id="258" r:id="rId5"/>
    <p:sldId id="260" r:id="rId6"/>
    <p:sldId id="261" r:id="rId7"/>
    <p:sldId id="282" r:id="rId8"/>
    <p:sldId id="281" r:id="rId9"/>
    <p:sldId id="283" r:id="rId10"/>
    <p:sldId id="262" r:id="rId11"/>
    <p:sldId id="263" r:id="rId12"/>
    <p:sldId id="279" r:id="rId13"/>
    <p:sldId id="276" r:id="rId14"/>
    <p:sldId id="278" r:id="rId15"/>
    <p:sldId id="284" r:id="rId16"/>
    <p:sldId id="289" r:id="rId17"/>
    <p:sldId id="290" r:id="rId18"/>
    <p:sldId id="286" r:id="rId19"/>
    <p:sldId id="291" r:id="rId20"/>
    <p:sldId id="277" r:id="rId21"/>
    <p:sldId id="273" r:id="rId22"/>
    <p:sldId id="287" r:id="rId23"/>
    <p:sldId id="275" r:id="rId24"/>
    <p:sldId id="285" r:id="rId25"/>
    <p:sldId id="280" r:id="rId26"/>
    <p:sldId id="274" r:id="rId2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5316"/>
    <a:srgbClr val="E87D2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79" autoAdjust="0"/>
  </p:normalViewPr>
  <p:slideViewPr>
    <p:cSldViewPr>
      <p:cViewPr varScale="1">
        <p:scale>
          <a:sx n="62" d="100"/>
          <a:sy n="62" d="100"/>
        </p:scale>
        <p:origin x="-151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79A9C-CA63-4D7C-A2B2-7AC5B80B23CF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FB813-C966-4E1A-AAA0-AC37D073D6F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FB813-C966-4E1A-AAA0-AC37D073D6FE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FB813-C966-4E1A-AAA0-AC37D073D6FE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FB813-C966-4E1A-AAA0-AC37D073D6FE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uhlý trojuho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ľná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ovná spojnic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4D090C-C735-46EB-AF02-B787A4AC9888}" type="datetimeFigureOut">
              <a:rPr lang="sk-SK" smtClean="0"/>
              <a:pPr/>
              <a:t>22. 1. 2018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A18AF45-E818-4831-B31D-03175E960BD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D090C-C735-46EB-AF02-B787A4AC9888}" type="datetimeFigureOut">
              <a:rPr lang="sk-SK" smtClean="0"/>
              <a:pPr/>
              <a:t>22. 1. 2018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18AF45-E818-4831-B31D-03175E960BD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D090C-C735-46EB-AF02-B787A4AC9888}" type="datetimeFigureOut">
              <a:rPr lang="sk-SK" smtClean="0"/>
              <a:pPr/>
              <a:t>22. 1. 2018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18AF45-E818-4831-B31D-03175E960BD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D090C-C735-46EB-AF02-B787A4AC9888}" type="datetimeFigureOut">
              <a:rPr lang="sk-SK" smtClean="0"/>
              <a:pPr/>
              <a:t>22. 1. 2018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18AF45-E818-4831-B31D-03175E960BD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D090C-C735-46EB-AF02-B787A4AC9888}" type="datetimeFigureOut">
              <a:rPr lang="sk-SK" smtClean="0"/>
              <a:pPr/>
              <a:t>22. 1. 2018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18AF45-E818-4831-B31D-03175E960BD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Výlož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ýlož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D090C-C735-46EB-AF02-B787A4AC9888}" type="datetimeFigureOut">
              <a:rPr lang="sk-SK" smtClean="0"/>
              <a:pPr/>
              <a:t>22. 1. 2018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18AF45-E818-4831-B31D-03175E960BD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D090C-C735-46EB-AF02-B787A4AC9888}" type="datetimeFigureOut">
              <a:rPr lang="sk-SK" smtClean="0"/>
              <a:pPr/>
              <a:t>22. 1. 2018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18AF45-E818-4831-B31D-03175E960BD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D090C-C735-46EB-AF02-B787A4AC9888}" type="datetimeFigureOut">
              <a:rPr lang="sk-SK" smtClean="0"/>
              <a:pPr/>
              <a:t>22. 1. 2018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18AF45-E818-4831-B31D-03175E960BD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4D090C-C735-46EB-AF02-B787A4AC9888}" type="datetimeFigureOut">
              <a:rPr lang="sk-SK" smtClean="0"/>
              <a:pPr/>
              <a:t>22. 1. 2018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18AF45-E818-4831-B31D-03175E960BD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94D090C-C735-46EB-AF02-B787A4AC9888}" type="datetimeFigureOut">
              <a:rPr lang="sk-SK" smtClean="0"/>
              <a:pPr/>
              <a:t>22. 1. 2018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18AF45-E818-4831-B31D-03175E960BD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94D090C-C735-46EB-AF02-B787A4AC9888}" type="datetimeFigureOut">
              <a:rPr lang="sk-SK" smtClean="0"/>
              <a:pPr/>
              <a:t>22. 1. 2018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A18AF45-E818-4831-B31D-03175E960BD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uhlý trojuho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ovná spojnic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ýlož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ýlož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ovná spojnic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94D090C-C735-46EB-AF02-B787A4AC9888}" type="datetimeFigureOut">
              <a:rPr lang="sk-SK" smtClean="0"/>
              <a:pPr/>
              <a:t>22. 1. 2018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A18AF45-E818-4831-B31D-03175E960BD3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is.vstecb.cz/auth/rozpis/student_tema_prihlaseni?fakulta=5610;obdobi=180;studium=37654;balik=3957;tema=4218;uplne_info=1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jizdnirady.idnes.cz/vlakyautobusy/spojeni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r-ustecky.cz/doprava-usteckeho-kraje.asp" TargetMode="External"/><Relationship Id="rId3" Type="http://schemas.openxmlformats.org/officeDocument/2006/relationships/hyperlink" Target="http://www.dobesoft.cz/web.php?id=4" TargetMode="External"/><Relationship Id="rId7" Type="http://schemas.openxmlformats.org/officeDocument/2006/relationships/hyperlink" Target="html" TargetMode="External"/><Relationship Id="rId2" Type="http://schemas.openxmlformats.org/officeDocument/2006/relationships/hyperlink" Target="https://www.cd.cz/typy-jizdenek/regionalni-jizdenky-ids/-26623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ordis.cz/strucne.aspx" TargetMode="External"/><Relationship Id="rId5" Type="http://schemas.openxmlformats.org/officeDocument/2006/relationships/hyperlink" Target="http://www.idsok.cz/co-je-idsok/" TargetMode="External"/><Relationship Id="rId4" Type="http://schemas.openxmlformats.org/officeDocument/2006/relationships/hyperlink" Target="http://portal.justice.cz/Justice2/MS/ms.aspx?j=1&amp;o=1&amp;k=170&amp;d=300616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.cz/typy-jizdenek/regionalni-jizdenky-ids/-26623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ortal.justice.cz/Justice2/MS/ms.aspx?j=1&amp;o=1&amp;k=170&amp;d=30061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5517232"/>
            <a:ext cx="8604448" cy="1340768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cs-CZ" sz="5500" b="1" smtClean="0">
                <a:solidFill>
                  <a:schemeClr val="tx1"/>
                </a:solidFill>
              </a:rPr>
              <a:t>Autor diplomové práce:	</a:t>
            </a:r>
            <a:r>
              <a:rPr lang="cs-CZ" sz="5500" b="1" smtClean="0">
                <a:solidFill>
                  <a:schemeClr val="tx1"/>
                </a:solidFill>
              </a:rPr>
              <a:t>              Bc</a:t>
            </a:r>
            <a:r>
              <a:rPr lang="cs-CZ" sz="5500" b="1" smtClean="0">
                <a:solidFill>
                  <a:schemeClr val="tx1"/>
                </a:solidFill>
              </a:rPr>
              <a:t>. Marie </a:t>
            </a:r>
            <a:r>
              <a:rPr lang="cs-CZ" sz="5500" b="1" err="1" smtClean="0">
                <a:solidFill>
                  <a:schemeClr val="tx1"/>
                </a:solidFill>
              </a:rPr>
              <a:t>Gryczová</a:t>
            </a:r>
            <a:endParaRPr lang="cs-CZ" sz="5500" b="1" smtClean="0">
              <a:solidFill>
                <a:schemeClr val="tx1"/>
              </a:solidFill>
            </a:endParaRPr>
          </a:p>
          <a:p>
            <a:pPr algn="l"/>
            <a:r>
              <a:rPr lang="cs-CZ" sz="5500" b="1" smtClean="0">
                <a:solidFill>
                  <a:schemeClr val="tx1"/>
                </a:solidFill>
              </a:rPr>
              <a:t>Vedoucí diplomové práce:	</a:t>
            </a:r>
            <a:r>
              <a:rPr lang="cs-CZ" sz="5500" b="1" smtClean="0">
                <a:solidFill>
                  <a:schemeClr val="tx1"/>
                </a:solidFill>
              </a:rPr>
              <a:t>  Ing</a:t>
            </a:r>
            <a:r>
              <a:rPr lang="cs-CZ" sz="5500" b="1" smtClean="0">
                <a:solidFill>
                  <a:schemeClr val="tx1"/>
                </a:solidFill>
              </a:rPr>
              <a:t>. Jiří Čejka, </a:t>
            </a:r>
            <a:r>
              <a:rPr lang="cs-CZ" sz="5500" b="1" err="1" smtClean="0">
                <a:solidFill>
                  <a:schemeClr val="tx1"/>
                </a:solidFill>
              </a:rPr>
              <a:t>Ph.D</a:t>
            </a:r>
            <a:r>
              <a:rPr lang="cs-CZ" sz="5500" b="1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cs-CZ" sz="5500" b="1" smtClean="0">
                <a:solidFill>
                  <a:schemeClr val="tx1"/>
                </a:solidFill>
              </a:rPr>
              <a:t>Oponont diplomové práce: </a:t>
            </a:r>
            <a:r>
              <a:rPr lang="cs-CZ" sz="5500" b="1" smtClean="0">
                <a:solidFill>
                  <a:schemeClr val="tx1"/>
                </a:solidFill>
              </a:rPr>
              <a:t>          Ing. Vladimír Faltus, Ph.D.</a:t>
            </a:r>
            <a:endParaRPr lang="cs-CZ" sz="5500" b="1" smtClean="0">
              <a:solidFill>
                <a:schemeClr val="tx1"/>
              </a:solidFill>
            </a:endParaRPr>
          </a:p>
          <a:p>
            <a:pPr algn="l"/>
            <a:r>
              <a:rPr lang="cs-CZ" sz="5500" b="1" smtClean="0">
                <a:solidFill>
                  <a:schemeClr val="tx1"/>
                </a:solidFill>
              </a:rPr>
              <a:t>České Budějovice, listopad 2017</a:t>
            </a:r>
            <a:endParaRPr lang="cs-CZ" sz="5500" smtClean="0">
              <a:solidFill>
                <a:schemeClr val="tx1"/>
              </a:solidFill>
            </a:endParaRPr>
          </a:p>
          <a:p>
            <a:r>
              <a:rPr lang="sk-SK" smtClean="0">
                <a:solidFill>
                  <a:schemeClr val="tx1"/>
                </a:solidFill>
              </a:rPr>
              <a:t>                </a:t>
            </a:r>
            <a:endParaRPr lang="sk-SK">
              <a:solidFill>
                <a:schemeClr val="tx1"/>
              </a:solidFill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419552" y="-1124980"/>
            <a:ext cx="4304896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1" i="0" u="none" strike="noStrike" cap="none" normalizeH="0" baseline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2000" b="1" smtClean="0">
              <a:solidFill>
                <a:srgbClr val="0D0D0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1" i="0" u="none" strike="noStrike" cap="none" normalizeH="0" baseline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1" i="0" u="none" strike="noStrike" cap="none" normalizeH="0" baseline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2000" b="1" smtClean="0">
              <a:solidFill>
                <a:srgbClr val="0D0D0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Vysoká škola technická a ekonomická</a:t>
            </a:r>
            <a:endParaRPr kumimoji="0" lang="cs-CZ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 Českých </a:t>
            </a:r>
            <a:r>
              <a:rPr kumimoji="0" lang="cs-CZ" sz="2000" b="1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Budějovicích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800" b="1" i="0" u="none" strike="noStrike" cap="none" normalizeH="0" baseline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latin typeface="Arial" panose="020B0604020202020204" pitchFamily="34" charset="0"/>
                <a:cs typeface="Arial" panose="020B0604020202020204" pitchFamily="34" charset="0"/>
              </a:rPr>
              <a:t>Ústav technicko – technologický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1" i="0" u="none" strike="noStrike" cap="none" normalizeH="0" baseline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2000" b="1" smtClean="0">
              <a:solidFill>
                <a:srgbClr val="0D0D0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DIPLOMOVÁ PRÁCE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1" i="0" u="none" strike="noStrike" cap="none" normalizeH="0" baseline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000" smtClean="0"/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1" i="0" u="none" strike="noStrike" cap="none" normalizeH="0" baseline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ctrTitle"/>
          </p:nvPr>
        </p:nvSpPr>
        <p:spPr>
          <a:xfrm>
            <a:off x="755576" y="3068960"/>
            <a:ext cx="7556376" cy="1541729"/>
          </a:xfrm>
        </p:spPr>
        <p:txBody>
          <a:bodyPr>
            <a:noAutofit/>
          </a:bodyPr>
          <a:lstStyle/>
          <a:p>
            <a:pPr algn="ctr"/>
            <a:r>
              <a:rPr lang="cs-CZ" sz="3200" u="sng" smtClean="0">
                <a:solidFill>
                  <a:schemeClr val="accent5">
                    <a:lumMod val="75000"/>
                  </a:schemeClr>
                </a:solidFill>
                <a:hlinkClick r:id="rId2"/>
              </a:rPr>
              <a:t/>
            </a:r>
            <a:br>
              <a:rPr lang="cs-CZ" sz="3200" u="sng" smtClean="0">
                <a:solidFill>
                  <a:schemeClr val="accent5">
                    <a:lumMod val="75000"/>
                  </a:schemeClr>
                </a:solidFill>
                <a:hlinkClick r:id="rId2"/>
              </a:rPr>
            </a:br>
            <a:r>
              <a:rPr lang="cs-CZ" sz="3200" u="sng" smtClean="0">
                <a:solidFill>
                  <a:schemeClr val="accent5">
                    <a:lumMod val="75000"/>
                  </a:schemeClr>
                </a:solidFill>
                <a:hlinkClick r:id="rId2"/>
              </a:rPr>
              <a:t/>
            </a:r>
            <a:br>
              <a:rPr lang="cs-CZ" sz="3200" u="sng" smtClean="0">
                <a:solidFill>
                  <a:schemeClr val="accent5">
                    <a:lumMod val="75000"/>
                  </a:schemeClr>
                </a:solidFill>
                <a:hlinkClick r:id="rId2"/>
              </a:rPr>
            </a:br>
            <a:r>
              <a:rPr lang="cs-CZ" sz="3200" u="sng" smtClean="0">
                <a:solidFill>
                  <a:schemeClr val="accent5">
                    <a:lumMod val="75000"/>
                  </a:schemeClr>
                </a:solidFill>
                <a:hlinkClick r:id="rId2"/>
              </a:rPr>
              <a:t/>
            </a:r>
            <a:br>
              <a:rPr lang="cs-CZ" sz="3200" u="sng" smtClean="0">
                <a:solidFill>
                  <a:schemeClr val="accent5">
                    <a:lumMod val="75000"/>
                  </a:schemeClr>
                </a:solidFill>
                <a:hlinkClick r:id="rId2"/>
              </a:rPr>
            </a:br>
            <a:r>
              <a:rPr lang="cs-CZ" sz="3200" u="sng" smtClean="0">
                <a:solidFill>
                  <a:schemeClr val="accent5">
                    <a:lumMod val="75000"/>
                  </a:schemeClr>
                </a:solidFill>
                <a:hlinkClick r:id="rId2"/>
              </a:rPr>
              <a:t/>
            </a:r>
            <a:br>
              <a:rPr lang="cs-CZ" sz="3200" u="sng" smtClean="0">
                <a:solidFill>
                  <a:schemeClr val="accent5">
                    <a:lumMod val="75000"/>
                  </a:schemeClr>
                </a:solidFill>
                <a:hlinkClick r:id="rId2"/>
              </a:rPr>
            </a:br>
            <a:r>
              <a:rPr lang="cs-CZ" sz="3200" u="sng" smtClean="0">
                <a:solidFill>
                  <a:schemeClr val="bg2">
                    <a:lumMod val="50000"/>
                  </a:schemeClr>
                </a:solidFill>
                <a:effectLst/>
                <a:hlinkClick r:id="rId2"/>
              </a:rPr>
              <a:t>Metodika posouzení vzájemné návaznosti osobní veřejné silniční </a:t>
            </a:r>
            <a:br>
              <a:rPr lang="cs-CZ" sz="3200" u="sng" smtClean="0">
                <a:solidFill>
                  <a:schemeClr val="bg2">
                    <a:lumMod val="50000"/>
                  </a:schemeClr>
                </a:solidFill>
                <a:effectLst/>
                <a:hlinkClick r:id="rId2"/>
              </a:rPr>
            </a:br>
            <a:r>
              <a:rPr lang="cs-CZ" sz="3200" u="sng" smtClean="0">
                <a:solidFill>
                  <a:schemeClr val="bg2">
                    <a:lumMod val="50000"/>
                  </a:schemeClr>
                </a:solidFill>
                <a:effectLst/>
                <a:hlinkClick r:id="rId2"/>
              </a:rPr>
              <a:t> a železniční dopravy v</a:t>
            </a:r>
            <a:r>
              <a:rPr lang="cs-CZ" sz="3200" smtClean="0">
                <a:solidFill>
                  <a:schemeClr val="bg2">
                    <a:lumMod val="50000"/>
                  </a:schemeClr>
                </a:solidFill>
                <a:effectLst/>
                <a:hlinkClick r:id="rId2"/>
              </a:rPr>
              <a:t> </a:t>
            </a:r>
            <a:r>
              <a:rPr lang="cs-CZ" sz="3200" u="sng" smtClean="0">
                <a:solidFill>
                  <a:schemeClr val="bg2">
                    <a:lumMod val="50000"/>
                  </a:schemeClr>
                </a:solidFill>
                <a:effectLst/>
                <a:hlinkClick r:id="rId2"/>
              </a:rPr>
              <a:t>návaznosti na uživatele</a:t>
            </a:r>
            <a:endParaRPr lang="sk-SK" sz="320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xmlns:lc="http://schemas.openxmlformats.org/drawingml/2006/lockedCanvas" id="{9DC47DE2-78CF-479E-95B9-9C08AF781D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7236296" y="260648"/>
            <a:ext cx="1422560" cy="143769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7718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107504" y="1412776"/>
            <a:ext cx="8784976" cy="4755984"/>
          </a:xfrm>
        </p:spPr>
        <p:txBody>
          <a:bodyPr>
            <a:normAutofit fontScale="92500" lnSpcReduction="20000"/>
          </a:bodyPr>
          <a:lstStyle/>
          <a:p>
            <a:r>
              <a:rPr lang="sk-SK" smtClean="0"/>
              <a:t>Pomocí </a:t>
            </a:r>
            <a:r>
              <a:rPr lang="sk-SK" err="1" smtClean="0"/>
              <a:t>metod</a:t>
            </a:r>
            <a:r>
              <a:rPr lang="sk-SK" smtClean="0"/>
              <a:t> </a:t>
            </a:r>
            <a:r>
              <a:rPr lang="sk-SK" err="1" smtClean="0"/>
              <a:t>vícektriteriálního</a:t>
            </a:r>
            <a:r>
              <a:rPr lang="sk-SK" smtClean="0"/>
              <a:t> </a:t>
            </a:r>
            <a:r>
              <a:rPr lang="sk-SK" err="1" smtClean="0"/>
              <a:t>hodnocení</a:t>
            </a:r>
            <a:r>
              <a:rPr lang="sk-SK" smtClean="0"/>
              <a:t> variant </a:t>
            </a:r>
            <a:r>
              <a:rPr lang="sk-SK" err="1" smtClean="0"/>
              <a:t>byly</a:t>
            </a:r>
            <a:r>
              <a:rPr lang="sk-SK" smtClean="0"/>
              <a:t> </a:t>
            </a:r>
            <a:r>
              <a:rPr lang="sk-SK" err="1" smtClean="0"/>
              <a:t>porovnány</a:t>
            </a:r>
            <a:r>
              <a:rPr lang="sk-SK" smtClean="0"/>
              <a:t> </a:t>
            </a:r>
            <a:r>
              <a:rPr lang="sk-SK" err="1" smtClean="0"/>
              <a:t>fukční</a:t>
            </a:r>
            <a:r>
              <a:rPr lang="sk-SK" smtClean="0"/>
              <a:t> dopravní systémy:</a:t>
            </a:r>
          </a:p>
          <a:p>
            <a:pPr>
              <a:buNone/>
            </a:pPr>
            <a:endParaRPr lang="sk-SK" sz="800" smtClean="0"/>
          </a:p>
          <a:p>
            <a:pPr marL="898525" indent="-255588">
              <a:buFont typeface="Wingdings" pitchFamily="2" charset="2"/>
              <a:buChar char="v"/>
            </a:pPr>
            <a:r>
              <a:rPr lang="sk-SK" smtClean="0"/>
              <a:t>IDK </a:t>
            </a:r>
            <a:r>
              <a:rPr lang="sk-SK" err="1" smtClean="0"/>
              <a:t>Jihomoravského</a:t>
            </a:r>
            <a:r>
              <a:rPr lang="sk-SK" smtClean="0"/>
              <a:t> kraje, </a:t>
            </a:r>
          </a:p>
          <a:p>
            <a:pPr marL="898525" indent="-255588">
              <a:buFont typeface="Wingdings" pitchFamily="2" charset="2"/>
              <a:buChar char="v"/>
            </a:pPr>
            <a:r>
              <a:rPr lang="sk-SK" smtClean="0"/>
              <a:t>IDK </a:t>
            </a:r>
            <a:r>
              <a:rPr lang="sk-SK" err="1" smtClean="0"/>
              <a:t>Libereckého</a:t>
            </a:r>
            <a:r>
              <a:rPr lang="sk-SK" smtClean="0"/>
              <a:t> kraje, </a:t>
            </a:r>
          </a:p>
          <a:p>
            <a:pPr marL="898525" indent="-255588">
              <a:buFont typeface="Wingdings" pitchFamily="2" charset="2"/>
              <a:buChar char="v"/>
            </a:pPr>
            <a:r>
              <a:rPr lang="sk-SK" smtClean="0"/>
              <a:t>IDK Olomouckého kraje,</a:t>
            </a:r>
          </a:p>
          <a:p>
            <a:pPr marL="898525" indent="-255588">
              <a:buFont typeface="Wingdings" pitchFamily="2" charset="2"/>
              <a:buChar char="v"/>
            </a:pPr>
            <a:r>
              <a:rPr lang="sk-SK" smtClean="0"/>
              <a:t>Doprava Ústeckého kraje.</a:t>
            </a:r>
          </a:p>
          <a:p>
            <a:pPr marL="898525" indent="-255588">
              <a:buFont typeface="Wingdings" pitchFamily="2" charset="2"/>
              <a:buChar char="v"/>
            </a:pPr>
            <a:endParaRPr lang="sk-SK" smtClean="0"/>
          </a:p>
          <a:p>
            <a:pPr marL="898525" indent="-255588">
              <a:buNone/>
            </a:pPr>
            <a:endParaRPr lang="sk-SK" smtClean="0"/>
          </a:p>
          <a:p>
            <a:pPr marL="898525" indent="-255588" defTabSz="182563">
              <a:buNone/>
            </a:pPr>
            <a:endParaRPr lang="sk-SK" smtClean="0"/>
          </a:p>
          <a:p>
            <a:pPr marL="898525" indent="-533400" defTabSz="182563">
              <a:buNone/>
            </a:pPr>
            <a:endParaRPr lang="sk-SK" smtClean="0"/>
          </a:p>
          <a:p>
            <a:pPr>
              <a:buNone/>
            </a:pPr>
            <a:endParaRPr lang="sk-SK" smtClean="0"/>
          </a:p>
          <a:p>
            <a:pPr>
              <a:buNone/>
            </a:pPr>
            <a:r>
              <a:rPr lang="sk-SK" smtClean="0"/>
              <a:t>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475656" y="548680"/>
            <a:ext cx="6228184" cy="1070992"/>
          </a:xfrm>
        </p:spPr>
        <p:txBody>
          <a:bodyPr>
            <a:normAutofit fontScale="90000"/>
          </a:bodyPr>
          <a:lstStyle/>
          <a:p>
            <a:pPr algn="ctr"/>
            <a:r>
              <a:rPr lang="sk-SK" smtClean="0">
                <a:solidFill>
                  <a:schemeClr val="accent1"/>
                </a:solidFill>
                <a:effectLst/>
              </a:rPr>
              <a:t/>
            </a:r>
            <a:br>
              <a:rPr lang="sk-SK" smtClean="0">
                <a:solidFill>
                  <a:schemeClr val="accent1"/>
                </a:solidFill>
                <a:effectLst/>
              </a:rPr>
            </a:br>
            <a:r>
              <a:rPr lang="sk-SK" smtClean="0">
                <a:solidFill>
                  <a:schemeClr val="accent1"/>
                </a:solidFill>
                <a:effectLst/>
              </a:rPr>
              <a:t>Vybrané IDS</a:t>
            </a:r>
            <a:r>
              <a:rPr lang="sk-SK">
                <a:effectLst/>
              </a:rPr>
              <a:t/>
            </a:r>
            <a:br>
              <a:rPr lang="sk-SK">
                <a:effectLst/>
              </a:rPr>
            </a:br>
            <a:endParaRPr lang="sk-SK"/>
          </a:p>
        </p:txBody>
      </p:sp>
      <p:pic>
        <p:nvPicPr>
          <p:cNvPr id="9" name="Obrázek 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005064"/>
            <a:ext cx="1832987" cy="737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3861048"/>
            <a:ext cx="2057695" cy="863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4005064"/>
            <a:ext cx="2321818" cy="627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3861048"/>
            <a:ext cx="2133121" cy="801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Obrázek 13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5013176"/>
            <a:ext cx="1658242" cy="749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23728" y="4797152"/>
            <a:ext cx="1917798" cy="1144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67944" y="4869160"/>
            <a:ext cx="272415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452320" y="4797152"/>
            <a:ext cx="1140392" cy="1431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5495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5116024"/>
          </a:xfrm>
        </p:spPr>
        <p:txBody>
          <a:bodyPr>
            <a:normAutofit/>
          </a:bodyPr>
          <a:lstStyle/>
          <a:p>
            <a:pPr marL="898525" indent="-533400" defTabSz="182563">
              <a:buNone/>
            </a:pPr>
            <a:r>
              <a:rPr lang="sk-SK" smtClean="0"/>
              <a:t>Jednotlivé integrované dopravní systémy </a:t>
            </a:r>
            <a:r>
              <a:rPr lang="sk-SK" err="1" smtClean="0"/>
              <a:t>byly</a:t>
            </a:r>
            <a:r>
              <a:rPr lang="sk-SK" smtClean="0"/>
              <a:t> </a:t>
            </a:r>
          </a:p>
          <a:p>
            <a:pPr marL="898525" indent="-533400" defTabSz="182563">
              <a:buNone/>
            </a:pPr>
            <a:r>
              <a:rPr lang="sk-SK" err="1" smtClean="0"/>
              <a:t>porovnány</a:t>
            </a:r>
            <a:r>
              <a:rPr lang="sk-SK" smtClean="0"/>
              <a:t> pomocí </a:t>
            </a:r>
            <a:r>
              <a:rPr lang="sk-SK" err="1" smtClean="0"/>
              <a:t>metody</a:t>
            </a:r>
            <a:r>
              <a:rPr lang="sk-SK" smtClean="0"/>
              <a:t> TOPIS z </a:t>
            </a:r>
            <a:r>
              <a:rPr lang="sk-SK" err="1" smtClean="0"/>
              <a:t>hlediska</a:t>
            </a:r>
            <a:r>
              <a:rPr lang="sk-SK" smtClean="0"/>
              <a:t>:</a:t>
            </a:r>
          </a:p>
          <a:p>
            <a:pPr marL="898525" indent="-533400" defTabSz="182563">
              <a:buNone/>
            </a:pPr>
            <a:endParaRPr lang="sk-SK" sz="800" smtClean="0"/>
          </a:p>
          <a:p>
            <a:pPr marL="898525" indent="-533400" defTabSz="182563"/>
            <a:r>
              <a:rPr lang="sk-SK" err="1" smtClean="0"/>
              <a:t>návaznosti</a:t>
            </a:r>
            <a:r>
              <a:rPr lang="sk-SK" smtClean="0"/>
              <a:t> </a:t>
            </a:r>
            <a:r>
              <a:rPr lang="sk-SK" err="1" smtClean="0"/>
              <a:t>spojů</a:t>
            </a:r>
            <a:r>
              <a:rPr lang="sk-SK" smtClean="0"/>
              <a:t> </a:t>
            </a:r>
            <a:r>
              <a:rPr lang="sk-SK" err="1" smtClean="0"/>
              <a:t>mezi</a:t>
            </a:r>
            <a:r>
              <a:rPr lang="sk-SK" smtClean="0"/>
              <a:t> </a:t>
            </a:r>
            <a:r>
              <a:rPr lang="sk-SK" err="1" smtClean="0"/>
              <a:t>okresními</a:t>
            </a:r>
            <a:r>
              <a:rPr lang="sk-SK" smtClean="0"/>
              <a:t> </a:t>
            </a:r>
            <a:r>
              <a:rPr lang="sk-SK" err="1" smtClean="0"/>
              <a:t>městy</a:t>
            </a:r>
            <a:r>
              <a:rPr lang="sk-SK" smtClean="0"/>
              <a:t> </a:t>
            </a:r>
            <a:r>
              <a:rPr lang="cs-CZ" smtClean="0"/>
              <a:t>v p</a:t>
            </a:r>
            <a:r>
              <a:rPr lang="sk-SK" err="1" smtClean="0"/>
              <a:t>racovní</a:t>
            </a:r>
            <a:r>
              <a:rPr lang="sk-SK" smtClean="0"/>
              <a:t> dny, v sobotu, v </a:t>
            </a:r>
            <a:r>
              <a:rPr lang="sk-SK" err="1" smtClean="0"/>
              <a:t>neděli</a:t>
            </a:r>
            <a:r>
              <a:rPr lang="sk-SK" smtClean="0"/>
              <a:t> a </a:t>
            </a:r>
            <a:r>
              <a:rPr lang="sk-SK" err="1" smtClean="0"/>
              <a:t>ve</a:t>
            </a:r>
            <a:r>
              <a:rPr lang="sk-SK" smtClean="0"/>
              <a:t> </a:t>
            </a:r>
            <a:r>
              <a:rPr lang="sk-SK" err="1" smtClean="0"/>
              <a:t>svátek</a:t>
            </a:r>
            <a:r>
              <a:rPr lang="sk-SK" smtClean="0"/>
              <a:t>,</a:t>
            </a:r>
          </a:p>
          <a:p>
            <a:pPr marL="898525" indent="-533400" defTabSz="182563"/>
            <a:r>
              <a:rPr lang="sk-SK" smtClean="0"/>
              <a:t>počtu </a:t>
            </a:r>
            <a:r>
              <a:rPr lang="sk-SK" err="1" smtClean="0"/>
              <a:t>linek</a:t>
            </a:r>
            <a:r>
              <a:rPr lang="sk-SK" smtClean="0"/>
              <a:t> </a:t>
            </a:r>
            <a:r>
              <a:rPr lang="sk-SK" err="1" smtClean="0"/>
              <a:t>mezi</a:t>
            </a:r>
            <a:r>
              <a:rPr lang="sk-SK" smtClean="0"/>
              <a:t> </a:t>
            </a:r>
            <a:r>
              <a:rPr lang="sk-SK" err="1" smtClean="0"/>
              <a:t>okresními</a:t>
            </a:r>
            <a:r>
              <a:rPr lang="sk-SK" smtClean="0"/>
              <a:t> </a:t>
            </a:r>
            <a:r>
              <a:rPr lang="sk-SK" err="1" smtClean="0"/>
              <a:t>městy</a:t>
            </a:r>
            <a:r>
              <a:rPr lang="sk-SK" smtClean="0"/>
              <a:t> bez </a:t>
            </a:r>
            <a:r>
              <a:rPr lang="sk-SK" err="1" smtClean="0"/>
              <a:t>přímého</a:t>
            </a:r>
            <a:r>
              <a:rPr lang="sk-SK" smtClean="0"/>
              <a:t> spojení,</a:t>
            </a:r>
          </a:p>
          <a:p>
            <a:pPr marL="898525" indent="-533400" defTabSz="182563"/>
            <a:r>
              <a:rPr lang="sk-SK" smtClean="0"/>
              <a:t>koeficientu dopravní obslužnosti,</a:t>
            </a:r>
          </a:p>
          <a:p>
            <a:pPr marL="898525" indent="-533400" defTabSz="182563"/>
            <a:r>
              <a:rPr lang="sk-SK" err="1" smtClean="0"/>
              <a:t>úrovně</a:t>
            </a:r>
            <a:r>
              <a:rPr lang="sk-SK" smtClean="0"/>
              <a:t> </a:t>
            </a:r>
            <a:r>
              <a:rPr lang="sk-SK" err="1" smtClean="0"/>
              <a:t>komunikace</a:t>
            </a:r>
            <a:r>
              <a:rPr lang="sk-SK" smtClean="0"/>
              <a:t> </a:t>
            </a:r>
            <a:r>
              <a:rPr lang="sk-SK" err="1" smtClean="0"/>
              <a:t>se</a:t>
            </a:r>
            <a:r>
              <a:rPr lang="sk-SK" smtClean="0"/>
              <a:t> </a:t>
            </a:r>
            <a:r>
              <a:rPr lang="sk-SK" err="1" smtClean="0"/>
              <a:t>zákazníky</a:t>
            </a:r>
            <a:r>
              <a:rPr lang="sk-SK" smtClean="0"/>
              <a:t>,</a:t>
            </a:r>
          </a:p>
          <a:p>
            <a:pPr marL="898525" indent="-533400" defTabSz="182563"/>
            <a:r>
              <a:rPr lang="sk-SK" smtClean="0"/>
              <a:t>pravidelnosti autobusové dopravy,</a:t>
            </a:r>
          </a:p>
          <a:p>
            <a:pPr marL="898525" indent="-533400" defTabSz="182563"/>
            <a:endParaRPr lang="sk-SK" smtClean="0"/>
          </a:p>
          <a:p>
            <a:pPr marL="898525" indent="-533400" defTabSz="182563"/>
            <a:endParaRPr lang="sk-SK" smtClean="0"/>
          </a:p>
          <a:p>
            <a:pPr marL="898525" indent="-533400" defTabSz="182563">
              <a:buNone/>
            </a:pPr>
            <a:endParaRPr lang="sk-SK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0" y="476672"/>
            <a:ext cx="9433048" cy="940966"/>
          </a:xfrm>
        </p:spPr>
        <p:txBody>
          <a:bodyPr>
            <a:normAutofit fontScale="90000"/>
          </a:bodyPr>
          <a:lstStyle/>
          <a:p>
            <a:pPr algn="ctr"/>
            <a:r>
              <a:rPr lang="sk-SK" smtClean="0">
                <a:solidFill>
                  <a:schemeClr val="accent1"/>
                </a:solidFill>
                <a:effectLst/>
              </a:rPr>
              <a:t/>
            </a:r>
            <a:br>
              <a:rPr lang="sk-SK" smtClean="0">
                <a:solidFill>
                  <a:schemeClr val="accent1"/>
                </a:solidFill>
                <a:effectLst/>
              </a:rPr>
            </a:br>
            <a:r>
              <a:rPr lang="sk-SK" err="1" smtClean="0">
                <a:solidFill>
                  <a:schemeClr val="accent1"/>
                </a:solidFill>
                <a:effectLst/>
              </a:rPr>
              <a:t>Aplikace</a:t>
            </a:r>
            <a:r>
              <a:rPr lang="sk-SK" smtClean="0">
                <a:solidFill>
                  <a:schemeClr val="accent1"/>
                </a:solidFill>
                <a:effectLst/>
              </a:rPr>
              <a:t> metodiky </a:t>
            </a:r>
            <a:r>
              <a:rPr lang="sk-SK">
                <a:effectLst/>
              </a:rPr>
              <a:t/>
            </a:r>
            <a:br>
              <a:rPr lang="sk-SK">
                <a:effectLst/>
              </a:rPr>
            </a:br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19634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 fontScale="92500" lnSpcReduction="20000"/>
          </a:bodyPr>
          <a:lstStyle/>
          <a:p>
            <a:r>
              <a:rPr lang="cs-CZ" smtClean="0"/>
              <a:t>železničních  spojení  v taktu,</a:t>
            </a:r>
          </a:p>
          <a:p>
            <a:r>
              <a:rPr lang="cs-CZ" smtClean="0"/>
              <a:t>míry zastoupení autobusových linek v IDS,</a:t>
            </a:r>
          </a:p>
          <a:p>
            <a:r>
              <a:rPr lang="cs-CZ" smtClean="0"/>
              <a:t>míry  zastoupení  vlakových   linek  v  IDS,</a:t>
            </a:r>
          </a:p>
          <a:p>
            <a:r>
              <a:rPr lang="cs-CZ" smtClean="0"/>
              <a:t>průměrné časové vzdálenosti autobusového a vlakového nádraží.</a:t>
            </a:r>
          </a:p>
          <a:p>
            <a:pPr>
              <a:buNone/>
            </a:pPr>
            <a:r>
              <a:rPr lang="cs-CZ" sz="900" smtClean="0"/>
              <a:t> </a:t>
            </a:r>
          </a:p>
          <a:p>
            <a:pPr marL="898525" indent="-533400" defTabSz="182563">
              <a:buNone/>
            </a:pPr>
            <a:r>
              <a:rPr lang="sk-SK" err="1" smtClean="0"/>
              <a:t>Návaznost</a:t>
            </a:r>
            <a:r>
              <a:rPr lang="sk-SK" smtClean="0"/>
              <a:t>  </a:t>
            </a:r>
            <a:r>
              <a:rPr lang="sk-SK" err="1" smtClean="0"/>
              <a:t>spojů</a:t>
            </a:r>
            <a:r>
              <a:rPr lang="sk-SK" smtClean="0"/>
              <a:t>  </a:t>
            </a:r>
            <a:r>
              <a:rPr lang="sk-SK" err="1" smtClean="0"/>
              <a:t>mezi</a:t>
            </a:r>
            <a:r>
              <a:rPr lang="sk-SK" smtClean="0"/>
              <a:t>  jednotlivými  </a:t>
            </a:r>
            <a:r>
              <a:rPr lang="sk-SK" err="1" smtClean="0"/>
              <a:t>okresními</a:t>
            </a:r>
            <a:r>
              <a:rPr lang="sk-SK" smtClean="0"/>
              <a:t> </a:t>
            </a:r>
          </a:p>
          <a:p>
            <a:pPr marL="898525" indent="-533400" defTabSz="182563">
              <a:buNone/>
            </a:pPr>
            <a:r>
              <a:rPr lang="sk-SK" err="1" smtClean="0"/>
              <a:t>městy</a:t>
            </a:r>
            <a:r>
              <a:rPr lang="sk-SK" smtClean="0"/>
              <a:t> </a:t>
            </a:r>
            <a:r>
              <a:rPr lang="sk-SK" err="1" smtClean="0"/>
              <a:t>byla</a:t>
            </a:r>
            <a:r>
              <a:rPr lang="sk-SK" smtClean="0"/>
              <a:t> </a:t>
            </a:r>
            <a:r>
              <a:rPr lang="sk-SK" err="1" smtClean="0"/>
              <a:t>zjišťována</a:t>
            </a:r>
            <a:r>
              <a:rPr lang="sk-SK" smtClean="0"/>
              <a:t> </a:t>
            </a:r>
            <a:r>
              <a:rPr lang="sk-SK" err="1" smtClean="0"/>
              <a:t>ručním</a:t>
            </a:r>
            <a:r>
              <a:rPr lang="sk-SK" smtClean="0"/>
              <a:t> </a:t>
            </a:r>
            <a:r>
              <a:rPr lang="sk-SK" err="1" smtClean="0"/>
              <a:t>zpracováním</a:t>
            </a:r>
            <a:r>
              <a:rPr lang="sk-SK" smtClean="0"/>
              <a:t> </a:t>
            </a:r>
            <a:r>
              <a:rPr lang="sk-SK" err="1" smtClean="0"/>
              <a:t>údajů</a:t>
            </a:r>
            <a:r>
              <a:rPr lang="sk-SK" smtClean="0"/>
              <a:t> </a:t>
            </a:r>
          </a:p>
          <a:p>
            <a:pPr marL="898525" indent="-533400" defTabSz="182563">
              <a:buNone/>
            </a:pPr>
            <a:r>
              <a:rPr lang="sk-SK" smtClean="0"/>
              <a:t>v </a:t>
            </a:r>
            <a:r>
              <a:rPr lang="sk-SK" err="1" smtClean="0"/>
              <a:t>internetovém</a:t>
            </a:r>
            <a:r>
              <a:rPr lang="sk-SK" smtClean="0"/>
              <a:t>  </a:t>
            </a:r>
            <a:r>
              <a:rPr lang="sk-SK" err="1" smtClean="0"/>
              <a:t>vyhledávači</a:t>
            </a:r>
            <a:r>
              <a:rPr lang="sk-SK" smtClean="0"/>
              <a:t>  </a:t>
            </a:r>
            <a:r>
              <a:rPr lang="sk-SK" err="1" smtClean="0"/>
              <a:t>jízdních</a:t>
            </a:r>
            <a:r>
              <a:rPr lang="sk-SK" smtClean="0"/>
              <a:t>  </a:t>
            </a:r>
            <a:r>
              <a:rPr lang="sk-SK" err="1" smtClean="0"/>
              <a:t>řádů</a:t>
            </a:r>
            <a:r>
              <a:rPr lang="sk-SK" smtClean="0"/>
              <a:t>  IDOS. </a:t>
            </a:r>
          </a:p>
          <a:p>
            <a:pPr marL="898525" indent="-533400" defTabSz="182563">
              <a:buNone/>
            </a:pPr>
            <a:endParaRPr lang="sk-SK" sz="900" smtClean="0"/>
          </a:p>
          <a:p>
            <a:pPr marL="898525" indent="-533400" algn="just" defTabSz="182563">
              <a:buNone/>
            </a:pPr>
            <a:r>
              <a:rPr lang="sk-SK" err="1" smtClean="0"/>
              <a:t>Vzhledem</a:t>
            </a:r>
            <a:r>
              <a:rPr lang="sk-SK" smtClean="0"/>
              <a:t>  k tomu,  že </a:t>
            </a:r>
            <a:r>
              <a:rPr lang="sk-SK" err="1" smtClean="0"/>
              <a:t>mezi</a:t>
            </a:r>
            <a:r>
              <a:rPr lang="sk-SK" smtClean="0"/>
              <a:t> </a:t>
            </a:r>
            <a:r>
              <a:rPr lang="sk-SK" err="1" smtClean="0"/>
              <a:t>řadou</a:t>
            </a:r>
            <a:r>
              <a:rPr lang="sk-SK" smtClean="0"/>
              <a:t> </a:t>
            </a:r>
            <a:r>
              <a:rPr lang="sk-SK" err="1" smtClean="0"/>
              <a:t>okresních</a:t>
            </a:r>
            <a:r>
              <a:rPr lang="sk-SK" smtClean="0"/>
              <a:t> </a:t>
            </a:r>
          </a:p>
          <a:p>
            <a:pPr marL="898525" indent="-533400" algn="just" defTabSz="182563">
              <a:buNone/>
            </a:pPr>
            <a:r>
              <a:rPr lang="sk-SK" err="1" smtClean="0"/>
              <a:t>měst</a:t>
            </a:r>
            <a:r>
              <a:rPr lang="sk-SK" smtClean="0"/>
              <a:t>  v daných  IDS </a:t>
            </a:r>
            <a:r>
              <a:rPr lang="sk-SK" err="1" smtClean="0"/>
              <a:t>neexistují</a:t>
            </a:r>
            <a:r>
              <a:rPr lang="sk-SK" smtClean="0"/>
              <a:t> </a:t>
            </a:r>
            <a:r>
              <a:rPr lang="sk-SK" err="1" smtClean="0"/>
              <a:t>přímá</a:t>
            </a:r>
            <a:r>
              <a:rPr lang="sk-SK" smtClean="0"/>
              <a:t> spojení,</a:t>
            </a:r>
          </a:p>
          <a:p>
            <a:pPr marL="898525" indent="-533400" algn="just" defTabSz="182563">
              <a:buNone/>
            </a:pPr>
            <a:r>
              <a:rPr lang="sk-SK" err="1" smtClean="0"/>
              <a:t>jsou</a:t>
            </a:r>
            <a:r>
              <a:rPr lang="sk-SK" smtClean="0"/>
              <a:t> v </a:t>
            </a:r>
            <a:r>
              <a:rPr lang="sk-SK" err="1" smtClean="0"/>
              <a:t>této</a:t>
            </a:r>
            <a:r>
              <a:rPr lang="sk-SK" smtClean="0"/>
              <a:t> práci </a:t>
            </a:r>
            <a:r>
              <a:rPr lang="sk-SK" err="1" smtClean="0"/>
              <a:t>uvažována</a:t>
            </a:r>
            <a:r>
              <a:rPr lang="sk-SK" smtClean="0"/>
              <a:t> </a:t>
            </a:r>
            <a:r>
              <a:rPr lang="sk-SK" err="1" smtClean="0"/>
              <a:t>nejen</a:t>
            </a:r>
            <a:r>
              <a:rPr lang="sk-SK" smtClean="0"/>
              <a:t> </a:t>
            </a:r>
            <a:r>
              <a:rPr lang="sk-SK" err="1" smtClean="0"/>
              <a:t>přímá</a:t>
            </a:r>
            <a:r>
              <a:rPr lang="sk-SK" smtClean="0"/>
              <a:t> spojení,</a:t>
            </a:r>
          </a:p>
          <a:p>
            <a:pPr marL="898525" indent="-533400" algn="just" defTabSz="182563">
              <a:buNone/>
            </a:pPr>
            <a:r>
              <a:rPr lang="sk-SK" smtClean="0"/>
              <a:t>ale i spojení s </a:t>
            </a:r>
            <a:r>
              <a:rPr lang="sk-SK" err="1" smtClean="0"/>
              <a:t>jedním</a:t>
            </a:r>
            <a:r>
              <a:rPr lang="sk-SK" smtClean="0"/>
              <a:t> </a:t>
            </a:r>
            <a:r>
              <a:rPr lang="sk-SK" err="1" smtClean="0"/>
              <a:t>přestupem</a:t>
            </a:r>
            <a:r>
              <a:rPr lang="sk-SK" smtClean="0"/>
              <a:t>.</a:t>
            </a:r>
          </a:p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smtClean="0">
                <a:solidFill>
                  <a:schemeClr val="accent1"/>
                </a:solidFill>
                <a:effectLst/>
              </a:rPr>
              <a:t/>
            </a:r>
            <a:br>
              <a:rPr lang="sk-SK" smtClean="0">
                <a:solidFill>
                  <a:schemeClr val="accent1"/>
                </a:solidFill>
                <a:effectLst/>
              </a:rPr>
            </a:br>
            <a:r>
              <a:rPr lang="sk-SK" err="1" smtClean="0">
                <a:solidFill>
                  <a:schemeClr val="accent1"/>
                </a:solidFill>
                <a:effectLst/>
              </a:rPr>
              <a:t>Aplikace</a:t>
            </a:r>
            <a:r>
              <a:rPr lang="sk-SK" smtClean="0">
                <a:solidFill>
                  <a:schemeClr val="accent1"/>
                </a:solidFill>
                <a:effectLst/>
              </a:rPr>
              <a:t> metodiky </a:t>
            </a:r>
            <a:r>
              <a:rPr lang="sk-SK" smtClean="0">
                <a:effectLst/>
              </a:rPr>
              <a:t/>
            </a:r>
            <a:br>
              <a:rPr lang="sk-SK" smtClean="0">
                <a:effectLst/>
              </a:rPr>
            </a:br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sk-SK" smtClean="0">
                <a:solidFill>
                  <a:schemeClr val="accent1"/>
                </a:solidFill>
                <a:effectLst/>
              </a:rPr>
              <a:t/>
            </a:r>
            <a:br>
              <a:rPr lang="sk-SK" smtClean="0">
                <a:solidFill>
                  <a:schemeClr val="accent1"/>
                </a:solidFill>
                <a:effectLst/>
              </a:rPr>
            </a:br>
            <a:r>
              <a:rPr lang="sk-SK" err="1" smtClean="0">
                <a:solidFill>
                  <a:schemeClr val="accent1"/>
                </a:solidFill>
                <a:effectLst/>
              </a:rPr>
              <a:t>Aplikace</a:t>
            </a:r>
            <a:r>
              <a:rPr lang="sk-SK" smtClean="0">
                <a:solidFill>
                  <a:schemeClr val="accent1"/>
                </a:solidFill>
                <a:effectLst/>
              </a:rPr>
              <a:t> metodiky </a:t>
            </a:r>
            <a:r>
              <a:rPr lang="sk-SK" smtClean="0">
                <a:effectLst/>
              </a:rPr>
              <a:t/>
            </a:r>
            <a:br>
              <a:rPr lang="sk-SK" smtClean="0">
                <a:effectLst/>
              </a:rPr>
            </a:br>
            <a:endParaRPr lang="cs-CZ"/>
          </a:p>
        </p:txBody>
      </p:sp>
      <p:pic>
        <p:nvPicPr>
          <p:cNvPr id="3788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196752"/>
            <a:ext cx="8178512" cy="4469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251520" y="5982761"/>
            <a:ext cx="8892480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zdroj: CHAPS, 2017. SPOJENÍ  [online].</a:t>
            </a:r>
            <a:r>
              <a:rPr kumimoji="0" lang="cs-CZ" sz="1000" b="0" i="1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cs-CZ" sz="10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Praha: CHAPS.  </a:t>
            </a:r>
            <a:r>
              <a:rPr kumimoji="0" lang="cs-CZ" sz="10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[cit. 2017-11-24] </a:t>
            </a:r>
            <a:r>
              <a:rPr kumimoji="0" lang="cs-CZ" sz="10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Dostupné z: </a:t>
            </a:r>
            <a:r>
              <a:rPr kumimoji="0" lang="cs-CZ" sz="10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4"/>
              </a:rPr>
              <a:t>http://jizdnirady.idnes.cz/vlakyautobusy/spojeni/</a:t>
            </a:r>
            <a:r>
              <a:rPr kumimoji="0" lang="cs-CZ" sz="10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vlastní zpracování 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smtClean="0">
                <a:solidFill>
                  <a:schemeClr val="accent1"/>
                </a:solidFill>
                <a:effectLst/>
              </a:rPr>
              <a:t/>
            </a:r>
            <a:br>
              <a:rPr lang="sk-SK" smtClean="0">
                <a:solidFill>
                  <a:schemeClr val="accent1"/>
                </a:solidFill>
                <a:effectLst/>
              </a:rPr>
            </a:br>
            <a:r>
              <a:rPr lang="sk-SK" err="1" smtClean="0">
                <a:solidFill>
                  <a:schemeClr val="bg2">
                    <a:lumMod val="50000"/>
                  </a:schemeClr>
                </a:solidFill>
                <a:effectLst/>
              </a:rPr>
              <a:t>Kriteriální</a:t>
            </a:r>
            <a:r>
              <a:rPr lang="sk-SK" smtClean="0">
                <a:solidFill>
                  <a:schemeClr val="bg2">
                    <a:lumMod val="50000"/>
                  </a:schemeClr>
                </a:solidFill>
                <a:effectLst/>
              </a:rPr>
              <a:t> matice</a:t>
            </a:r>
            <a:br>
              <a:rPr lang="sk-SK" smtClean="0">
                <a:solidFill>
                  <a:schemeClr val="bg2">
                    <a:lumMod val="50000"/>
                  </a:schemeClr>
                </a:solidFill>
                <a:effectLst/>
              </a:rPr>
            </a:br>
            <a:endParaRPr lang="cs-CZ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5841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6736" y="1628800"/>
            <a:ext cx="8977264" cy="3818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cs-CZ" smtClean="0">
                <a:solidFill>
                  <a:srgbClr val="0070C0"/>
                </a:solidFill>
              </a:rPr>
              <a:t>Dominance variant</a:t>
            </a:r>
            <a:endParaRPr lang="cs-CZ">
              <a:solidFill>
                <a:srgbClr val="0070C0"/>
              </a:solidFill>
            </a:endParaRPr>
          </a:p>
        </p:txBody>
      </p:sp>
      <p:pic>
        <p:nvPicPr>
          <p:cNvPr id="399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0688"/>
            <a:ext cx="9144000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850106"/>
          </a:xfrm>
        </p:spPr>
        <p:txBody>
          <a:bodyPr/>
          <a:lstStyle/>
          <a:p>
            <a:pPr algn="ctr"/>
            <a:r>
              <a:rPr lang="cs-CZ" smtClean="0">
                <a:solidFill>
                  <a:srgbClr val="00B0F0"/>
                </a:solidFill>
              </a:rPr>
              <a:t>Výpočet vah</a:t>
            </a:r>
            <a:endParaRPr lang="cs-CZ">
              <a:solidFill>
                <a:srgbClr val="00B0F0"/>
              </a:solidFill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00808"/>
            <a:ext cx="7971459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57475" y="6165304"/>
            <a:ext cx="648652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8056" y="692696"/>
            <a:ext cx="456213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850106"/>
          </a:xfrm>
        </p:spPr>
        <p:txBody>
          <a:bodyPr/>
          <a:lstStyle/>
          <a:p>
            <a:pPr algn="ctr"/>
            <a:r>
              <a:rPr lang="cs-CZ" smtClean="0">
                <a:solidFill>
                  <a:srgbClr val="00B0F0"/>
                </a:solidFill>
              </a:rPr>
              <a:t>Stanovená váha</a:t>
            </a:r>
            <a:endParaRPr lang="cs-CZ">
              <a:solidFill>
                <a:srgbClr val="00B0F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8001" y="1296002"/>
            <a:ext cx="8524479" cy="4581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5949280"/>
            <a:ext cx="65151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475656" y="0"/>
            <a:ext cx="6768752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cs-CZ" smtClean="0">
                <a:solidFill>
                  <a:srgbClr val="00B0F0"/>
                </a:solidFill>
              </a:rPr>
              <a:t>Graf  kompromisních variant</a:t>
            </a:r>
            <a:endParaRPr lang="cs-CZ">
              <a:solidFill>
                <a:srgbClr val="00B0F0"/>
              </a:solidFill>
            </a:endParaRPr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548680"/>
            <a:ext cx="5616624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331640" y="332656"/>
            <a:ext cx="6840760" cy="670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000" b="0" i="0" u="none" strike="noStrike" cap="none" normalizeH="0" baseline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000" smtClean="0">
              <a:solidFill>
                <a:srgbClr val="0D0D0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000" b="0" i="0" u="none" strike="noStrike" cap="none" normalizeH="0" baseline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000" smtClean="0">
              <a:solidFill>
                <a:srgbClr val="0D0D0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000" b="0" i="0" u="none" strike="noStrike" cap="none" normalizeH="0" baseline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smtClean="0">
              <a:solidFill>
                <a:srgbClr val="0D0D0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smtClean="0">
              <a:solidFill>
                <a:srgbClr val="0D0D0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smtClean="0">
              <a:solidFill>
                <a:srgbClr val="0D0D0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smtClean="0">
              <a:solidFill>
                <a:srgbClr val="0D0D0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Zdroj: vlastní zpracování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sz="2000" smtClean="0"/>
              <a:t>Výsledky jednotlivých IDS jsou poměrně vyrovnané (s výjimkou IDS Ústeckého kraje), což je dáno prvotním základním výběrem hodnocených variant, kdy bylo rozhodnuto, že bude pracováno s již dlouhodobě fungujícími systémy integrované dopravy. Prakticky u všech hodnocených systémů je provedena téměř 100 % integrace veřejné dopravy. </a:t>
            </a:r>
            <a:endParaRPr lang="cs-CZ" sz="2000" smtClean="0">
              <a:solidFill>
                <a:srgbClr val="0D0D0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smtClean="0">
              <a:solidFill>
                <a:srgbClr val="0D0D0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4810539"/>
          </a:xfrm>
        </p:spPr>
        <p:txBody>
          <a:bodyPr>
            <a:normAutofit fontScale="92500" lnSpcReduction="10000"/>
          </a:bodyPr>
          <a:lstStyle/>
          <a:p>
            <a:endParaRPr lang="cs-CZ" smtClean="0"/>
          </a:p>
          <a:p>
            <a:pPr marL="441325" indent="0" algn="just">
              <a:buNone/>
            </a:pPr>
            <a:r>
              <a:rPr lang="cs-CZ" smtClean="0"/>
              <a:t>Veřejná doprava je důležitou složkou fungování státu   ve   veřejném   prostoru. Zpracovaná metodika   navrhuje   přistupovat   k  řešení dopravních problémů metodami </a:t>
            </a:r>
            <a:r>
              <a:rPr lang="cs-CZ" err="1" smtClean="0"/>
              <a:t>vícekriteriálního</a:t>
            </a:r>
            <a:r>
              <a:rPr lang="cs-CZ" smtClean="0"/>
              <a:t> hodnocení,  které  umožňují  snadnější orientaci ve sledované oblasti. Práce zhodnotila IDS Jihomoravského, Libereckého, Olomouckého, Ústeckého  kraje.   </a:t>
            </a:r>
          </a:p>
          <a:p>
            <a:pPr marL="441325" indent="0" algn="just">
              <a:buNone/>
            </a:pPr>
            <a:r>
              <a:rPr lang="cs-CZ" smtClean="0"/>
              <a:t>Dílčím výstupem diplomové práce  je podrobné zpřehlednění   segmentu   dopravy   týkající  se dopravních vazeb uvnitř integrovaných systémů z úhlu pohledu uživatele veřejné dopravy. </a:t>
            </a:r>
          </a:p>
          <a:p>
            <a:pPr marL="441325" indent="0">
              <a:buNone/>
            </a:pPr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>
                <a:solidFill>
                  <a:srgbClr val="00B0F0"/>
                </a:solidFill>
              </a:rPr>
              <a:t>Závěrečné shrnutí </a:t>
            </a:r>
            <a:endParaRPr lang="cs-CZ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481328"/>
            <a:ext cx="8784976" cy="4525963"/>
          </a:xfrm>
        </p:spPr>
        <p:txBody>
          <a:bodyPr>
            <a:normAutofit/>
          </a:bodyPr>
          <a:lstStyle/>
          <a:p>
            <a:r>
              <a:rPr lang="cs-CZ" smtClean="0"/>
              <a:t>Motivy a důvody k řešení daného problému</a:t>
            </a:r>
          </a:p>
          <a:p>
            <a:r>
              <a:rPr lang="cs-CZ" smtClean="0"/>
              <a:t>Cíl práce</a:t>
            </a:r>
          </a:p>
          <a:p>
            <a:r>
              <a:rPr lang="cs-CZ" smtClean="0"/>
              <a:t>Metodika diplomové práce</a:t>
            </a:r>
          </a:p>
          <a:p>
            <a:r>
              <a:rPr lang="cs-CZ" smtClean="0"/>
              <a:t>Postup posouzení návaznosti spojů</a:t>
            </a:r>
          </a:p>
          <a:p>
            <a:r>
              <a:rPr lang="cs-CZ" smtClean="0"/>
              <a:t>Integrované dopravní systémy</a:t>
            </a:r>
          </a:p>
          <a:p>
            <a:r>
              <a:rPr lang="cs-CZ" smtClean="0"/>
              <a:t>Aplikace navrhované metodiky  návaznosti spojů</a:t>
            </a:r>
            <a:r>
              <a:rPr lang="cs-CZ" i="1" smtClean="0"/>
              <a:t> </a:t>
            </a:r>
          </a:p>
          <a:p>
            <a:r>
              <a:rPr lang="cs-CZ" smtClean="0"/>
              <a:t>Kriteriální matice, váhy, dominance variant</a:t>
            </a:r>
          </a:p>
          <a:p>
            <a:r>
              <a:rPr lang="cs-CZ" smtClean="0"/>
              <a:t>Závěrečné shrnutí</a:t>
            </a:r>
          </a:p>
          <a:p>
            <a:r>
              <a:rPr lang="cs-CZ" smtClean="0"/>
              <a:t>Doplňující dotazy</a:t>
            </a:r>
          </a:p>
          <a:p>
            <a:endParaRPr lang="cs-CZ" smtClean="0"/>
          </a:p>
          <a:p>
            <a:endParaRPr lang="cs-CZ" smtClean="0"/>
          </a:p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>
                <a:solidFill>
                  <a:schemeClr val="bg2">
                    <a:lumMod val="50000"/>
                  </a:schemeClr>
                </a:solidFill>
              </a:rPr>
              <a:t>Obsah prezentace</a:t>
            </a:r>
            <a:endParaRPr lang="cs-CZ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363272" cy="4827992"/>
          </a:xfrm>
        </p:spPr>
        <p:txBody>
          <a:bodyPr>
            <a:normAutofit fontScale="77500" lnSpcReduction="20000"/>
          </a:bodyPr>
          <a:lstStyle/>
          <a:p>
            <a:r>
              <a:rPr lang="sk-SK" err="1" smtClean="0"/>
              <a:t>Lze</a:t>
            </a:r>
            <a:r>
              <a:rPr lang="sk-SK" smtClean="0"/>
              <a:t> metodiku </a:t>
            </a:r>
            <a:r>
              <a:rPr lang="sk-SK" err="1" smtClean="0"/>
              <a:t>využít</a:t>
            </a:r>
            <a:r>
              <a:rPr lang="sk-SK" smtClean="0"/>
              <a:t> i </a:t>
            </a:r>
            <a:r>
              <a:rPr lang="sk-SK" err="1" smtClean="0"/>
              <a:t>pro</a:t>
            </a:r>
            <a:r>
              <a:rPr lang="sk-SK" smtClean="0"/>
              <a:t> </a:t>
            </a:r>
            <a:r>
              <a:rPr lang="sk-SK" err="1" smtClean="0"/>
              <a:t>hodnocení</a:t>
            </a:r>
            <a:r>
              <a:rPr lang="sk-SK" smtClean="0"/>
              <a:t> </a:t>
            </a:r>
            <a:r>
              <a:rPr lang="sk-SK" err="1" smtClean="0"/>
              <a:t>zahraničních</a:t>
            </a:r>
            <a:r>
              <a:rPr lang="sk-SK" smtClean="0"/>
              <a:t> </a:t>
            </a:r>
            <a:r>
              <a:rPr lang="sk-SK" err="1" smtClean="0"/>
              <a:t>systémů</a:t>
            </a:r>
            <a:r>
              <a:rPr lang="sk-SK" smtClean="0"/>
              <a:t>? </a:t>
            </a:r>
          </a:p>
          <a:p>
            <a:pPr algn="just">
              <a:buNone/>
            </a:pPr>
            <a:r>
              <a:rPr lang="sk-SK" smtClean="0">
                <a:solidFill>
                  <a:srgbClr val="002060"/>
                </a:solidFill>
              </a:rPr>
              <a:t>   </a:t>
            </a:r>
            <a:r>
              <a:rPr lang="sk-SK" i="1" smtClean="0">
                <a:solidFill>
                  <a:srgbClr val="002060"/>
                </a:solidFill>
              </a:rPr>
              <a:t>Každá </a:t>
            </a:r>
            <a:r>
              <a:rPr lang="sk-SK" i="1" err="1" smtClean="0">
                <a:solidFill>
                  <a:srgbClr val="002060"/>
                </a:solidFill>
              </a:rPr>
              <a:t>země</a:t>
            </a:r>
            <a:r>
              <a:rPr lang="sk-SK" i="1" smtClean="0">
                <a:solidFill>
                  <a:srgbClr val="002060"/>
                </a:solidFill>
              </a:rPr>
              <a:t>  má </a:t>
            </a:r>
            <a:r>
              <a:rPr lang="sk-SK" i="1" err="1" smtClean="0">
                <a:solidFill>
                  <a:srgbClr val="002060"/>
                </a:solidFill>
              </a:rPr>
              <a:t>svá</a:t>
            </a:r>
            <a:r>
              <a:rPr lang="sk-SK" i="1" smtClean="0">
                <a:solidFill>
                  <a:srgbClr val="002060"/>
                </a:solidFill>
              </a:rPr>
              <a:t>  </a:t>
            </a:r>
            <a:r>
              <a:rPr lang="sk-SK" i="1" err="1" smtClean="0">
                <a:solidFill>
                  <a:srgbClr val="002060"/>
                </a:solidFill>
              </a:rPr>
              <a:t>specifika</a:t>
            </a:r>
            <a:r>
              <a:rPr lang="sk-SK" i="1" smtClean="0">
                <a:solidFill>
                  <a:srgbClr val="002060"/>
                </a:solidFill>
              </a:rPr>
              <a:t>, </a:t>
            </a:r>
            <a:r>
              <a:rPr lang="sk-SK" i="1" err="1" smtClean="0">
                <a:solidFill>
                  <a:srgbClr val="002060"/>
                </a:solidFill>
              </a:rPr>
              <a:t>kulturní</a:t>
            </a:r>
            <a:r>
              <a:rPr lang="sk-SK" i="1" smtClean="0">
                <a:solidFill>
                  <a:srgbClr val="002060"/>
                </a:solidFill>
              </a:rPr>
              <a:t> zvyklosti ,vlastní </a:t>
            </a:r>
            <a:r>
              <a:rPr lang="sk-SK" i="1" err="1" smtClean="0">
                <a:solidFill>
                  <a:srgbClr val="002060"/>
                </a:solidFill>
              </a:rPr>
              <a:t>legislativu</a:t>
            </a:r>
            <a:r>
              <a:rPr lang="sk-SK" i="1" smtClean="0">
                <a:solidFill>
                  <a:srgbClr val="002060"/>
                </a:solidFill>
              </a:rPr>
              <a:t> a </a:t>
            </a:r>
            <a:r>
              <a:rPr lang="sk-SK" i="1" err="1" smtClean="0">
                <a:solidFill>
                  <a:srgbClr val="002060"/>
                </a:solidFill>
              </a:rPr>
              <a:t>jinou</a:t>
            </a:r>
            <a:r>
              <a:rPr lang="sk-SK" i="1" smtClean="0">
                <a:solidFill>
                  <a:srgbClr val="002060"/>
                </a:solidFill>
              </a:rPr>
              <a:t> ekonomickou </a:t>
            </a:r>
            <a:r>
              <a:rPr lang="sk-SK" i="1" err="1" smtClean="0">
                <a:solidFill>
                  <a:srgbClr val="002060"/>
                </a:solidFill>
              </a:rPr>
              <a:t>situaci</a:t>
            </a:r>
            <a:r>
              <a:rPr lang="sk-SK" i="1" smtClean="0">
                <a:solidFill>
                  <a:srgbClr val="002060"/>
                </a:solidFill>
              </a:rPr>
              <a:t>. Z  tohto </a:t>
            </a:r>
            <a:r>
              <a:rPr lang="sk-SK" i="1" err="1" smtClean="0">
                <a:solidFill>
                  <a:srgbClr val="002060"/>
                </a:solidFill>
              </a:rPr>
              <a:t>důvodu</a:t>
            </a:r>
            <a:r>
              <a:rPr lang="sk-SK" i="1" smtClean="0">
                <a:solidFill>
                  <a:srgbClr val="002060"/>
                </a:solidFill>
              </a:rPr>
              <a:t> je uvedená   metodika   </a:t>
            </a:r>
            <a:r>
              <a:rPr lang="sk-SK" i="1" err="1" smtClean="0">
                <a:solidFill>
                  <a:srgbClr val="002060"/>
                </a:solidFill>
              </a:rPr>
              <a:t>uplatnitelná</a:t>
            </a:r>
            <a:r>
              <a:rPr lang="sk-SK" i="1" smtClean="0">
                <a:solidFill>
                  <a:srgbClr val="002060"/>
                </a:solidFill>
              </a:rPr>
              <a:t>   </a:t>
            </a:r>
            <a:r>
              <a:rPr lang="sk-SK" i="1" err="1" smtClean="0">
                <a:solidFill>
                  <a:srgbClr val="002060"/>
                </a:solidFill>
              </a:rPr>
              <a:t>pouze</a:t>
            </a:r>
            <a:r>
              <a:rPr lang="sk-SK" i="1" smtClean="0">
                <a:solidFill>
                  <a:srgbClr val="002060"/>
                </a:solidFill>
              </a:rPr>
              <a:t>   </a:t>
            </a:r>
            <a:r>
              <a:rPr lang="sk-SK" i="1" err="1" smtClean="0">
                <a:solidFill>
                  <a:srgbClr val="002060"/>
                </a:solidFill>
              </a:rPr>
              <a:t>rámcově</a:t>
            </a:r>
            <a:r>
              <a:rPr lang="sk-SK" i="1" smtClean="0">
                <a:solidFill>
                  <a:srgbClr val="002060"/>
                </a:solidFill>
              </a:rPr>
              <a:t> v</a:t>
            </a:r>
            <a:r>
              <a:rPr lang="cs-CZ" smtClean="0"/>
              <a:t> </a:t>
            </a:r>
            <a:r>
              <a:rPr lang="sk-SK" i="1" err="1" smtClean="0">
                <a:solidFill>
                  <a:srgbClr val="002060"/>
                </a:solidFill>
              </a:rPr>
              <a:t>městských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aglomeracích</a:t>
            </a:r>
            <a:r>
              <a:rPr lang="sk-SK" i="1" smtClean="0">
                <a:solidFill>
                  <a:srgbClr val="002060"/>
                </a:solidFill>
              </a:rPr>
              <a:t>, </a:t>
            </a:r>
            <a:r>
              <a:rPr lang="sk-SK" i="1" err="1" smtClean="0">
                <a:solidFill>
                  <a:srgbClr val="002060"/>
                </a:solidFill>
              </a:rPr>
              <a:t>které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odpovídají</a:t>
            </a:r>
            <a:r>
              <a:rPr lang="sk-SK" i="1" smtClean="0">
                <a:solidFill>
                  <a:srgbClr val="002060"/>
                </a:solidFill>
              </a:rPr>
              <a:t> českým </a:t>
            </a:r>
            <a:r>
              <a:rPr lang="sk-SK" i="1" err="1" smtClean="0">
                <a:solidFill>
                  <a:srgbClr val="002060"/>
                </a:solidFill>
              </a:rPr>
              <a:t>podmínkám</a:t>
            </a:r>
            <a:r>
              <a:rPr lang="sk-SK" i="1" smtClean="0">
                <a:solidFill>
                  <a:srgbClr val="002060"/>
                </a:solidFill>
              </a:rPr>
              <a:t>. </a:t>
            </a:r>
            <a:r>
              <a:rPr lang="sk-SK" i="1" smtClean="0">
                <a:solidFill>
                  <a:srgbClr val="002060"/>
                </a:solidFill>
              </a:rPr>
              <a:t>S</a:t>
            </a:r>
            <a:r>
              <a:rPr lang="sk-SK" i="1" smtClean="0">
                <a:solidFill>
                  <a:srgbClr val="002060"/>
                </a:solidFill>
              </a:rPr>
              <a:t>tandardy</a:t>
            </a:r>
            <a:r>
              <a:rPr lang="sk-SK" i="1" smtClean="0">
                <a:solidFill>
                  <a:srgbClr val="002060"/>
                </a:solidFill>
              </a:rPr>
              <a:t>, doporučené  intervaly, </a:t>
            </a:r>
            <a:r>
              <a:rPr lang="sk-SK" i="1" smtClean="0">
                <a:solidFill>
                  <a:srgbClr val="002060"/>
                </a:solidFill>
              </a:rPr>
              <a:t>docházková  </a:t>
            </a:r>
            <a:r>
              <a:rPr lang="sk-SK" i="1" err="1" smtClean="0">
                <a:solidFill>
                  <a:srgbClr val="002060"/>
                </a:solidFill>
              </a:rPr>
              <a:t>vzdálenost</a:t>
            </a:r>
            <a:r>
              <a:rPr lang="sk-SK" i="1" smtClean="0">
                <a:solidFill>
                  <a:srgbClr val="002060"/>
                </a:solidFill>
              </a:rPr>
              <a:t>  a </a:t>
            </a:r>
            <a:r>
              <a:rPr lang="sk-SK" i="1" err="1" smtClean="0">
                <a:solidFill>
                  <a:srgbClr val="002060"/>
                </a:solidFill>
              </a:rPr>
              <a:t>další</a:t>
            </a:r>
            <a:r>
              <a:rPr lang="sk-SK" i="1" smtClean="0">
                <a:solidFill>
                  <a:srgbClr val="002060"/>
                </a:solidFill>
              </a:rPr>
              <a:t>  aspekty  </a:t>
            </a:r>
            <a:r>
              <a:rPr lang="sk-SK" i="1" err="1" smtClean="0">
                <a:solidFill>
                  <a:srgbClr val="002060"/>
                </a:solidFill>
              </a:rPr>
              <a:t>se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mohou</a:t>
            </a:r>
            <a:r>
              <a:rPr lang="sk-SK" i="1" smtClean="0">
                <a:solidFill>
                  <a:srgbClr val="002060"/>
                </a:solidFill>
              </a:rPr>
              <a:t> v</a:t>
            </a:r>
            <a:r>
              <a:rPr lang="cs-CZ" smtClean="0"/>
              <a:t> </a:t>
            </a:r>
            <a:r>
              <a:rPr lang="sk-SK" i="1" smtClean="0">
                <a:solidFill>
                  <a:srgbClr val="002060"/>
                </a:solidFill>
              </a:rPr>
              <a:t> jednotlivých </a:t>
            </a:r>
            <a:r>
              <a:rPr lang="sk-SK" i="1" err="1" smtClean="0">
                <a:solidFill>
                  <a:srgbClr val="002060"/>
                </a:solidFill>
              </a:rPr>
              <a:t>zemích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výrazně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lišit</a:t>
            </a:r>
            <a:r>
              <a:rPr lang="sk-SK" i="1" smtClean="0">
                <a:solidFill>
                  <a:srgbClr val="002060"/>
                </a:solidFill>
              </a:rPr>
              <a:t>.    </a:t>
            </a:r>
          </a:p>
          <a:p>
            <a:endParaRPr lang="sk-SK" sz="1300" smtClean="0"/>
          </a:p>
          <a:p>
            <a:r>
              <a:rPr lang="sk-SK" smtClean="0"/>
              <a:t>Jak </a:t>
            </a:r>
            <a:r>
              <a:rPr lang="sk-SK" err="1" smtClean="0"/>
              <a:t>byla</a:t>
            </a:r>
            <a:r>
              <a:rPr lang="sk-SK" smtClean="0"/>
              <a:t> </a:t>
            </a:r>
            <a:r>
              <a:rPr lang="sk-SK" err="1" smtClean="0"/>
              <a:t>získána</a:t>
            </a:r>
            <a:r>
              <a:rPr lang="sk-SK" smtClean="0"/>
              <a:t> </a:t>
            </a:r>
            <a:r>
              <a:rPr lang="sk-SK" err="1" smtClean="0"/>
              <a:t>potřebná</a:t>
            </a:r>
            <a:r>
              <a:rPr lang="sk-SK" smtClean="0"/>
              <a:t> </a:t>
            </a:r>
            <a:r>
              <a:rPr lang="sk-SK" err="1" smtClean="0"/>
              <a:t>data</a:t>
            </a:r>
            <a:r>
              <a:rPr lang="sk-SK" smtClean="0"/>
              <a:t> o </a:t>
            </a:r>
            <a:r>
              <a:rPr lang="sk-SK" err="1" smtClean="0"/>
              <a:t>spojích</a:t>
            </a:r>
            <a:r>
              <a:rPr lang="sk-SK" smtClean="0"/>
              <a:t> </a:t>
            </a:r>
            <a:r>
              <a:rPr lang="sk-SK" err="1" smtClean="0"/>
              <a:t>mezi</a:t>
            </a:r>
            <a:r>
              <a:rPr lang="sk-SK" smtClean="0"/>
              <a:t> </a:t>
            </a:r>
            <a:r>
              <a:rPr lang="sk-SK" err="1" smtClean="0"/>
              <a:t>okresními</a:t>
            </a:r>
            <a:r>
              <a:rPr lang="sk-SK" smtClean="0"/>
              <a:t> </a:t>
            </a:r>
            <a:r>
              <a:rPr lang="sk-SK" err="1" smtClean="0"/>
              <a:t>městy</a:t>
            </a:r>
            <a:r>
              <a:rPr lang="sk-SK" smtClean="0"/>
              <a:t>? </a:t>
            </a:r>
          </a:p>
          <a:p>
            <a:r>
              <a:rPr lang="sk-SK" i="1" err="1" smtClean="0">
                <a:solidFill>
                  <a:srgbClr val="002060"/>
                </a:solidFill>
              </a:rPr>
              <a:t>Ručním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zpracováním</a:t>
            </a:r>
            <a:r>
              <a:rPr lang="sk-SK" i="1" smtClean="0">
                <a:solidFill>
                  <a:srgbClr val="002060"/>
                </a:solidFill>
              </a:rPr>
              <a:t> v </a:t>
            </a:r>
            <a:r>
              <a:rPr lang="sk-SK" i="1" err="1" smtClean="0">
                <a:solidFill>
                  <a:srgbClr val="002060"/>
                </a:solidFill>
              </a:rPr>
              <a:t>internetovém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vyhledávači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jízdních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řádů</a:t>
            </a:r>
            <a:r>
              <a:rPr lang="sk-SK" i="1" smtClean="0">
                <a:solidFill>
                  <a:srgbClr val="002060"/>
                </a:solidFill>
              </a:rPr>
              <a:t> IDOS. </a:t>
            </a:r>
          </a:p>
          <a:p>
            <a:pPr>
              <a:buNone/>
            </a:pPr>
            <a:r>
              <a:rPr lang="sk-SK" sz="1300" smtClean="0"/>
              <a:t> </a:t>
            </a:r>
          </a:p>
          <a:p>
            <a:r>
              <a:rPr lang="sk-SK" err="1" smtClean="0"/>
              <a:t>Byly</a:t>
            </a:r>
            <a:r>
              <a:rPr lang="sk-SK" smtClean="0"/>
              <a:t> </a:t>
            </a:r>
            <a:r>
              <a:rPr lang="sk-SK" err="1" smtClean="0"/>
              <a:t>uvažovány</a:t>
            </a:r>
            <a:r>
              <a:rPr lang="sk-SK" smtClean="0"/>
              <a:t> </a:t>
            </a:r>
            <a:r>
              <a:rPr lang="sk-SK" err="1" smtClean="0"/>
              <a:t>všechny</a:t>
            </a:r>
            <a:r>
              <a:rPr lang="sk-SK" smtClean="0"/>
              <a:t> </a:t>
            </a:r>
            <a:r>
              <a:rPr lang="sk-SK" err="1" smtClean="0"/>
              <a:t>kombinace</a:t>
            </a:r>
            <a:r>
              <a:rPr lang="sk-SK" smtClean="0"/>
              <a:t> </a:t>
            </a:r>
            <a:r>
              <a:rPr lang="sk-SK" err="1" smtClean="0"/>
              <a:t>okresních</a:t>
            </a:r>
            <a:r>
              <a:rPr lang="sk-SK" smtClean="0"/>
              <a:t> </a:t>
            </a:r>
            <a:r>
              <a:rPr lang="sk-SK" err="1" smtClean="0"/>
              <a:t>měst</a:t>
            </a:r>
            <a:r>
              <a:rPr lang="sk-SK" smtClean="0"/>
              <a:t> v rámci kraje nebo jen vybrané </a:t>
            </a:r>
            <a:r>
              <a:rPr lang="sk-SK" err="1" smtClean="0"/>
              <a:t>kombinace</a:t>
            </a:r>
            <a:r>
              <a:rPr lang="sk-SK" i="1" smtClean="0">
                <a:solidFill>
                  <a:srgbClr val="002060"/>
                </a:solidFill>
              </a:rPr>
              <a:t>? </a:t>
            </a:r>
          </a:p>
          <a:p>
            <a:r>
              <a:rPr lang="sk-SK" i="1" err="1" smtClean="0">
                <a:solidFill>
                  <a:srgbClr val="002060"/>
                </a:solidFill>
              </a:rPr>
              <a:t>Byly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uvažovány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všechny</a:t>
            </a:r>
            <a:r>
              <a:rPr lang="sk-SK" i="1" smtClean="0">
                <a:solidFill>
                  <a:srgbClr val="002060"/>
                </a:solidFill>
              </a:rPr>
              <a:t>  </a:t>
            </a:r>
            <a:r>
              <a:rPr lang="sk-SK" i="1" err="1" smtClean="0">
                <a:solidFill>
                  <a:srgbClr val="002060"/>
                </a:solidFill>
              </a:rPr>
              <a:t>vzájemné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kombinace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okresních</a:t>
            </a:r>
            <a:r>
              <a:rPr lang="sk-SK" i="1" smtClean="0">
                <a:solidFill>
                  <a:srgbClr val="002060"/>
                </a:solidFill>
              </a:rPr>
              <a:t>       </a:t>
            </a:r>
            <a:r>
              <a:rPr lang="sk-SK" i="1" err="1" smtClean="0">
                <a:solidFill>
                  <a:srgbClr val="002060"/>
                </a:solidFill>
              </a:rPr>
              <a:t>měst</a:t>
            </a:r>
            <a:r>
              <a:rPr lang="sk-SK" i="1" smtClean="0">
                <a:solidFill>
                  <a:srgbClr val="002060"/>
                </a:solidFill>
              </a:rPr>
              <a:t> v rámci  každého kraje.  </a:t>
            </a:r>
          </a:p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err="1" smtClean="0">
                <a:solidFill>
                  <a:schemeClr val="accent1"/>
                </a:solidFill>
                <a:effectLst/>
              </a:rPr>
              <a:t>Odpovědi</a:t>
            </a:r>
            <a:r>
              <a:rPr lang="sk-SK" smtClean="0">
                <a:solidFill>
                  <a:schemeClr val="accent1"/>
                </a:solidFill>
                <a:effectLst/>
              </a:rPr>
              <a:t> na otázky </a:t>
            </a:r>
            <a:br>
              <a:rPr lang="sk-SK" smtClean="0">
                <a:solidFill>
                  <a:schemeClr val="accent1"/>
                </a:solidFill>
                <a:effectLst/>
              </a:rPr>
            </a:br>
            <a:r>
              <a:rPr lang="sk-SK" err="1" smtClean="0">
                <a:solidFill>
                  <a:schemeClr val="accent1"/>
                </a:solidFill>
                <a:effectLst/>
              </a:rPr>
              <a:t>vedoucího</a:t>
            </a:r>
            <a:r>
              <a:rPr lang="sk-SK" smtClean="0">
                <a:solidFill>
                  <a:schemeClr val="accent1"/>
                </a:solidFill>
                <a:effectLst/>
              </a:rPr>
              <a:t> práce a oponenta</a:t>
            </a:r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772816"/>
            <a:ext cx="8219256" cy="4536504"/>
          </a:xfrm>
        </p:spPr>
        <p:txBody>
          <a:bodyPr>
            <a:normAutofit fontScale="85000" lnSpcReduction="20000"/>
          </a:bodyPr>
          <a:lstStyle/>
          <a:p>
            <a:endParaRPr lang="sk-SK" sz="1300" smtClean="0"/>
          </a:p>
          <a:p>
            <a:r>
              <a:rPr lang="sk-SK" err="1" smtClean="0"/>
              <a:t>Byla</a:t>
            </a:r>
            <a:r>
              <a:rPr lang="sk-SK" smtClean="0"/>
              <a:t> </a:t>
            </a:r>
            <a:r>
              <a:rPr lang="sk-SK" err="1" smtClean="0"/>
              <a:t>uvažována</a:t>
            </a:r>
            <a:r>
              <a:rPr lang="sk-SK" smtClean="0"/>
              <a:t> </a:t>
            </a:r>
            <a:r>
              <a:rPr lang="sk-SK" err="1" smtClean="0"/>
              <a:t>všechna</a:t>
            </a:r>
            <a:r>
              <a:rPr lang="sk-SK" smtClean="0"/>
              <a:t> nebo jen </a:t>
            </a:r>
            <a:r>
              <a:rPr lang="sk-SK" err="1" smtClean="0"/>
              <a:t>přestupní</a:t>
            </a:r>
            <a:r>
              <a:rPr lang="sk-SK" smtClean="0"/>
              <a:t> spojení? </a:t>
            </a:r>
          </a:p>
          <a:p>
            <a:pPr>
              <a:buNone/>
            </a:pPr>
            <a:r>
              <a:rPr lang="sk-SK" i="1" smtClean="0"/>
              <a:t>   </a:t>
            </a:r>
            <a:r>
              <a:rPr lang="sk-SK" i="1" err="1" smtClean="0">
                <a:solidFill>
                  <a:srgbClr val="002060"/>
                </a:solidFill>
              </a:rPr>
              <a:t>Byla</a:t>
            </a:r>
            <a:r>
              <a:rPr lang="sk-SK" i="1" smtClean="0">
                <a:solidFill>
                  <a:srgbClr val="002060"/>
                </a:solidFill>
              </a:rPr>
              <a:t>  </a:t>
            </a:r>
            <a:r>
              <a:rPr lang="sk-SK" i="1" err="1" smtClean="0">
                <a:solidFill>
                  <a:srgbClr val="002060"/>
                </a:solidFill>
              </a:rPr>
              <a:t>uvažována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všechna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přímá</a:t>
            </a:r>
            <a:r>
              <a:rPr lang="sk-SK" i="1" smtClean="0">
                <a:solidFill>
                  <a:srgbClr val="002060"/>
                </a:solidFill>
              </a:rPr>
              <a:t> spojení a </a:t>
            </a:r>
            <a:r>
              <a:rPr lang="sk-SK" i="1" err="1" smtClean="0">
                <a:solidFill>
                  <a:srgbClr val="002060"/>
                </a:solidFill>
              </a:rPr>
              <a:t>všechna</a:t>
            </a:r>
            <a:r>
              <a:rPr lang="sk-SK" i="1" smtClean="0">
                <a:solidFill>
                  <a:srgbClr val="002060"/>
                </a:solidFill>
              </a:rPr>
              <a:t> spojení s </a:t>
            </a:r>
            <a:r>
              <a:rPr lang="sk-SK" i="1" err="1" smtClean="0">
                <a:solidFill>
                  <a:srgbClr val="002060"/>
                </a:solidFill>
              </a:rPr>
              <a:t>jedním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přestupem</a:t>
            </a:r>
            <a:r>
              <a:rPr lang="sk-SK" i="1" smtClean="0">
                <a:solidFill>
                  <a:srgbClr val="002060"/>
                </a:solidFill>
              </a:rPr>
              <a:t>. Spojení s </a:t>
            </a:r>
            <a:r>
              <a:rPr lang="sk-SK" i="1" err="1" smtClean="0">
                <a:solidFill>
                  <a:srgbClr val="002060"/>
                </a:solidFill>
              </a:rPr>
              <a:t>přestupem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byly</a:t>
            </a:r>
            <a:r>
              <a:rPr lang="sk-SK" i="1" smtClean="0">
                <a:solidFill>
                  <a:srgbClr val="002060"/>
                </a:solidFill>
              </a:rPr>
              <a:t>  </a:t>
            </a:r>
            <a:r>
              <a:rPr lang="sk-SK" i="1" err="1" smtClean="0">
                <a:solidFill>
                  <a:srgbClr val="002060"/>
                </a:solidFill>
              </a:rPr>
              <a:t>ohodnoceny</a:t>
            </a:r>
            <a:r>
              <a:rPr lang="sk-SK" i="1" smtClean="0">
                <a:solidFill>
                  <a:srgbClr val="002060"/>
                </a:solidFill>
              </a:rPr>
              <a:t>  nižšími  hodnotami </a:t>
            </a:r>
            <a:r>
              <a:rPr lang="sk-SK" i="1" err="1" smtClean="0">
                <a:solidFill>
                  <a:srgbClr val="002060"/>
                </a:solidFill>
              </a:rPr>
              <a:t>vah</a:t>
            </a:r>
            <a:r>
              <a:rPr lang="sk-SK" i="1" smtClean="0">
                <a:solidFill>
                  <a:srgbClr val="002060"/>
                </a:solidFill>
              </a:rPr>
              <a:t> (</a:t>
            </a:r>
            <a:r>
              <a:rPr lang="sk-SK" i="1" err="1" smtClean="0">
                <a:solidFill>
                  <a:srgbClr val="002060"/>
                </a:solidFill>
              </a:rPr>
              <a:t>viz</a:t>
            </a:r>
            <a:r>
              <a:rPr lang="sk-SK" i="1" smtClean="0">
                <a:solidFill>
                  <a:srgbClr val="002060"/>
                </a:solidFill>
              </a:rPr>
              <a:t>. </a:t>
            </a:r>
            <a:r>
              <a:rPr lang="sk-SK" i="1" smtClean="0">
                <a:solidFill>
                  <a:srgbClr val="002060"/>
                </a:solidFill>
              </a:rPr>
              <a:t>t</a:t>
            </a:r>
            <a:r>
              <a:rPr lang="sk-SK" i="1" smtClean="0">
                <a:solidFill>
                  <a:srgbClr val="002060"/>
                </a:solidFill>
              </a:rPr>
              <a:t>abulka č. 7</a:t>
            </a:r>
            <a:r>
              <a:rPr lang="sk-SK" i="1" smtClean="0">
                <a:solidFill>
                  <a:srgbClr val="002060"/>
                </a:solidFill>
              </a:rPr>
              <a:t>, str. 67). Spojení s </a:t>
            </a:r>
            <a:r>
              <a:rPr lang="sk-SK" i="1" err="1" smtClean="0">
                <a:solidFill>
                  <a:srgbClr val="002060"/>
                </a:solidFill>
              </a:rPr>
              <a:t>více</a:t>
            </a:r>
            <a:r>
              <a:rPr lang="sk-SK" i="1" smtClean="0">
                <a:solidFill>
                  <a:srgbClr val="002060"/>
                </a:solidFill>
              </a:rPr>
              <a:t> než </a:t>
            </a:r>
            <a:r>
              <a:rPr lang="sk-SK" i="1" err="1" smtClean="0">
                <a:solidFill>
                  <a:srgbClr val="002060"/>
                </a:solidFill>
              </a:rPr>
              <a:t>jedním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přestupem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uvažována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nebyla</a:t>
            </a:r>
            <a:r>
              <a:rPr lang="sk-SK" i="1" smtClean="0">
                <a:solidFill>
                  <a:srgbClr val="002060"/>
                </a:solidFill>
              </a:rPr>
              <a:t>.  </a:t>
            </a:r>
          </a:p>
          <a:p>
            <a:pPr>
              <a:buNone/>
            </a:pPr>
            <a:endParaRPr lang="sk-SK" i="1" smtClean="0">
              <a:solidFill>
                <a:srgbClr val="002060"/>
              </a:solidFill>
            </a:endParaRPr>
          </a:p>
          <a:p>
            <a:r>
              <a:rPr lang="sk-SK" smtClean="0"/>
              <a:t>Jak </a:t>
            </a:r>
            <a:r>
              <a:rPr lang="sk-SK" err="1" smtClean="0"/>
              <a:t>lze</a:t>
            </a:r>
            <a:r>
              <a:rPr lang="sk-SK" smtClean="0"/>
              <a:t> v praxi </a:t>
            </a:r>
            <a:r>
              <a:rPr lang="sk-SK" err="1" smtClean="0"/>
              <a:t>využít</a:t>
            </a:r>
            <a:r>
              <a:rPr lang="sk-SK" smtClean="0"/>
              <a:t> </a:t>
            </a:r>
            <a:r>
              <a:rPr lang="sk-SK" err="1" smtClean="0"/>
              <a:t>zpracované</a:t>
            </a:r>
            <a:r>
              <a:rPr lang="sk-SK" smtClean="0"/>
              <a:t> výsledky </a:t>
            </a:r>
            <a:r>
              <a:rPr lang="sk-SK" err="1" smtClean="0"/>
              <a:t>provedené</a:t>
            </a:r>
            <a:r>
              <a:rPr lang="sk-SK" smtClean="0"/>
              <a:t> analýzy integrovaných </a:t>
            </a:r>
            <a:r>
              <a:rPr lang="sk-SK" err="1" smtClean="0"/>
              <a:t>dopravních</a:t>
            </a:r>
            <a:r>
              <a:rPr lang="sk-SK" smtClean="0"/>
              <a:t> </a:t>
            </a:r>
            <a:r>
              <a:rPr lang="sk-SK" err="1" smtClean="0"/>
              <a:t>systémů</a:t>
            </a:r>
            <a:r>
              <a:rPr lang="sk-SK" smtClean="0"/>
              <a:t> ? </a:t>
            </a:r>
          </a:p>
          <a:p>
            <a:pPr>
              <a:buNone/>
            </a:pPr>
            <a:r>
              <a:rPr lang="sk-SK" i="1" smtClean="0">
                <a:solidFill>
                  <a:schemeClr val="bg1">
                    <a:lumMod val="50000"/>
                  </a:schemeClr>
                </a:solidFill>
              </a:rPr>
              <a:t>   </a:t>
            </a:r>
            <a:r>
              <a:rPr lang="sk-SK" i="1" smtClean="0">
                <a:solidFill>
                  <a:srgbClr val="002060"/>
                </a:solidFill>
              </a:rPr>
              <a:t>Získaná </a:t>
            </a:r>
            <a:r>
              <a:rPr lang="sk-SK" i="1" err="1" smtClean="0">
                <a:solidFill>
                  <a:srgbClr val="002060"/>
                </a:solidFill>
              </a:rPr>
              <a:t>data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mohou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sloužit</a:t>
            </a:r>
            <a:r>
              <a:rPr lang="sk-SK" i="1" smtClean="0">
                <a:solidFill>
                  <a:srgbClr val="002060"/>
                </a:solidFill>
              </a:rPr>
              <a:t> k </a:t>
            </a:r>
            <a:r>
              <a:rPr lang="sk-SK" i="1" err="1" smtClean="0">
                <a:solidFill>
                  <a:srgbClr val="002060"/>
                </a:solidFill>
              </a:rPr>
              <a:t>reflexi</a:t>
            </a:r>
            <a:r>
              <a:rPr lang="sk-SK" i="1" smtClean="0">
                <a:solidFill>
                  <a:srgbClr val="002060"/>
                </a:solidFill>
              </a:rPr>
              <a:t> jednotlivým </a:t>
            </a:r>
            <a:r>
              <a:rPr lang="sk-SK" i="1" err="1" smtClean="0">
                <a:solidFill>
                  <a:srgbClr val="002060"/>
                </a:solidFill>
              </a:rPr>
              <a:t>koordinátorům</a:t>
            </a:r>
            <a:r>
              <a:rPr lang="sk-SK" i="1" smtClean="0">
                <a:solidFill>
                  <a:srgbClr val="002060"/>
                </a:solidFill>
              </a:rPr>
              <a:t> IDS. </a:t>
            </a:r>
            <a:r>
              <a:rPr lang="sk-SK" i="1" err="1" smtClean="0">
                <a:solidFill>
                  <a:srgbClr val="002060"/>
                </a:solidFill>
              </a:rPr>
              <a:t>Např</a:t>
            </a:r>
            <a:r>
              <a:rPr lang="sk-SK" i="1" smtClean="0">
                <a:solidFill>
                  <a:srgbClr val="002060"/>
                </a:solidFill>
              </a:rPr>
              <a:t>. </a:t>
            </a:r>
            <a:r>
              <a:rPr lang="sk-SK" i="1" err="1" smtClean="0">
                <a:solidFill>
                  <a:srgbClr val="002060"/>
                </a:solidFill>
              </a:rPr>
              <a:t>ukazatel</a:t>
            </a:r>
            <a:r>
              <a:rPr lang="sk-SK" i="1" smtClean="0">
                <a:solidFill>
                  <a:srgbClr val="002060"/>
                </a:solidFill>
              </a:rPr>
              <a:t>  „bez </a:t>
            </a:r>
            <a:r>
              <a:rPr lang="sk-SK" i="1" err="1" smtClean="0">
                <a:solidFill>
                  <a:srgbClr val="002060"/>
                </a:solidFill>
              </a:rPr>
              <a:t>přímého</a:t>
            </a:r>
            <a:r>
              <a:rPr lang="sk-SK" i="1" smtClean="0">
                <a:solidFill>
                  <a:srgbClr val="002060"/>
                </a:solidFill>
              </a:rPr>
              <a:t> spojení“  </a:t>
            </a:r>
            <a:r>
              <a:rPr lang="sk-SK" i="1" err="1" smtClean="0">
                <a:solidFill>
                  <a:srgbClr val="002060"/>
                </a:solidFill>
              </a:rPr>
              <a:t>okresních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měst</a:t>
            </a:r>
            <a:r>
              <a:rPr lang="sk-SK" i="1" smtClean="0">
                <a:solidFill>
                  <a:srgbClr val="002060"/>
                </a:solidFill>
              </a:rPr>
              <a:t> od sebe </a:t>
            </a:r>
            <a:r>
              <a:rPr lang="sk-SK" i="1" err="1" smtClean="0">
                <a:solidFill>
                  <a:srgbClr val="002060"/>
                </a:solidFill>
              </a:rPr>
              <a:t>vzdálených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několik</a:t>
            </a:r>
            <a:r>
              <a:rPr lang="sk-SK" i="1" smtClean="0">
                <a:solidFill>
                  <a:srgbClr val="002060"/>
                </a:solidFill>
              </a:rPr>
              <a:t> málo </a:t>
            </a:r>
            <a:r>
              <a:rPr lang="sk-SK" i="1" err="1" smtClean="0">
                <a:solidFill>
                  <a:srgbClr val="002060"/>
                </a:solidFill>
              </a:rPr>
              <a:t>desítek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kilometrů</a:t>
            </a:r>
            <a:r>
              <a:rPr lang="sk-SK" i="1" smtClean="0">
                <a:solidFill>
                  <a:srgbClr val="002060"/>
                </a:solidFill>
              </a:rPr>
              <a:t> , </a:t>
            </a:r>
            <a:r>
              <a:rPr lang="sk-SK" i="1" err="1" smtClean="0">
                <a:solidFill>
                  <a:srgbClr val="002060"/>
                </a:solidFill>
              </a:rPr>
              <a:t>nemají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přímé</a:t>
            </a:r>
            <a:r>
              <a:rPr lang="sk-SK" i="1" smtClean="0">
                <a:solidFill>
                  <a:srgbClr val="002060"/>
                </a:solidFill>
              </a:rPr>
              <a:t> spojení , </a:t>
            </a:r>
            <a:r>
              <a:rPr lang="sk-SK" i="1" err="1" smtClean="0">
                <a:solidFill>
                  <a:srgbClr val="002060"/>
                </a:solidFill>
              </a:rPr>
              <a:t>což</a:t>
            </a:r>
            <a:r>
              <a:rPr lang="sk-SK" i="1" smtClean="0">
                <a:solidFill>
                  <a:srgbClr val="002060"/>
                </a:solidFill>
              </a:rPr>
              <a:t> je z </a:t>
            </a:r>
            <a:r>
              <a:rPr lang="sk-SK" i="1" err="1" smtClean="0">
                <a:solidFill>
                  <a:srgbClr val="002060"/>
                </a:solidFill>
              </a:rPr>
              <a:t>pohledu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uživatele</a:t>
            </a:r>
            <a:r>
              <a:rPr lang="sk-SK" i="1" smtClean="0">
                <a:solidFill>
                  <a:srgbClr val="002060"/>
                </a:solidFill>
              </a:rPr>
              <a:t> na hranici </a:t>
            </a:r>
            <a:r>
              <a:rPr lang="sk-SK" i="1" err="1" smtClean="0">
                <a:solidFill>
                  <a:srgbClr val="002060"/>
                </a:solidFill>
              </a:rPr>
              <a:t>akcepotovatelnosti</a:t>
            </a:r>
            <a:r>
              <a:rPr lang="sk-SK" i="1" smtClean="0">
                <a:solidFill>
                  <a:srgbClr val="002060"/>
                </a:solidFill>
              </a:rPr>
              <a:t>.  </a:t>
            </a:r>
            <a:endParaRPr lang="sk-SK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8422" y="476672"/>
            <a:ext cx="8686800" cy="796950"/>
          </a:xfrm>
        </p:spPr>
        <p:txBody>
          <a:bodyPr>
            <a:normAutofit fontScale="90000"/>
          </a:bodyPr>
          <a:lstStyle/>
          <a:p>
            <a:pPr algn="ctr"/>
            <a:r>
              <a:rPr lang="sk-SK" smtClean="0">
                <a:solidFill>
                  <a:schemeClr val="accent1"/>
                </a:solidFill>
                <a:effectLst/>
              </a:rPr>
              <a:t/>
            </a:r>
            <a:br>
              <a:rPr lang="sk-SK" smtClean="0">
                <a:solidFill>
                  <a:schemeClr val="accent1"/>
                </a:solidFill>
                <a:effectLst/>
              </a:rPr>
            </a:br>
            <a:r>
              <a:rPr lang="sk-SK" err="1" smtClean="0">
                <a:solidFill>
                  <a:schemeClr val="accent1"/>
                </a:solidFill>
                <a:effectLst/>
              </a:rPr>
              <a:t>Odpovědi</a:t>
            </a:r>
            <a:r>
              <a:rPr lang="sk-SK" smtClean="0">
                <a:solidFill>
                  <a:schemeClr val="accent1"/>
                </a:solidFill>
                <a:effectLst/>
              </a:rPr>
              <a:t> na otázky </a:t>
            </a:r>
            <a:br>
              <a:rPr lang="sk-SK" smtClean="0">
                <a:solidFill>
                  <a:schemeClr val="accent1"/>
                </a:solidFill>
                <a:effectLst/>
              </a:rPr>
            </a:br>
            <a:r>
              <a:rPr lang="sk-SK" err="1" smtClean="0">
                <a:solidFill>
                  <a:schemeClr val="accent1"/>
                </a:solidFill>
                <a:effectLst/>
              </a:rPr>
              <a:t>vedoucího</a:t>
            </a:r>
            <a:r>
              <a:rPr lang="sk-SK" smtClean="0">
                <a:solidFill>
                  <a:schemeClr val="accent1"/>
                </a:solidFill>
                <a:effectLst/>
              </a:rPr>
              <a:t> práce a oponenta</a:t>
            </a:r>
            <a:r>
              <a:rPr lang="sk-SK">
                <a:effectLst/>
              </a:rPr>
              <a:t/>
            </a:r>
            <a:br>
              <a:rPr lang="sk-SK">
                <a:effectLst/>
              </a:rPr>
            </a:br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33713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8279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k-SK" err="1" smtClean="0">
                <a:solidFill>
                  <a:srgbClr val="002060"/>
                </a:solidFill>
              </a:rPr>
              <a:t>Přímé</a:t>
            </a:r>
            <a:r>
              <a:rPr lang="sk-SK" smtClean="0">
                <a:solidFill>
                  <a:srgbClr val="002060"/>
                </a:solidFill>
              </a:rPr>
              <a:t> spojení neexistuje </a:t>
            </a:r>
            <a:r>
              <a:rPr lang="sk-SK" err="1" smtClean="0">
                <a:solidFill>
                  <a:srgbClr val="002060"/>
                </a:solidFill>
              </a:rPr>
              <a:t>mezi</a:t>
            </a:r>
            <a:r>
              <a:rPr lang="sk-SK" smtClean="0">
                <a:solidFill>
                  <a:srgbClr val="002060"/>
                </a:solidFill>
              </a:rPr>
              <a:t> </a:t>
            </a:r>
            <a:r>
              <a:rPr lang="sk-SK" err="1" smtClean="0">
                <a:solidFill>
                  <a:srgbClr val="002060"/>
                </a:solidFill>
              </a:rPr>
              <a:t>městy</a:t>
            </a:r>
            <a:r>
              <a:rPr lang="sk-SK" smtClean="0">
                <a:solidFill>
                  <a:srgbClr val="002060"/>
                </a:solidFill>
              </a:rPr>
              <a:t>:  </a:t>
            </a:r>
          </a:p>
          <a:p>
            <a:pPr marL="625475" indent="-255588"/>
            <a:r>
              <a:rPr lang="sk-SK" smtClean="0">
                <a:solidFill>
                  <a:srgbClr val="002060"/>
                </a:solidFill>
              </a:rPr>
              <a:t>Ústí n/L – Louny (58 km),</a:t>
            </a:r>
          </a:p>
          <a:p>
            <a:pPr marL="625475" indent="-255588"/>
            <a:r>
              <a:rPr lang="sk-SK" smtClean="0">
                <a:solidFill>
                  <a:srgbClr val="002060"/>
                </a:solidFill>
              </a:rPr>
              <a:t>Litoměřice – </a:t>
            </a:r>
            <a:r>
              <a:rPr lang="sk-SK" err="1" smtClean="0">
                <a:solidFill>
                  <a:srgbClr val="002060"/>
                </a:solidFill>
              </a:rPr>
              <a:t>Děčín</a:t>
            </a:r>
            <a:r>
              <a:rPr lang="sk-SK" smtClean="0">
                <a:solidFill>
                  <a:srgbClr val="002060"/>
                </a:solidFill>
              </a:rPr>
              <a:t> (43 km), </a:t>
            </a:r>
          </a:p>
          <a:p>
            <a:pPr marL="625475" indent="-255588"/>
            <a:r>
              <a:rPr lang="sk-SK" smtClean="0">
                <a:solidFill>
                  <a:srgbClr val="002060"/>
                </a:solidFill>
              </a:rPr>
              <a:t>Louny - </a:t>
            </a:r>
            <a:r>
              <a:rPr lang="sk-SK" err="1" smtClean="0">
                <a:solidFill>
                  <a:srgbClr val="002060"/>
                </a:solidFill>
              </a:rPr>
              <a:t>Děčín</a:t>
            </a:r>
            <a:r>
              <a:rPr lang="sk-SK" smtClean="0">
                <a:solidFill>
                  <a:srgbClr val="002060"/>
                </a:solidFill>
              </a:rPr>
              <a:t>  (83km), </a:t>
            </a:r>
          </a:p>
          <a:p>
            <a:pPr marL="625475" indent="-255588"/>
            <a:r>
              <a:rPr lang="sk-SK" smtClean="0">
                <a:solidFill>
                  <a:srgbClr val="002060"/>
                </a:solidFill>
              </a:rPr>
              <a:t>Most – Litoměřice  (43 km), </a:t>
            </a:r>
          </a:p>
          <a:p>
            <a:pPr marL="625475" indent="-255588"/>
            <a:r>
              <a:rPr lang="sk-SK" err="1" smtClean="0">
                <a:solidFill>
                  <a:srgbClr val="002060"/>
                </a:solidFill>
              </a:rPr>
              <a:t>Chomutov</a:t>
            </a:r>
            <a:r>
              <a:rPr lang="sk-SK" smtClean="0">
                <a:solidFill>
                  <a:srgbClr val="002060"/>
                </a:solidFill>
              </a:rPr>
              <a:t> – Litoměřice  (66 km), </a:t>
            </a:r>
          </a:p>
          <a:p>
            <a:pPr marL="625475" indent="-255588"/>
            <a:r>
              <a:rPr lang="sk-SK" smtClean="0">
                <a:solidFill>
                  <a:srgbClr val="002060"/>
                </a:solidFill>
              </a:rPr>
              <a:t>Teplice – Litoměřice (40 km), </a:t>
            </a:r>
          </a:p>
          <a:p>
            <a:pPr marL="625475" indent="-255588"/>
            <a:r>
              <a:rPr lang="sk-SK" smtClean="0">
                <a:solidFill>
                  <a:srgbClr val="002060"/>
                </a:solidFill>
              </a:rPr>
              <a:t>Litoměřice – </a:t>
            </a:r>
            <a:r>
              <a:rPr lang="sk-SK" err="1" smtClean="0">
                <a:solidFill>
                  <a:srgbClr val="002060"/>
                </a:solidFill>
              </a:rPr>
              <a:t>Chomutov</a:t>
            </a:r>
            <a:r>
              <a:rPr lang="sk-SK" smtClean="0">
                <a:solidFill>
                  <a:srgbClr val="002060"/>
                </a:solidFill>
              </a:rPr>
              <a:t> (66 km),</a:t>
            </a:r>
          </a:p>
          <a:p>
            <a:pPr marL="625475" indent="-255588"/>
            <a:r>
              <a:rPr lang="sk-SK" smtClean="0">
                <a:solidFill>
                  <a:srgbClr val="002060"/>
                </a:solidFill>
              </a:rPr>
              <a:t>Jablonec nad Nisou – Česká Lipa (74 km), </a:t>
            </a:r>
          </a:p>
          <a:p>
            <a:pPr marL="625475" indent="-255588"/>
            <a:r>
              <a:rPr lang="sk-SK" smtClean="0">
                <a:solidFill>
                  <a:srgbClr val="002060"/>
                </a:solidFill>
              </a:rPr>
              <a:t>Česká </a:t>
            </a:r>
            <a:r>
              <a:rPr lang="sk-SK" err="1" smtClean="0">
                <a:solidFill>
                  <a:srgbClr val="002060"/>
                </a:solidFill>
              </a:rPr>
              <a:t>Lípa</a:t>
            </a:r>
            <a:r>
              <a:rPr lang="sk-SK" smtClean="0">
                <a:solidFill>
                  <a:srgbClr val="002060"/>
                </a:solidFill>
              </a:rPr>
              <a:t> – Semily (80 km), </a:t>
            </a:r>
          </a:p>
          <a:p>
            <a:pPr marL="625475" indent="-255588"/>
            <a:r>
              <a:rPr lang="sk-SK" err="1" smtClean="0">
                <a:solidFill>
                  <a:srgbClr val="002060"/>
                </a:solidFill>
              </a:rPr>
              <a:t>Hodonín</a:t>
            </a:r>
            <a:r>
              <a:rPr lang="sk-SK" smtClean="0">
                <a:solidFill>
                  <a:srgbClr val="002060"/>
                </a:solidFill>
              </a:rPr>
              <a:t> – </a:t>
            </a:r>
            <a:r>
              <a:rPr lang="sk-SK" err="1" smtClean="0">
                <a:solidFill>
                  <a:srgbClr val="002060"/>
                </a:solidFill>
              </a:rPr>
              <a:t>Vyškov</a:t>
            </a:r>
            <a:r>
              <a:rPr lang="sk-SK" smtClean="0">
                <a:solidFill>
                  <a:srgbClr val="002060"/>
                </a:solidFill>
              </a:rPr>
              <a:t> (73 km) a </a:t>
            </a:r>
            <a:r>
              <a:rPr lang="sk-SK" err="1" smtClean="0">
                <a:solidFill>
                  <a:srgbClr val="002060"/>
                </a:solidFill>
              </a:rPr>
              <a:t>další</a:t>
            </a:r>
            <a:r>
              <a:rPr lang="sk-SK" smtClean="0">
                <a:solidFill>
                  <a:srgbClr val="002060"/>
                </a:solidFill>
              </a:rPr>
              <a:t>.</a:t>
            </a:r>
          </a:p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994122"/>
          </a:xfrm>
        </p:spPr>
        <p:txBody>
          <a:bodyPr>
            <a:normAutofit/>
          </a:bodyPr>
          <a:lstStyle/>
          <a:p>
            <a:pPr algn="ctr"/>
            <a:r>
              <a:rPr lang="cs-CZ" sz="3600" smtClean="0">
                <a:solidFill>
                  <a:schemeClr val="bg2">
                    <a:lumMod val="50000"/>
                  </a:schemeClr>
                </a:solidFill>
              </a:rPr>
              <a:t>Bez přímého spojení</a:t>
            </a:r>
            <a:endParaRPr lang="cs-CZ" sz="360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518457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sk-SK" sz="1300" smtClean="0"/>
          </a:p>
          <a:p>
            <a:r>
              <a:rPr lang="sk-SK" smtClean="0"/>
              <a:t>Na </a:t>
            </a:r>
            <a:r>
              <a:rPr lang="sk-SK" err="1" smtClean="0"/>
              <a:t>straně</a:t>
            </a:r>
            <a:r>
              <a:rPr lang="sk-SK" smtClean="0"/>
              <a:t> 36 v kap. 6.3 </a:t>
            </a:r>
            <a:r>
              <a:rPr lang="sk-SK" err="1" smtClean="0"/>
              <a:t>jsou</a:t>
            </a:r>
            <a:r>
              <a:rPr lang="sk-SK" smtClean="0"/>
              <a:t> </a:t>
            </a:r>
            <a:r>
              <a:rPr lang="sk-SK" err="1" smtClean="0"/>
              <a:t>uvedeny</a:t>
            </a:r>
            <a:r>
              <a:rPr lang="sk-SK" smtClean="0"/>
              <a:t> </a:t>
            </a:r>
            <a:r>
              <a:rPr lang="sk-SK" err="1" smtClean="0"/>
              <a:t>požadavky</a:t>
            </a:r>
            <a:r>
              <a:rPr lang="sk-SK" smtClean="0"/>
              <a:t> na </a:t>
            </a:r>
            <a:r>
              <a:rPr lang="sk-SK" err="1" smtClean="0"/>
              <a:t>informace</a:t>
            </a:r>
            <a:r>
              <a:rPr lang="sk-SK" smtClean="0"/>
              <a:t> od </a:t>
            </a:r>
            <a:r>
              <a:rPr lang="sk-SK" err="1" smtClean="0"/>
              <a:t>dopravců</a:t>
            </a:r>
            <a:r>
              <a:rPr lang="sk-SK" smtClean="0"/>
              <a:t>. </a:t>
            </a:r>
            <a:r>
              <a:rPr lang="sk-SK" err="1" smtClean="0"/>
              <a:t>Odkud</a:t>
            </a:r>
            <a:r>
              <a:rPr lang="sk-SK" smtClean="0"/>
              <a:t> </a:t>
            </a:r>
            <a:r>
              <a:rPr lang="sk-SK" err="1" smtClean="0"/>
              <a:t>tyto</a:t>
            </a:r>
            <a:r>
              <a:rPr lang="sk-SK" smtClean="0"/>
              <a:t> </a:t>
            </a:r>
            <a:r>
              <a:rPr lang="sk-SK" err="1" smtClean="0"/>
              <a:t>požadavky</a:t>
            </a:r>
            <a:r>
              <a:rPr lang="sk-SK" smtClean="0"/>
              <a:t> </a:t>
            </a:r>
            <a:r>
              <a:rPr lang="sk-SK" err="1" smtClean="0"/>
              <a:t>plynou</a:t>
            </a:r>
            <a:r>
              <a:rPr lang="sk-SK" smtClean="0"/>
              <a:t> a </a:t>
            </a:r>
            <a:r>
              <a:rPr lang="sk-SK" err="1" smtClean="0"/>
              <a:t>jakými</a:t>
            </a:r>
            <a:r>
              <a:rPr lang="sk-SK" smtClean="0"/>
              <a:t> </a:t>
            </a:r>
            <a:r>
              <a:rPr lang="sk-SK" err="1" smtClean="0"/>
              <a:t>informacemi</a:t>
            </a:r>
            <a:r>
              <a:rPr lang="sk-SK" smtClean="0"/>
              <a:t> je </a:t>
            </a:r>
            <a:r>
              <a:rPr lang="sk-SK" err="1" smtClean="0"/>
              <a:t>lze</a:t>
            </a:r>
            <a:r>
              <a:rPr lang="sk-SK" smtClean="0"/>
              <a:t> </a:t>
            </a:r>
            <a:r>
              <a:rPr lang="sk-SK" err="1" smtClean="0"/>
              <a:t>naplnit</a:t>
            </a:r>
            <a:r>
              <a:rPr lang="sk-SK" smtClean="0"/>
              <a:t>? </a:t>
            </a:r>
            <a:r>
              <a:rPr lang="sk-SK" err="1" smtClean="0"/>
              <a:t>Např</a:t>
            </a:r>
            <a:r>
              <a:rPr lang="sk-SK" smtClean="0"/>
              <a:t>. </a:t>
            </a:r>
            <a:r>
              <a:rPr lang="sk-SK" err="1" smtClean="0"/>
              <a:t>Co</a:t>
            </a:r>
            <a:r>
              <a:rPr lang="sk-SK" smtClean="0"/>
              <a:t> obsahuje uvedený plán </a:t>
            </a:r>
            <a:r>
              <a:rPr lang="sk-SK" err="1" smtClean="0"/>
              <a:t>návazností</a:t>
            </a:r>
            <a:r>
              <a:rPr lang="sk-SK" smtClean="0"/>
              <a:t> </a:t>
            </a:r>
            <a:r>
              <a:rPr lang="sk-SK" err="1" smtClean="0"/>
              <a:t>linek</a:t>
            </a:r>
            <a:r>
              <a:rPr lang="sk-SK" smtClean="0"/>
              <a:t>?</a:t>
            </a:r>
          </a:p>
          <a:p>
            <a:pPr algn="just"/>
            <a:endParaRPr lang="sk-SK" sz="1000" smtClean="0"/>
          </a:p>
          <a:p>
            <a:pPr algn="just">
              <a:buNone/>
            </a:pPr>
            <a:r>
              <a:rPr lang="sk-SK" i="1" smtClean="0">
                <a:solidFill>
                  <a:schemeClr val="accent4">
                    <a:lumMod val="75000"/>
                  </a:schemeClr>
                </a:solidFill>
              </a:rPr>
              <a:t>   </a:t>
            </a:r>
            <a:r>
              <a:rPr lang="sk-SK" i="1" err="1" smtClean="0">
                <a:solidFill>
                  <a:srgbClr val="002060"/>
                </a:solidFill>
              </a:rPr>
              <a:t>Požadovné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informace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vychází</a:t>
            </a:r>
            <a:r>
              <a:rPr lang="sk-SK" i="1" smtClean="0">
                <a:solidFill>
                  <a:srgbClr val="002060"/>
                </a:solidFill>
              </a:rPr>
              <a:t>  </a:t>
            </a:r>
            <a:r>
              <a:rPr lang="sk-SK" i="1" err="1" smtClean="0">
                <a:solidFill>
                  <a:srgbClr val="002060"/>
                </a:solidFill>
              </a:rPr>
              <a:t>převážně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ze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standardů</a:t>
            </a:r>
            <a:r>
              <a:rPr lang="sk-SK" i="1" smtClean="0">
                <a:solidFill>
                  <a:srgbClr val="002060"/>
                </a:solidFill>
              </a:rPr>
              <a:t> kvality  s</a:t>
            </a:r>
            <a:r>
              <a:rPr lang="cs-CZ" smtClean="0"/>
              <a:t> </a:t>
            </a:r>
            <a:r>
              <a:rPr lang="sk-SK" i="1" err="1" smtClean="0">
                <a:solidFill>
                  <a:srgbClr val="002060"/>
                </a:solidFill>
              </a:rPr>
              <a:t>ohledem</a:t>
            </a:r>
            <a:r>
              <a:rPr lang="sk-SK" i="1" smtClean="0">
                <a:solidFill>
                  <a:srgbClr val="002060"/>
                </a:solidFill>
              </a:rPr>
              <a:t> na Metodický pokyn č. 5 </a:t>
            </a:r>
            <a:r>
              <a:rPr lang="sk-SK" i="1" err="1" smtClean="0">
                <a:solidFill>
                  <a:srgbClr val="002060"/>
                </a:solidFill>
              </a:rPr>
              <a:t>Ministersva</a:t>
            </a:r>
            <a:r>
              <a:rPr lang="sk-SK" i="1" smtClean="0">
                <a:solidFill>
                  <a:srgbClr val="002060"/>
                </a:solidFill>
              </a:rPr>
              <a:t> dopravy (2014). </a:t>
            </a:r>
            <a:r>
              <a:rPr lang="sk-SK" i="1" err="1" smtClean="0">
                <a:solidFill>
                  <a:srgbClr val="002060"/>
                </a:solidFill>
              </a:rPr>
              <a:t>Jejich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účelem</a:t>
            </a:r>
            <a:r>
              <a:rPr lang="sk-SK" i="1" smtClean="0">
                <a:solidFill>
                  <a:srgbClr val="002060"/>
                </a:solidFill>
              </a:rPr>
              <a:t> je zvýšení informovanosti </a:t>
            </a:r>
            <a:r>
              <a:rPr lang="sk-SK" i="1" err="1" smtClean="0">
                <a:solidFill>
                  <a:srgbClr val="002060"/>
                </a:solidFill>
              </a:rPr>
              <a:t>objednatele</a:t>
            </a:r>
            <a:r>
              <a:rPr lang="sk-SK" i="1" smtClean="0">
                <a:solidFill>
                  <a:srgbClr val="002060"/>
                </a:solidFill>
              </a:rPr>
              <a:t>.   </a:t>
            </a:r>
            <a:r>
              <a:rPr lang="sk-SK" b="1" i="1" smtClean="0">
                <a:solidFill>
                  <a:srgbClr val="002060"/>
                </a:solidFill>
              </a:rPr>
              <a:t>Frekvenční   </a:t>
            </a:r>
            <a:r>
              <a:rPr lang="sk-SK" b="1" i="1" err="1" smtClean="0">
                <a:solidFill>
                  <a:srgbClr val="002060"/>
                </a:solidFill>
              </a:rPr>
              <a:t>průzkumy</a:t>
            </a:r>
            <a:r>
              <a:rPr lang="sk-SK" b="1" i="1" smtClean="0">
                <a:solidFill>
                  <a:srgbClr val="002060"/>
                </a:solidFill>
              </a:rPr>
              <a:t>  </a:t>
            </a:r>
            <a:r>
              <a:rPr lang="sk-SK" i="1" err="1" smtClean="0">
                <a:solidFill>
                  <a:srgbClr val="002060"/>
                </a:solidFill>
              </a:rPr>
              <a:t>obsahují</a:t>
            </a:r>
            <a:r>
              <a:rPr lang="sk-SK" i="1" smtClean="0">
                <a:solidFill>
                  <a:srgbClr val="002060"/>
                </a:solidFill>
              </a:rPr>
              <a:t>   počet </a:t>
            </a:r>
            <a:r>
              <a:rPr lang="sk-SK" i="1" err="1" smtClean="0">
                <a:solidFill>
                  <a:srgbClr val="002060"/>
                </a:solidFill>
              </a:rPr>
              <a:t>přepravovaných</a:t>
            </a:r>
            <a:r>
              <a:rPr lang="sk-SK" i="1" smtClean="0">
                <a:solidFill>
                  <a:srgbClr val="002060"/>
                </a:solidFill>
              </a:rPr>
              <a:t>  </a:t>
            </a:r>
            <a:r>
              <a:rPr lang="sk-SK" i="1" err="1" smtClean="0">
                <a:solidFill>
                  <a:srgbClr val="002060"/>
                </a:solidFill>
              </a:rPr>
              <a:t>osob</a:t>
            </a:r>
            <a:r>
              <a:rPr lang="sk-SK" i="1" smtClean="0">
                <a:solidFill>
                  <a:srgbClr val="002060"/>
                </a:solidFill>
              </a:rPr>
              <a:t>  za  sledované  období. </a:t>
            </a:r>
            <a:r>
              <a:rPr lang="sk-SK" b="1" i="1" err="1" smtClean="0">
                <a:solidFill>
                  <a:srgbClr val="002060"/>
                </a:solidFill>
              </a:rPr>
              <a:t>Přehled</a:t>
            </a:r>
            <a:r>
              <a:rPr lang="sk-SK" b="1" i="1" smtClean="0">
                <a:solidFill>
                  <a:srgbClr val="002060"/>
                </a:solidFill>
              </a:rPr>
              <a:t> </a:t>
            </a:r>
            <a:r>
              <a:rPr lang="sk-SK" b="1" i="1" err="1" smtClean="0">
                <a:solidFill>
                  <a:srgbClr val="002060"/>
                </a:solidFill>
              </a:rPr>
              <a:t>zpožděných</a:t>
            </a:r>
            <a:r>
              <a:rPr lang="sk-SK" b="1" i="1" smtClean="0">
                <a:solidFill>
                  <a:srgbClr val="002060"/>
                </a:solidFill>
              </a:rPr>
              <a:t> </a:t>
            </a:r>
            <a:r>
              <a:rPr lang="sk-SK" b="1" i="1" err="1" smtClean="0">
                <a:solidFill>
                  <a:srgbClr val="002060"/>
                </a:solidFill>
              </a:rPr>
              <a:t>vozů</a:t>
            </a:r>
            <a:r>
              <a:rPr lang="sk-SK" b="1" i="1" smtClean="0">
                <a:solidFill>
                  <a:srgbClr val="002060"/>
                </a:solidFill>
              </a:rPr>
              <a:t> </a:t>
            </a:r>
            <a:r>
              <a:rPr lang="sk-SK" i="1" smtClean="0">
                <a:solidFill>
                  <a:srgbClr val="002060"/>
                </a:solidFill>
              </a:rPr>
              <a:t>obsahuje  označení linky, </a:t>
            </a:r>
            <a:r>
              <a:rPr lang="sk-SK" i="1" err="1" smtClean="0">
                <a:solidFill>
                  <a:srgbClr val="002060"/>
                </a:solidFill>
              </a:rPr>
              <a:t>procentuální</a:t>
            </a:r>
            <a:r>
              <a:rPr lang="sk-SK" i="1" smtClean="0">
                <a:solidFill>
                  <a:srgbClr val="002060"/>
                </a:solidFill>
              </a:rPr>
              <a:t>  </a:t>
            </a:r>
            <a:r>
              <a:rPr lang="sk-SK" i="1" err="1" smtClean="0">
                <a:solidFill>
                  <a:srgbClr val="002060"/>
                </a:solidFill>
              </a:rPr>
              <a:t>přesnost</a:t>
            </a:r>
            <a:r>
              <a:rPr lang="sk-SK" i="1" smtClean="0">
                <a:solidFill>
                  <a:srgbClr val="002060"/>
                </a:solidFill>
              </a:rPr>
              <a:t>, počet rozhodných </a:t>
            </a:r>
            <a:r>
              <a:rPr lang="sk-SK" i="1" err="1" smtClean="0">
                <a:solidFill>
                  <a:srgbClr val="002060"/>
                </a:solidFill>
              </a:rPr>
              <a:t>spojů</a:t>
            </a:r>
            <a:r>
              <a:rPr lang="sk-SK" i="1" smtClean="0">
                <a:solidFill>
                  <a:srgbClr val="002060"/>
                </a:solidFill>
              </a:rPr>
              <a:t> a počet </a:t>
            </a:r>
            <a:r>
              <a:rPr lang="sk-SK" i="1" err="1" smtClean="0">
                <a:solidFill>
                  <a:srgbClr val="002060"/>
                </a:solidFill>
              </a:rPr>
              <a:t>spojů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jedoucích</a:t>
            </a:r>
            <a:r>
              <a:rPr lang="sk-SK" i="1" smtClean="0">
                <a:solidFill>
                  <a:srgbClr val="002060"/>
                </a:solidFill>
              </a:rPr>
              <a:t> včas. </a:t>
            </a:r>
            <a:r>
              <a:rPr lang="sk-SK" b="1" i="1" err="1" smtClean="0">
                <a:solidFill>
                  <a:srgbClr val="002060"/>
                </a:solidFill>
              </a:rPr>
              <a:t>Přehled</a:t>
            </a:r>
            <a:r>
              <a:rPr lang="sk-SK" b="1" i="1" smtClean="0">
                <a:solidFill>
                  <a:srgbClr val="002060"/>
                </a:solidFill>
              </a:rPr>
              <a:t> </a:t>
            </a:r>
            <a:r>
              <a:rPr lang="sk-SK" b="1" i="1" err="1" smtClean="0">
                <a:solidFill>
                  <a:srgbClr val="002060"/>
                </a:solidFill>
              </a:rPr>
              <a:t>dodržení</a:t>
            </a:r>
            <a:r>
              <a:rPr lang="sk-SK" b="1" i="1" smtClean="0">
                <a:solidFill>
                  <a:srgbClr val="002060"/>
                </a:solidFill>
              </a:rPr>
              <a:t> </a:t>
            </a:r>
            <a:r>
              <a:rPr lang="sk-SK" b="1" i="1" err="1" smtClean="0">
                <a:solidFill>
                  <a:srgbClr val="002060"/>
                </a:solidFill>
              </a:rPr>
              <a:t>přípojných</a:t>
            </a:r>
            <a:r>
              <a:rPr lang="sk-SK" b="1" i="1" smtClean="0">
                <a:solidFill>
                  <a:srgbClr val="002060"/>
                </a:solidFill>
              </a:rPr>
              <a:t> </a:t>
            </a:r>
            <a:r>
              <a:rPr lang="sk-SK" b="1" i="1" err="1" smtClean="0">
                <a:solidFill>
                  <a:srgbClr val="002060"/>
                </a:solidFill>
              </a:rPr>
              <a:t>vazeb</a:t>
            </a:r>
            <a:r>
              <a:rPr lang="sk-SK" b="1" i="1" smtClean="0">
                <a:solidFill>
                  <a:srgbClr val="002060"/>
                </a:solidFill>
              </a:rPr>
              <a:t> </a:t>
            </a:r>
            <a:r>
              <a:rPr lang="sk-SK" i="1" smtClean="0">
                <a:solidFill>
                  <a:srgbClr val="002060"/>
                </a:solidFill>
              </a:rPr>
              <a:t>obsahuje  </a:t>
            </a:r>
            <a:r>
              <a:rPr lang="sk-SK" i="1" err="1" smtClean="0">
                <a:solidFill>
                  <a:srgbClr val="002060"/>
                </a:solidFill>
              </a:rPr>
              <a:t>přestupní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vazbu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ze</a:t>
            </a:r>
            <a:r>
              <a:rPr lang="sk-SK" i="1" smtClean="0">
                <a:solidFill>
                  <a:srgbClr val="002060"/>
                </a:solidFill>
              </a:rPr>
              <a:t> spoje na spoj, </a:t>
            </a:r>
            <a:r>
              <a:rPr lang="sk-SK" i="1" err="1" smtClean="0">
                <a:solidFill>
                  <a:srgbClr val="002060"/>
                </a:solidFill>
              </a:rPr>
              <a:t>procentuální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spolehlivost</a:t>
            </a:r>
            <a:r>
              <a:rPr lang="sk-SK" i="1" smtClean="0">
                <a:solidFill>
                  <a:srgbClr val="002060"/>
                </a:solidFill>
              </a:rPr>
              <a:t>, počet rozhodných </a:t>
            </a:r>
            <a:r>
              <a:rPr lang="sk-SK" i="1" err="1" smtClean="0">
                <a:solidFill>
                  <a:srgbClr val="002060"/>
                </a:solidFill>
              </a:rPr>
              <a:t>přípojů</a:t>
            </a:r>
            <a:r>
              <a:rPr lang="sk-SK" i="1" smtClean="0">
                <a:solidFill>
                  <a:srgbClr val="002060"/>
                </a:solidFill>
              </a:rPr>
              <a:t> a </a:t>
            </a:r>
            <a:r>
              <a:rPr lang="sk-SK" i="1" err="1" smtClean="0">
                <a:solidFill>
                  <a:srgbClr val="002060"/>
                </a:solidFill>
              </a:rPr>
              <a:t>skutečný</a:t>
            </a:r>
            <a:r>
              <a:rPr lang="sk-SK" i="1" smtClean="0">
                <a:solidFill>
                  <a:srgbClr val="002060"/>
                </a:solidFill>
              </a:rPr>
              <a:t> počet </a:t>
            </a:r>
            <a:r>
              <a:rPr lang="sk-SK" i="1" err="1" smtClean="0">
                <a:solidFill>
                  <a:srgbClr val="002060"/>
                </a:solidFill>
              </a:rPr>
              <a:t>zajištěných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přestupů</a:t>
            </a:r>
            <a:r>
              <a:rPr lang="sk-SK" i="1" smtClean="0">
                <a:solidFill>
                  <a:srgbClr val="002060"/>
                </a:solidFill>
              </a:rPr>
              <a:t>. </a:t>
            </a:r>
            <a:r>
              <a:rPr lang="sk-SK" b="1" i="1" smtClean="0">
                <a:solidFill>
                  <a:srgbClr val="002060"/>
                </a:solidFill>
              </a:rPr>
              <a:t>Plán </a:t>
            </a:r>
            <a:r>
              <a:rPr lang="sk-SK" b="1" i="1" err="1" smtClean="0">
                <a:solidFill>
                  <a:srgbClr val="002060"/>
                </a:solidFill>
              </a:rPr>
              <a:t>návaznosti</a:t>
            </a:r>
            <a:r>
              <a:rPr lang="sk-SK" b="1" i="1" smtClean="0">
                <a:solidFill>
                  <a:srgbClr val="002060"/>
                </a:solidFill>
              </a:rPr>
              <a:t> </a:t>
            </a:r>
            <a:r>
              <a:rPr lang="sk-SK" b="1" i="1" err="1" smtClean="0">
                <a:solidFill>
                  <a:srgbClr val="002060"/>
                </a:solidFill>
              </a:rPr>
              <a:t>linek</a:t>
            </a:r>
            <a:r>
              <a:rPr lang="sk-SK" b="1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se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setavuje</a:t>
            </a:r>
            <a:r>
              <a:rPr lang="sk-SK" i="1" smtClean="0">
                <a:solidFill>
                  <a:srgbClr val="002060"/>
                </a:solidFill>
              </a:rPr>
              <a:t> v</a:t>
            </a:r>
            <a:r>
              <a:rPr lang="cs-CZ" smtClean="0"/>
              <a:t> </a:t>
            </a:r>
            <a:r>
              <a:rPr lang="sk-SK" i="1" err="1" smtClean="0">
                <a:solidFill>
                  <a:srgbClr val="002060"/>
                </a:solidFill>
              </a:rPr>
              <a:t>případě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změny</a:t>
            </a:r>
            <a:r>
              <a:rPr lang="sk-SK" i="1" smtClean="0">
                <a:solidFill>
                  <a:srgbClr val="002060"/>
                </a:solidFill>
              </a:rPr>
              <a:t> linky a obsahuje  aktualizovanou                       </a:t>
            </a:r>
            <a:r>
              <a:rPr lang="sk-SK" i="1" err="1" smtClean="0">
                <a:solidFill>
                  <a:srgbClr val="002060"/>
                </a:solidFill>
              </a:rPr>
              <a:t>informaci</a:t>
            </a:r>
            <a:r>
              <a:rPr lang="sk-SK" i="1" smtClean="0">
                <a:solidFill>
                  <a:srgbClr val="002060"/>
                </a:solidFill>
              </a:rPr>
              <a:t> o </a:t>
            </a:r>
            <a:r>
              <a:rPr lang="sk-SK" i="1" err="1" smtClean="0">
                <a:solidFill>
                  <a:srgbClr val="002060"/>
                </a:solidFill>
              </a:rPr>
              <a:t>přestupních</a:t>
            </a:r>
            <a:r>
              <a:rPr lang="sk-SK" i="1" smtClean="0">
                <a:solidFill>
                  <a:srgbClr val="002060"/>
                </a:solidFill>
              </a:rPr>
              <a:t> </a:t>
            </a:r>
            <a:r>
              <a:rPr lang="sk-SK" i="1" err="1" smtClean="0">
                <a:solidFill>
                  <a:srgbClr val="002060"/>
                </a:solidFill>
              </a:rPr>
              <a:t>vazbách</a:t>
            </a:r>
            <a:r>
              <a:rPr lang="sk-SK" i="1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sk-SK" sz="1300" smtClean="0"/>
              <a:t>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8422" y="476672"/>
            <a:ext cx="8686800" cy="796950"/>
          </a:xfrm>
        </p:spPr>
        <p:txBody>
          <a:bodyPr>
            <a:normAutofit fontScale="90000"/>
          </a:bodyPr>
          <a:lstStyle/>
          <a:p>
            <a:pPr algn="ctr"/>
            <a:r>
              <a:rPr lang="sk-SK" smtClean="0">
                <a:solidFill>
                  <a:schemeClr val="accent1"/>
                </a:solidFill>
                <a:effectLst/>
              </a:rPr>
              <a:t/>
            </a:r>
            <a:br>
              <a:rPr lang="sk-SK" smtClean="0">
                <a:solidFill>
                  <a:schemeClr val="accent1"/>
                </a:solidFill>
                <a:effectLst/>
              </a:rPr>
            </a:br>
            <a:r>
              <a:rPr lang="sk-SK" sz="3600" err="1" smtClean="0">
                <a:solidFill>
                  <a:schemeClr val="accent1"/>
                </a:solidFill>
                <a:effectLst/>
              </a:rPr>
              <a:t>Odpovědi</a:t>
            </a:r>
            <a:r>
              <a:rPr lang="sk-SK" sz="3600" smtClean="0">
                <a:solidFill>
                  <a:schemeClr val="accent1"/>
                </a:solidFill>
                <a:effectLst/>
              </a:rPr>
              <a:t> na otázky </a:t>
            </a:r>
            <a:br>
              <a:rPr lang="sk-SK" sz="3600" smtClean="0">
                <a:solidFill>
                  <a:schemeClr val="accent1"/>
                </a:solidFill>
                <a:effectLst/>
              </a:rPr>
            </a:br>
            <a:r>
              <a:rPr lang="sk-SK" sz="3600" err="1" smtClean="0">
                <a:solidFill>
                  <a:schemeClr val="accent1"/>
                </a:solidFill>
                <a:effectLst/>
              </a:rPr>
              <a:t>vedoucíhopráce</a:t>
            </a:r>
            <a:r>
              <a:rPr lang="sk-SK" sz="3600" smtClean="0">
                <a:solidFill>
                  <a:schemeClr val="accent1"/>
                </a:solidFill>
                <a:effectLst/>
              </a:rPr>
              <a:t> a oponenta</a:t>
            </a:r>
            <a:r>
              <a:rPr lang="sk-SK">
                <a:effectLst/>
              </a:rPr>
              <a:t/>
            </a:r>
            <a:br>
              <a:rPr lang="sk-SK">
                <a:effectLst/>
              </a:rPr>
            </a:br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33713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sk-SK" err="1" smtClean="0"/>
              <a:t>Mezi</a:t>
            </a:r>
            <a:r>
              <a:rPr lang="sk-SK" smtClean="0"/>
              <a:t> </a:t>
            </a:r>
            <a:r>
              <a:rPr lang="sk-SK" err="1" smtClean="0"/>
              <a:t>rozhodokritéria</a:t>
            </a:r>
            <a:r>
              <a:rPr lang="sk-SK" smtClean="0"/>
              <a:t> v </a:t>
            </a:r>
            <a:r>
              <a:rPr lang="sk-SK" err="1" smtClean="0"/>
              <a:t>metodě</a:t>
            </a:r>
            <a:r>
              <a:rPr lang="sk-SK" smtClean="0"/>
              <a:t> TOPIS </a:t>
            </a:r>
            <a:r>
              <a:rPr lang="sk-SK" err="1" smtClean="0"/>
              <a:t>jsou</a:t>
            </a:r>
            <a:r>
              <a:rPr lang="sk-SK" smtClean="0"/>
              <a:t> </a:t>
            </a:r>
            <a:r>
              <a:rPr lang="sk-SK" err="1" smtClean="0"/>
              <a:t>přímá</a:t>
            </a:r>
            <a:r>
              <a:rPr lang="sk-SK" smtClean="0"/>
              <a:t> i </a:t>
            </a:r>
            <a:r>
              <a:rPr lang="sk-SK" err="1" smtClean="0"/>
              <a:t>přestupní</a:t>
            </a:r>
            <a:r>
              <a:rPr lang="sk-SK" smtClean="0"/>
              <a:t> spojení. Má na </a:t>
            </a:r>
            <a:r>
              <a:rPr lang="sk-SK" err="1" smtClean="0"/>
              <a:t>výsledek</a:t>
            </a:r>
            <a:r>
              <a:rPr lang="sk-SK" smtClean="0"/>
              <a:t> </a:t>
            </a:r>
            <a:r>
              <a:rPr lang="sk-SK" err="1" smtClean="0"/>
              <a:t>hodnocení</a:t>
            </a:r>
            <a:r>
              <a:rPr lang="sk-SK" smtClean="0"/>
              <a:t> </a:t>
            </a:r>
            <a:r>
              <a:rPr lang="sk-SK" err="1" smtClean="0"/>
              <a:t>vliv</a:t>
            </a:r>
            <a:r>
              <a:rPr lang="sk-SK" smtClean="0"/>
              <a:t> počet </a:t>
            </a:r>
            <a:r>
              <a:rPr lang="sk-SK" err="1" smtClean="0"/>
              <a:t>přestupních</a:t>
            </a:r>
            <a:r>
              <a:rPr lang="sk-SK" smtClean="0"/>
              <a:t> spojení i v </a:t>
            </a:r>
            <a:r>
              <a:rPr lang="sk-SK" err="1" smtClean="0"/>
              <a:t>případě</a:t>
            </a:r>
            <a:r>
              <a:rPr lang="sk-SK" smtClean="0"/>
              <a:t>, že </a:t>
            </a:r>
            <a:r>
              <a:rPr lang="sk-SK" err="1" smtClean="0"/>
              <a:t>cestující</a:t>
            </a:r>
            <a:r>
              <a:rPr lang="sk-SK" smtClean="0"/>
              <a:t> </a:t>
            </a:r>
            <a:r>
              <a:rPr lang="sk-SK" err="1" smtClean="0"/>
              <a:t>téměř</a:t>
            </a:r>
            <a:r>
              <a:rPr lang="sk-SK" smtClean="0"/>
              <a:t> </a:t>
            </a:r>
            <a:r>
              <a:rPr lang="sk-SK" err="1" smtClean="0"/>
              <a:t>výhradně</a:t>
            </a:r>
            <a:r>
              <a:rPr lang="sk-SK" smtClean="0"/>
              <a:t> </a:t>
            </a:r>
            <a:r>
              <a:rPr lang="sk-SK" err="1" smtClean="0"/>
              <a:t>využívají</a:t>
            </a:r>
            <a:r>
              <a:rPr lang="sk-SK" smtClean="0"/>
              <a:t> spojení bez </a:t>
            </a:r>
            <a:r>
              <a:rPr lang="sk-SK" err="1" smtClean="0"/>
              <a:t>přestupu</a:t>
            </a:r>
            <a:r>
              <a:rPr lang="sk-SK" smtClean="0"/>
              <a:t>?</a:t>
            </a:r>
          </a:p>
          <a:p>
            <a:endParaRPr lang="sk-SK" sz="1100" smtClean="0"/>
          </a:p>
          <a:p>
            <a:pPr algn="just">
              <a:buNone/>
            </a:pPr>
            <a:r>
              <a:rPr lang="cs-CZ" i="1" smtClean="0">
                <a:solidFill>
                  <a:srgbClr val="002060"/>
                </a:solidFill>
              </a:rPr>
              <a:t>   Počet  přestupních spojení má vliv na hodnocení IDS. Metodou  postupného  rozvrhu  vah  jsou  bodovým ohodnocením  výrazně  upřednostněna  přímá  spojení před </a:t>
            </a:r>
            <a:r>
              <a:rPr lang="cs-CZ" smtClean="0"/>
              <a:t> </a:t>
            </a:r>
            <a:r>
              <a:rPr lang="cs-CZ" i="1" smtClean="0">
                <a:solidFill>
                  <a:srgbClr val="002060"/>
                </a:solidFill>
              </a:rPr>
              <a:t>spojeními  s přestupem. Cestující  zpravidla  tato přestupní spojení využívají sporadicky v</a:t>
            </a:r>
            <a:r>
              <a:rPr lang="cs-CZ" smtClean="0"/>
              <a:t> </a:t>
            </a:r>
            <a:r>
              <a:rPr lang="cs-CZ" i="1" smtClean="0">
                <a:solidFill>
                  <a:srgbClr val="002060"/>
                </a:solidFill>
              </a:rPr>
              <a:t>časech , kdy jezdí malé množství spojů např. o víkendech a</a:t>
            </a:r>
            <a:r>
              <a:rPr lang="cs-CZ" smtClean="0"/>
              <a:t> </a:t>
            </a:r>
            <a:r>
              <a:rPr lang="cs-CZ" i="1" smtClean="0">
                <a:solidFill>
                  <a:srgbClr val="002060"/>
                </a:solidFill>
              </a:rPr>
              <a:t>svátcích. </a:t>
            </a:r>
          </a:p>
          <a:p>
            <a:pPr>
              <a:buNone/>
            </a:pPr>
            <a:endParaRPr lang="cs-CZ" sz="1100" i="1" smtClean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cs-CZ" i="1" smtClean="0">
                <a:solidFill>
                  <a:srgbClr val="002060"/>
                </a:solidFill>
              </a:rPr>
              <a:t>    Do hodnocení  byla  přestupní spojení zahrnuta z důvodu srovnatelnosti jednotlivých IDS, neboť řada okresních měst v</a:t>
            </a:r>
            <a:r>
              <a:rPr lang="cs-CZ" smtClean="0"/>
              <a:t> </a:t>
            </a:r>
            <a:r>
              <a:rPr lang="cs-CZ" i="1" smtClean="0">
                <a:solidFill>
                  <a:srgbClr val="002060"/>
                </a:solidFill>
              </a:rPr>
              <a:t>kraji nemá žádné vzájemné přímé spojení a došlo by tím k</a:t>
            </a:r>
            <a:r>
              <a:rPr lang="cs-CZ" smtClean="0"/>
              <a:t> </a:t>
            </a:r>
            <a:r>
              <a:rPr lang="cs-CZ" i="1" smtClean="0">
                <a:solidFill>
                  <a:srgbClr val="002060"/>
                </a:solidFill>
              </a:rPr>
              <a:t>znevýhodnění   IDS,  které  nabízí   </a:t>
            </a:r>
            <a:r>
              <a:rPr lang="cs-CZ" b="1" i="1" smtClean="0">
                <a:solidFill>
                  <a:srgbClr val="002060"/>
                </a:solidFill>
              </a:rPr>
              <a:t>přímé  a  zároveň přestupní spoje </a:t>
            </a:r>
            <a:r>
              <a:rPr lang="cs-CZ" i="1" smtClean="0">
                <a:solidFill>
                  <a:srgbClr val="002060"/>
                </a:solidFill>
              </a:rPr>
              <a:t>oproti IDS, které nabízí </a:t>
            </a:r>
            <a:r>
              <a:rPr lang="cs-CZ" b="1" i="1" smtClean="0">
                <a:solidFill>
                  <a:srgbClr val="002060"/>
                </a:solidFill>
              </a:rPr>
              <a:t>pouze přestupní spoje</a:t>
            </a:r>
            <a:r>
              <a:rPr lang="cs-CZ" i="1" smtClean="0">
                <a:solidFill>
                  <a:srgbClr val="002060"/>
                </a:solidFill>
              </a:rPr>
              <a:t>.   </a:t>
            </a:r>
            <a:endParaRPr lang="cs-CZ" i="1">
              <a:solidFill>
                <a:srgbClr val="00206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sz="4400" err="1" smtClean="0">
                <a:solidFill>
                  <a:schemeClr val="accent1"/>
                </a:solidFill>
                <a:effectLst/>
              </a:rPr>
              <a:t>Odpovědi</a:t>
            </a:r>
            <a:r>
              <a:rPr lang="sk-SK" sz="4400" smtClean="0">
                <a:solidFill>
                  <a:schemeClr val="accent1"/>
                </a:solidFill>
                <a:effectLst/>
              </a:rPr>
              <a:t> na otázky </a:t>
            </a:r>
            <a:br>
              <a:rPr lang="sk-SK" sz="4400" smtClean="0">
                <a:solidFill>
                  <a:schemeClr val="accent1"/>
                </a:solidFill>
                <a:effectLst/>
              </a:rPr>
            </a:br>
            <a:r>
              <a:rPr lang="sk-SK" sz="4400" err="1" smtClean="0">
                <a:solidFill>
                  <a:schemeClr val="accent1"/>
                </a:solidFill>
                <a:effectLst/>
              </a:rPr>
              <a:t>vedoucíhopráce</a:t>
            </a:r>
            <a:r>
              <a:rPr lang="sk-SK" sz="4400" smtClean="0">
                <a:solidFill>
                  <a:schemeClr val="accent1"/>
                </a:solidFill>
                <a:effectLst/>
              </a:rPr>
              <a:t> a oponenta</a:t>
            </a:r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62500" lnSpcReduction="20000"/>
          </a:bodyPr>
          <a:lstStyle/>
          <a:p>
            <a:endParaRPr lang="cs-CZ" smtClean="0"/>
          </a:p>
          <a:p>
            <a:r>
              <a:rPr lang="cs-CZ" smtClean="0"/>
              <a:t>ČESKÉ DRÁHY, 2017. INTEGROVANÉ VLAKY [online]. Praha: České dráhy. [cit. 2017-11-24] Dostupné z:   </a:t>
            </a:r>
            <a:r>
              <a:rPr lang="cs-CZ" u="sng" smtClean="0">
                <a:hlinkClick r:id="rId2"/>
              </a:rPr>
              <a:t>https://www.cd.cz/typy-jizdenek/regionalni-jizdenky-ids/-26623/</a:t>
            </a:r>
            <a:r>
              <a:rPr lang="cs-CZ" smtClean="0"/>
              <a:t>, </a:t>
            </a:r>
          </a:p>
          <a:p>
            <a:r>
              <a:rPr lang="cs-CZ" u="sng" smtClean="0"/>
              <a:t>DOBEŠ, J., 2010. </a:t>
            </a:r>
            <a:r>
              <a:rPr lang="cs-CZ" u="sng" err="1" smtClean="0"/>
              <a:t>MyChoice</a:t>
            </a:r>
            <a:r>
              <a:rPr lang="cs-CZ" u="sng" smtClean="0"/>
              <a:t> BETA. </a:t>
            </a:r>
            <a:r>
              <a:rPr lang="cs-CZ" smtClean="0"/>
              <a:t>[software] [přístup 2017-10-29] Dostupné z: </a:t>
            </a:r>
            <a:r>
              <a:rPr lang="cs-CZ" u="sng" smtClean="0">
                <a:hlinkClick r:id="rId3"/>
              </a:rPr>
              <a:t>http://www.</a:t>
            </a:r>
            <a:r>
              <a:rPr lang="cs-CZ" u="sng" err="1" smtClean="0">
                <a:hlinkClick r:id="rId3"/>
              </a:rPr>
              <a:t>dobesoft.cz</a:t>
            </a:r>
            <a:r>
              <a:rPr lang="cs-CZ" u="sng" smtClean="0">
                <a:hlinkClick r:id="rId3"/>
              </a:rPr>
              <a:t>/web.</a:t>
            </a:r>
            <a:r>
              <a:rPr lang="cs-CZ" u="sng" err="1" smtClean="0">
                <a:hlinkClick r:id="rId3"/>
              </a:rPr>
              <a:t>php</a:t>
            </a:r>
            <a:r>
              <a:rPr lang="cs-CZ" u="sng" smtClean="0">
                <a:hlinkClick r:id="rId3"/>
              </a:rPr>
              <a:t>?id=4</a:t>
            </a:r>
            <a:r>
              <a:rPr lang="cs-CZ" smtClean="0"/>
              <a:t>, vlastní zpracování výstupu</a:t>
            </a:r>
          </a:p>
          <a:p>
            <a:r>
              <a:rPr lang="cs-CZ" smtClean="0"/>
              <a:t>MINISTERSTVO SPRAVEDLNOSTI, 2017. Veřejný rejstřík [online]. Praha: Ministerstvo spravedlnosti. [cit. 2017-11-22]. Dostupné z: </a:t>
            </a:r>
            <a:r>
              <a:rPr lang="cs-CZ" u="sng" smtClean="0">
                <a:hlinkClick r:id="rId4"/>
              </a:rPr>
              <a:t>http://portal.justice.cz/Justice2/MS/ms.aspx?j=1&amp;o=1&amp;k=170&amp;d=300616</a:t>
            </a:r>
            <a:r>
              <a:rPr lang="cs-CZ" smtClean="0"/>
              <a:t>, vlastní zpracování</a:t>
            </a:r>
          </a:p>
          <a:p>
            <a:r>
              <a:rPr lang="cs-CZ" smtClean="0"/>
              <a:t>KIDSOK, 2017. </a:t>
            </a:r>
            <a:r>
              <a:rPr lang="cs-CZ" i="1" smtClean="0"/>
              <a:t>Podklady ke stažení</a:t>
            </a:r>
            <a:r>
              <a:rPr lang="cs-CZ" smtClean="0"/>
              <a:t>. [online]. Olomouc: KIDSOK. [cit. 2017-11-30]. Dostupné z: </a:t>
            </a:r>
            <a:r>
              <a:rPr lang="cs-CZ" u="sng" smtClean="0">
                <a:hlinkClick r:id="rId5"/>
              </a:rPr>
              <a:t>http://www.</a:t>
            </a:r>
            <a:r>
              <a:rPr lang="cs-CZ" u="sng" err="1" smtClean="0">
                <a:hlinkClick r:id="rId5"/>
              </a:rPr>
              <a:t>idsok.cz</a:t>
            </a:r>
            <a:r>
              <a:rPr lang="cs-CZ" u="sng" smtClean="0">
                <a:hlinkClick r:id="rId5"/>
              </a:rPr>
              <a:t>/co-je-</a:t>
            </a:r>
            <a:r>
              <a:rPr lang="cs-CZ" u="sng" err="1" smtClean="0">
                <a:hlinkClick r:id="rId5"/>
              </a:rPr>
              <a:t>idsok</a:t>
            </a:r>
            <a:r>
              <a:rPr lang="cs-CZ" u="sng" smtClean="0">
                <a:hlinkClick r:id="rId5"/>
              </a:rPr>
              <a:t>/</a:t>
            </a:r>
            <a:endParaRPr lang="cs-CZ" smtClean="0"/>
          </a:p>
          <a:p>
            <a:r>
              <a:rPr lang="cs-CZ" smtClean="0"/>
              <a:t>KORDIS, 2017</a:t>
            </a:r>
            <a:r>
              <a:rPr lang="cs-CZ" i="1" smtClean="0"/>
              <a:t>. Integrovaný dopravní systém Jihomoravského kraje</a:t>
            </a:r>
            <a:r>
              <a:rPr lang="cs-CZ" smtClean="0"/>
              <a:t> [online]. Brno: KORDIS. [cit. 2017-11-30]. Dostupné z:  </a:t>
            </a:r>
            <a:r>
              <a:rPr lang="cs-CZ" u="sng" smtClean="0">
                <a:hlinkClick r:id="rId6"/>
              </a:rPr>
              <a:t>http://www.</a:t>
            </a:r>
            <a:r>
              <a:rPr lang="cs-CZ" u="sng" err="1" smtClean="0">
                <a:hlinkClick r:id="rId6"/>
              </a:rPr>
              <a:t>kordis.cz</a:t>
            </a:r>
            <a:r>
              <a:rPr lang="cs-CZ" u="sng" smtClean="0">
                <a:hlinkClick r:id="rId6"/>
              </a:rPr>
              <a:t>/</a:t>
            </a:r>
            <a:r>
              <a:rPr lang="cs-CZ" u="sng" err="1" smtClean="0">
                <a:hlinkClick r:id="rId6"/>
              </a:rPr>
              <a:t>strucne.aspx</a:t>
            </a:r>
            <a:r>
              <a:rPr lang="cs-CZ" smtClean="0"/>
              <a:t> </a:t>
            </a:r>
          </a:p>
          <a:p>
            <a:r>
              <a:rPr lang="cs-CZ" smtClean="0"/>
              <a:t>KORID, 2017. </a:t>
            </a:r>
            <a:r>
              <a:rPr lang="cs-CZ" i="1" smtClean="0"/>
              <a:t>Co je to IDOL</a:t>
            </a:r>
            <a:r>
              <a:rPr lang="cs-CZ" smtClean="0"/>
              <a:t> [online]. Liberec: KORID. [cit. 2017-11-30]. Dostupné z: </a:t>
            </a:r>
            <a:r>
              <a:rPr lang="cs-CZ" u="sng" err="1" smtClean="0">
                <a:hlinkClick r:id="rId7" action="ppaction://hlinkfile"/>
              </a:rPr>
              <a:t>html</a:t>
            </a:r>
            <a:r>
              <a:rPr lang="cs-CZ" smtClean="0"/>
              <a:t> http://www.</a:t>
            </a:r>
            <a:r>
              <a:rPr lang="cs-CZ" err="1" smtClean="0"/>
              <a:t>iidol.cz</a:t>
            </a:r>
            <a:r>
              <a:rPr lang="cs-CZ" smtClean="0"/>
              <a:t>/</a:t>
            </a:r>
          </a:p>
          <a:p>
            <a:r>
              <a:rPr lang="cs-CZ" smtClean="0"/>
              <a:t>KRAJSKÝ ÚŘAD ÚSTECKÉHO KRAJE, 2017. </a:t>
            </a:r>
            <a:r>
              <a:rPr lang="cs-CZ" i="1" smtClean="0"/>
              <a:t>Ústecký kraj</a:t>
            </a:r>
            <a:r>
              <a:rPr lang="cs-CZ" smtClean="0"/>
              <a:t> [online]. Ústí nad Labem: KRAJSKÝ ÚŘAD ÚSTECKÉHO KRAJE</a:t>
            </a:r>
            <a:r>
              <a:rPr lang="cs-CZ" i="1" smtClean="0"/>
              <a:t> </a:t>
            </a:r>
            <a:r>
              <a:rPr lang="cs-CZ" smtClean="0"/>
              <a:t>[cit. 2017-11-19]. Dostupné z: </a:t>
            </a:r>
            <a:r>
              <a:rPr lang="cs-CZ" u="sng" smtClean="0">
                <a:hlinkClick r:id="rId8"/>
              </a:rPr>
              <a:t>http://www.</a:t>
            </a:r>
            <a:r>
              <a:rPr lang="cs-CZ" u="sng" err="1" smtClean="0">
                <a:hlinkClick r:id="rId8"/>
              </a:rPr>
              <a:t>kr</a:t>
            </a:r>
            <a:r>
              <a:rPr lang="cs-CZ" u="sng" smtClean="0">
                <a:hlinkClick r:id="rId8"/>
              </a:rPr>
              <a:t>-</a:t>
            </a:r>
            <a:r>
              <a:rPr lang="cs-CZ" u="sng" err="1" smtClean="0">
                <a:hlinkClick r:id="rId8"/>
              </a:rPr>
              <a:t>ustecky.cz</a:t>
            </a:r>
            <a:r>
              <a:rPr lang="cs-CZ" u="sng" smtClean="0">
                <a:hlinkClick r:id="rId8"/>
              </a:rPr>
              <a:t>/doprava-</a:t>
            </a:r>
            <a:r>
              <a:rPr lang="cs-CZ" u="sng" err="1" smtClean="0">
                <a:hlinkClick r:id="rId8"/>
              </a:rPr>
              <a:t>usteckeho</a:t>
            </a:r>
            <a:r>
              <a:rPr lang="cs-CZ" u="sng" smtClean="0">
                <a:hlinkClick r:id="rId8"/>
              </a:rPr>
              <a:t>-kraje.</a:t>
            </a:r>
            <a:r>
              <a:rPr lang="cs-CZ" u="sng" err="1" smtClean="0">
                <a:hlinkClick r:id="rId8"/>
              </a:rPr>
              <a:t>asp</a:t>
            </a:r>
            <a:r>
              <a:rPr lang="cs-CZ" smtClean="0"/>
              <a:t> </a:t>
            </a:r>
          </a:p>
          <a:p>
            <a:pPr>
              <a:buNone/>
            </a:pPr>
            <a:endParaRPr lang="cs-CZ" smtClean="0"/>
          </a:p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sk-SK" smtClean="0">
                <a:solidFill>
                  <a:schemeClr val="accent1"/>
                </a:solidFill>
                <a:effectLst/>
              </a:rPr>
              <a:t/>
            </a:r>
            <a:br>
              <a:rPr lang="sk-SK" smtClean="0">
                <a:solidFill>
                  <a:schemeClr val="accent1"/>
                </a:solidFill>
                <a:effectLst/>
              </a:rPr>
            </a:br>
            <a:r>
              <a:rPr lang="sk-SK" smtClean="0">
                <a:solidFill>
                  <a:schemeClr val="accent1"/>
                </a:solidFill>
                <a:effectLst/>
              </a:rPr>
              <a:t/>
            </a:r>
            <a:br>
              <a:rPr lang="sk-SK" smtClean="0">
                <a:solidFill>
                  <a:schemeClr val="accent1"/>
                </a:solidFill>
                <a:effectLst/>
              </a:rPr>
            </a:br>
            <a:r>
              <a:rPr lang="sk-SK" err="1" smtClean="0">
                <a:solidFill>
                  <a:schemeClr val="accent1"/>
                </a:solidFill>
                <a:effectLst/>
              </a:rPr>
              <a:t>Seznam</a:t>
            </a:r>
            <a:r>
              <a:rPr lang="sk-SK" smtClean="0">
                <a:solidFill>
                  <a:schemeClr val="accent1"/>
                </a:solidFill>
                <a:effectLst/>
              </a:rPr>
              <a:t> </a:t>
            </a:r>
            <a:r>
              <a:rPr lang="sk-SK" err="1" smtClean="0">
                <a:solidFill>
                  <a:schemeClr val="accent1"/>
                </a:solidFill>
                <a:effectLst/>
              </a:rPr>
              <a:t>zdrojů</a:t>
            </a:r>
            <a:r>
              <a:rPr lang="sk-SK" smtClean="0">
                <a:effectLst/>
              </a:rPr>
              <a:t/>
            </a:r>
            <a:br>
              <a:rPr lang="sk-SK" smtClean="0">
                <a:effectLst/>
              </a:rPr>
            </a:br>
            <a:r>
              <a:rPr lang="cs-CZ" smtClean="0"/>
              <a:t/>
            </a:r>
            <a:br>
              <a:rPr lang="cs-CZ" smtClean="0"/>
            </a:br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1074093" y="2967335"/>
            <a:ext cx="69958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sk-SK" sz="5400" b="1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Děkuji</a:t>
            </a:r>
            <a:r>
              <a:rPr lang="sk-SK" sz="5400" b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za </a:t>
            </a:r>
            <a:r>
              <a:rPr lang="sk-SK" sz="5400" b="1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pozornost</a:t>
            </a:r>
            <a:endParaRPr lang="sk-SK" sz="5400" b="1" cap="none" spc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899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306483"/>
          </a:xfrm>
        </p:spPr>
        <p:txBody>
          <a:bodyPr>
            <a:normAutofit/>
          </a:bodyPr>
          <a:lstStyle/>
          <a:p>
            <a:r>
              <a:rPr lang="cs-CZ" smtClean="0"/>
              <a:t>Veřejná doprava je základním pilířem prosperity a rozvoje oblasti.</a:t>
            </a:r>
          </a:p>
          <a:p>
            <a:pPr>
              <a:buNone/>
            </a:pPr>
            <a:endParaRPr lang="cs-CZ" sz="900" smtClean="0"/>
          </a:p>
          <a:p>
            <a:r>
              <a:rPr lang="cs-CZ" smtClean="0"/>
              <a:t>Kvalitní  a zákaznicky atraktivní systém veřejné hromadné dopravy je důležitou složkou  rozvoje  mobility   společnosti.</a:t>
            </a:r>
          </a:p>
          <a:p>
            <a:pPr>
              <a:buNone/>
            </a:pPr>
            <a:endParaRPr lang="cs-CZ" sz="800" smtClean="0"/>
          </a:p>
          <a:p>
            <a:r>
              <a:rPr lang="cs-CZ" smtClean="0"/>
              <a:t>Práce s tímto tématem mi umožnila hlouběji nahlédnout   do  složité   problematiky jednotlivých  integrovaných  dopravních systémů vybraných krajů. </a:t>
            </a:r>
          </a:p>
          <a:p>
            <a:endParaRPr lang="sk-SK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mtClean="0">
                <a:solidFill>
                  <a:schemeClr val="accent1"/>
                </a:solidFill>
              </a:rPr>
              <a:t>Motivy </a:t>
            </a:r>
            <a:r>
              <a:rPr lang="sk-SK" smtClean="0">
                <a:solidFill>
                  <a:schemeClr val="accent1"/>
                </a:solidFill>
              </a:rPr>
              <a:t>a </a:t>
            </a:r>
            <a:r>
              <a:rPr lang="sk-SK" err="1" smtClean="0">
                <a:solidFill>
                  <a:schemeClr val="accent1"/>
                </a:solidFill>
              </a:rPr>
              <a:t>důvody</a:t>
            </a:r>
            <a:r>
              <a:rPr lang="sk-SK" smtClean="0">
                <a:solidFill>
                  <a:schemeClr val="accent1"/>
                </a:solidFill>
              </a:rPr>
              <a:t> k </a:t>
            </a:r>
            <a:r>
              <a:rPr lang="sk-SK" err="1" smtClean="0">
                <a:solidFill>
                  <a:schemeClr val="accent1"/>
                </a:solidFill>
              </a:rPr>
              <a:t>řešení</a:t>
            </a:r>
            <a:r>
              <a:rPr lang="sk-SK" smtClean="0">
                <a:solidFill>
                  <a:schemeClr val="accent1"/>
                </a:solidFill>
              </a:rPr>
              <a:t> </a:t>
            </a:r>
            <a:endParaRPr lang="sk-SK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380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/>
          <a:lstStyle/>
          <a:p>
            <a:pPr lvl="0">
              <a:buNone/>
            </a:pPr>
            <a:endParaRPr lang="cs-CZ" b="1" smtClean="0"/>
          </a:p>
          <a:p>
            <a:pPr algn="just">
              <a:buNone/>
            </a:pPr>
            <a:r>
              <a:rPr lang="cs-CZ" smtClean="0"/>
              <a:t>  </a:t>
            </a:r>
            <a:r>
              <a:rPr lang="cs-CZ" sz="2800" smtClean="0"/>
              <a:t>Cílem práce je navržení způsobu posuzování  návaznosti  veřejné  dopravy mezi silničním a železničním subsystémem. Stanovená  metodika  bude  ověřena na vybraném funkčním dopravním modelu.</a:t>
            </a:r>
          </a:p>
          <a:p>
            <a:pPr algn="just">
              <a:buNone/>
            </a:pPr>
            <a:r>
              <a:rPr lang="cs-CZ" b="1" smtClean="0"/>
              <a:t> </a:t>
            </a:r>
            <a:endParaRPr lang="cs-CZ" smtClean="0"/>
          </a:p>
          <a:p>
            <a:pPr>
              <a:buNone/>
            </a:pPr>
            <a:endParaRPr lang="sk-SK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err="1" smtClean="0">
                <a:solidFill>
                  <a:schemeClr val="accent1"/>
                </a:solidFill>
              </a:rPr>
              <a:t>Cíl</a:t>
            </a:r>
            <a:r>
              <a:rPr lang="sk-SK" smtClean="0">
                <a:solidFill>
                  <a:schemeClr val="accent1"/>
                </a:solidFill>
              </a:rPr>
              <a:t> práce</a:t>
            </a:r>
            <a:endParaRPr lang="sk-SK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630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4738531"/>
          </a:xfrm>
        </p:spPr>
        <p:txBody>
          <a:bodyPr>
            <a:normAutofit fontScale="92500" lnSpcReduction="20000"/>
          </a:bodyPr>
          <a:lstStyle/>
          <a:p>
            <a:r>
              <a:rPr lang="cs-CZ" smtClean="0"/>
              <a:t>V teoretické části je uvedena základní    terminologie,   zákonná   ustanovení a charakteristika dopravního systému. </a:t>
            </a:r>
          </a:p>
          <a:p>
            <a:pPr>
              <a:buNone/>
            </a:pPr>
            <a:endParaRPr lang="cs-CZ" sz="900" smtClean="0"/>
          </a:p>
          <a:p>
            <a:r>
              <a:rPr lang="cs-CZ" smtClean="0"/>
              <a:t>Aplikační část práce obsahuje:</a:t>
            </a:r>
          </a:p>
          <a:p>
            <a:pPr>
              <a:buNone/>
            </a:pPr>
            <a:endParaRPr lang="cs-CZ" sz="900" smtClean="0"/>
          </a:p>
          <a:p>
            <a:pPr marL="1082675" indent="-255588">
              <a:buFont typeface="Wingdings" pitchFamily="2" charset="2"/>
              <a:buChar char="v"/>
            </a:pPr>
            <a:r>
              <a:rPr lang="cs-CZ" smtClean="0"/>
              <a:t>část </a:t>
            </a:r>
            <a:r>
              <a:rPr lang="cs-CZ" b="1" smtClean="0"/>
              <a:t>kvalitativní</a:t>
            </a:r>
            <a:r>
              <a:rPr lang="cs-CZ" smtClean="0"/>
              <a:t>, která navrhuje </a:t>
            </a:r>
            <a:r>
              <a:rPr lang="cs-CZ" i="1" smtClean="0"/>
              <a:t>„metodiku způsobu  posuzování  návaznosti  veřejné dopravy“ </a:t>
            </a:r>
            <a:r>
              <a:rPr lang="cs-CZ" smtClean="0"/>
              <a:t> </a:t>
            </a:r>
          </a:p>
          <a:p>
            <a:pPr>
              <a:buFont typeface="Courier New" pitchFamily="49" charset="0"/>
              <a:buChar char="o"/>
            </a:pPr>
            <a:endParaRPr lang="cs-CZ" sz="900" smtClean="0"/>
          </a:p>
          <a:p>
            <a:pPr marL="1082675" indent="-255588" algn="just">
              <a:buFont typeface="Wingdings" pitchFamily="2" charset="2"/>
              <a:buChar char="v"/>
            </a:pPr>
            <a:r>
              <a:rPr lang="cs-CZ" smtClean="0"/>
              <a:t>část </a:t>
            </a:r>
            <a:r>
              <a:rPr lang="cs-CZ" b="1" smtClean="0"/>
              <a:t>kvantitativní</a:t>
            </a:r>
            <a:r>
              <a:rPr lang="cs-CZ" smtClean="0"/>
              <a:t>, ve které je tato </a:t>
            </a:r>
            <a:r>
              <a:rPr lang="cs-CZ" i="1" smtClean="0"/>
              <a:t>metodika</a:t>
            </a:r>
            <a:r>
              <a:rPr lang="cs-CZ" smtClean="0"/>
              <a:t> ověřena pomocí </a:t>
            </a:r>
            <a:r>
              <a:rPr lang="cs-CZ" err="1" smtClean="0"/>
              <a:t>vícekriteriálního</a:t>
            </a:r>
            <a:r>
              <a:rPr lang="cs-CZ" smtClean="0"/>
              <a:t> hodnocení variant </a:t>
            </a:r>
            <a:r>
              <a:rPr lang="cs-CZ" smtClean="0"/>
              <a:t>metodou TOPIS na </a:t>
            </a:r>
            <a:r>
              <a:rPr lang="cs-CZ" smtClean="0"/>
              <a:t>funkčním dopravním modelu čtyř integrovaných dopravních systémů.  </a:t>
            </a:r>
            <a:endParaRPr lang="sk-SK"/>
          </a:p>
          <a:p>
            <a:endParaRPr lang="sk-SK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404664"/>
            <a:ext cx="857929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sk-SK" smtClean="0">
                <a:solidFill>
                  <a:schemeClr val="accent1"/>
                </a:solidFill>
                <a:effectLst/>
              </a:rPr>
              <a:t>Metodika diplomové práce</a:t>
            </a:r>
            <a:r>
              <a:rPr lang="sk-SK">
                <a:effectLst/>
              </a:rPr>
              <a:t/>
            </a:r>
            <a:br>
              <a:rPr lang="sk-SK">
                <a:effectLst/>
              </a:rPr>
            </a:br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6445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611560" y="980728"/>
            <a:ext cx="8352928" cy="587727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k-SK" i="1" smtClean="0"/>
              <a:t>Metodika </a:t>
            </a:r>
            <a:r>
              <a:rPr lang="sk-SK" i="1" err="1" smtClean="0"/>
              <a:t>vzájemného</a:t>
            </a:r>
            <a:r>
              <a:rPr lang="sk-SK" i="1" smtClean="0"/>
              <a:t> </a:t>
            </a:r>
            <a:r>
              <a:rPr lang="sk-SK" i="1" err="1" smtClean="0"/>
              <a:t>posouzení</a:t>
            </a:r>
            <a:r>
              <a:rPr lang="sk-SK" i="1" smtClean="0"/>
              <a:t> </a:t>
            </a:r>
            <a:r>
              <a:rPr lang="sk-SK" i="1" err="1" smtClean="0"/>
              <a:t>návaznosti</a:t>
            </a:r>
            <a:r>
              <a:rPr lang="sk-SK" i="1" smtClean="0"/>
              <a:t> </a:t>
            </a:r>
            <a:r>
              <a:rPr lang="sk-SK" i="1" err="1" smtClean="0"/>
              <a:t>spojů</a:t>
            </a:r>
            <a:r>
              <a:rPr lang="sk-SK" i="1" smtClean="0"/>
              <a:t> obsahuje</a:t>
            </a:r>
            <a:r>
              <a:rPr lang="sk-SK" b="1" smtClean="0"/>
              <a:t>:</a:t>
            </a:r>
          </a:p>
          <a:p>
            <a:r>
              <a:rPr lang="sk-SK" smtClean="0"/>
              <a:t>Stanovení </a:t>
            </a:r>
            <a:r>
              <a:rPr lang="sk-SK" err="1" smtClean="0"/>
              <a:t>cíle</a:t>
            </a:r>
            <a:r>
              <a:rPr lang="sk-SK" smtClean="0"/>
              <a:t> </a:t>
            </a:r>
          </a:p>
          <a:p>
            <a:r>
              <a:rPr lang="sk-SK" err="1" smtClean="0"/>
              <a:t>Sestavení</a:t>
            </a:r>
            <a:r>
              <a:rPr lang="sk-SK" smtClean="0"/>
              <a:t> návrhové </a:t>
            </a:r>
            <a:r>
              <a:rPr lang="sk-SK" err="1" smtClean="0"/>
              <a:t>části</a:t>
            </a:r>
            <a:r>
              <a:rPr lang="sk-SK" smtClean="0"/>
              <a:t> dokumentu </a:t>
            </a:r>
            <a:r>
              <a:rPr lang="sk-SK" err="1" smtClean="0"/>
              <a:t>včetně</a:t>
            </a:r>
            <a:r>
              <a:rPr lang="sk-SK" smtClean="0"/>
              <a:t> tarifní </a:t>
            </a:r>
            <a:r>
              <a:rPr lang="sk-SK" err="1" smtClean="0"/>
              <a:t>nabídky</a:t>
            </a:r>
            <a:endParaRPr lang="sk-SK" smtClean="0"/>
          </a:p>
          <a:p>
            <a:pPr>
              <a:buNone/>
            </a:pPr>
            <a:r>
              <a:rPr lang="sk-SK" smtClean="0"/>
              <a:t>   </a:t>
            </a:r>
            <a:r>
              <a:rPr lang="sk-SK" err="1" smtClean="0"/>
              <a:t>při</a:t>
            </a:r>
            <a:r>
              <a:rPr lang="sk-SK" smtClean="0"/>
              <a:t> </a:t>
            </a:r>
            <a:r>
              <a:rPr lang="sk-SK" err="1" smtClean="0"/>
              <a:t>respektování</a:t>
            </a:r>
            <a:r>
              <a:rPr lang="sk-SK" smtClean="0"/>
              <a:t> :</a:t>
            </a:r>
          </a:p>
          <a:p>
            <a:pPr marL="898525" indent="-255588">
              <a:buFont typeface="Wingdings" pitchFamily="2" charset="2"/>
              <a:buChar char="v"/>
            </a:pPr>
            <a:r>
              <a:rPr lang="sk-SK" sz="2600" smtClean="0">
                <a:solidFill>
                  <a:schemeClr val="tx2">
                    <a:lumMod val="75000"/>
                  </a:schemeClr>
                </a:solidFill>
              </a:rPr>
              <a:t>charakteristiky sledovaného území</a:t>
            </a:r>
          </a:p>
          <a:p>
            <a:pPr marL="898525" indent="-255588">
              <a:buFont typeface="Wingdings" pitchFamily="2" charset="2"/>
              <a:buChar char="v"/>
            </a:pPr>
            <a:r>
              <a:rPr lang="sk-SK" sz="2600" err="1" smtClean="0">
                <a:solidFill>
                  <a:schemeClr val="tx2">
                    <a:lumMod val="75000"/>
                  </a:schemeClr>
                </a:solidFill>
              </a:rPr>
              <a:t>principů</a:t>
            </a:r>
            <a:r>
              <a:rPr lang="sk-SK" sz="2600" smtClean="0">
                <a:solidFill>
                  <a:schemeClr val="tx2">
                    <a:lumMod val="75000"/>
                  </a:schemeClr>
                </a:solidFill>
              </a:rPr>
              <a:t> a zásad </a:t>
            </a:r>
            <a:r>
              <a:rPr lang="sk-SK" sz="2600" err="1" smtClean="0">
                <a:solidFill>
                  <a:schemeClr val="tx2">
                    <a:lumMod val="75000"/>
                  </a:schemeClr>
                </a:solidFill>
              </a:rPr>
              <a:t>návaznosti</a:t>
            </a:r>
            <a:r>
              <a:rPr lang="sk-SK" sz="26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k-SK" sz="2600" err="1" smtClean="0">
                <a:solidFill>
                  <a:schemeClr val="tx2">
                    <a:lumMod val="75000"/>
                  </a:schemeClr>
                </a:solidFill>
              </a:rPr>
              <a:t>veřejné</a:t>
            </a:r>
            <a:r>
              <a:rPr lang="sk-SK" sz="2600" smtClean="0">
                <a:solidFill>
                  <a:schemeClr val="tx2">
                    <a:lumMod val="75000"/>
                  </a:schemeClr>
                </a:solidFill>
              </a:rPr>
              <a:t> dopravy</a:t>
            </a:r>
          </a:p>
          <a:p>
            <a:pPr marL="898525" indent="-255588">
              <a:buFont typeface="Wingdings" pitchFamily="2" charset="2"/>
              <a:buChar char="v"/>
            </a:pPr>
            <a:r>
              <a:rPr lang="sk-SK" sz="2600" err="1" smtClean="0">
                <a:solidFill>
                  <a:schemeClr val="tx2">
                    <a:lumMod val="75000"/>
                  </a:schemeClr>
                </a:solidFill>
              </a:rPr>
              <a:t>standardu</a:t>
            </a:r>
            <a:r>
              <a:rPr lang="sk-SK" sz="2600" smtClean="0">
                <a:solidFill>
                  <a:schemeClr val="tx2">
                    <a:lumMod val="75000"/>
                  </a:schemeClr>
                </a:solidFill>
              </a:rPr>
              <a:t> kvality</a:t>
            </a:r>
          </a:p>
          <a:p>
            <a:pPr marL="898525" indent="-255588">
              <a:buFont typeface="Wingdings" pitchFamily="2" charset="2"/>
              <a:buChar char="v"/>
            </a:pPr>
            <a:r>
              <a:rPr lang="sk-SK" sz="2600" err="1" smtClean="0">
                <a:solidFill>
                  <a:schemeClr val="tx2">
                    <a:lumMod val="75000"/>
                  </a:schemeClr>
                </a:solidFill>
              </a:rPr>
              <a:t>kategorizace</a:t>
            </a:r>
            <a:r>
              <a:rPr lang="sk-SK" sz="26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k-SK" sz="2600" err="1" smtClean="0">
                <a:solidFill>
                  <a:schemeClr val="tx2">
                    <a:lumMod val="75000"/>
                  </a:schemeClr>
                </a:solidFill>
              </a:rPr>
              <a:t>přestupních</a:t>
            </a:r>
            <a:r>
              <a:rPr lang="sk-SK" sz="26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k-SK" sz="2600" err="1" smtClean="0">
                <a:solidFill>
                  <a:schemeClr val="tx2">
                    <a:lumMod val="75000"/>
                  </a:schemeClr>
                </a:solidFill>
              </a:rPr>
              <a:t>bodů</a:t>
            </a:r>
            <a:endParaRPr lang="sk-SK" sz="2600" smtClean="0">
              <a:solidFill>
                <a:schemeClr val="tx2">
                  <a:lumMod val="75000"/>
                </a:schemeClr>
              </a:solidFill>
            </a:endParaRPr>
          </a:p>
          <a:p>
            <a:pPr marL="896938" indent="-271463">
              <a:buFont typeface="Wingdings" pitchFamily="2" charset="2"/>
              <a:buChar char="v"/>
            </a:pPr>
            <a:r>
              <a:rPr lang="sk-SK" sz="2600" err="1" smtClean="0">
                <a:solidFill>
                  <a:schemeClr val="tx2">
                    <a:lumMod val="75000"/>
                  </a:schemeClr>
                </a:solidFill>
              </a:rPr>
              <a:t>umístění</a:t>
            </a:r>
            <a:r>
              <a:rPr lang="sk-SK" sz="2600" smtClean="0">
                <a:solidFill>
                  <a:schemeClr val="tx2">
                    <a:lumMod val="75000"/>
                  </a:schemeClr>
                </a:solidFill>
              </a:rPr>
              <a:t> a stavební </a:t>
            </a:r>
            <a:r>
              <a:rPr lang="sk-SK" sz="2600" err="1" smtClean="0">
                <a:solidFill>
                  <a:schemeClr val="tx2">
                    <a:lumMod val="75000"/>
                  </a:schemeClr>
                </a:solidFill>
              </a:rPr>
              <a:t>uspořádání</a:t>
            </a:r>
            <a:r>
              <a:rPr lang="sk-SK" sz="26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k-SK" sz="2600" err="1" smtClean="0">
                <a:solidFill>
                  <a:schemeClr val="tx2">
                    <a:lumMod val="75000"/>
                  </a:schemeClr>
                </a:solidFill>
              </a:rPr>
              <a:t>přestupních</a:t>
            </a:r>
            <a:r>
              <a:rPr lang="sk-SK" sz="26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k-SK" sz="2600" err="1" smtClean="0">
                <a:solidFill>
                  <a:schemeClr val="tx2">
                    <a:lumMod val="75000"/>
                  </a:schemeClr>
                </a:solidFill>
              </a:rPr>
              <a:t>bodů</a:t>
            </a:r>
            <a:endParaRPr lang="sk-SK" sz="2600" smtClean="0">
              <a:solidFill>
                <a:schemeClr val="tx2">
                  <a:lumMod val="75000"/>
                </a:schemeClr>
              </a:solidFill>
            </a:endParaRPr>
          </a:p>
          <a:p>
            <a:pPr marL="898525" indent="-255588">
              <a:buFont typeface="Wingdings" pitchFamily="2" charset="2"/>
              <a:buChar char="v"/>
            </a:pPr>
            <a:r>
              <a:rPr lang="sk-SK" sz="2600" err="1" smtClean="0">
                <a:solidFill>
                  <a:schemeClr val="tx2">
                    <a:lumMod val="75000"/>
                  </a:schemeClr>
                </a:solidFill>
              </a:rPr>
              <a:t>docházkové</a:t>
            </a:r>
            <a:r>
              <a:rPr lang="sk-SK" sz="26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k-SK" sz="2600" err="1" smtClean="0">
                <a:solidFill>
                  <a:schemeClr val="tx2">
                    <a:lumMod val="75000"/>
                  </a:schemeClr>
                </a:solidFill>
              </a:rPr>
              <a:t>vzdálenosti</a:t>
            </a:r>
            <a:endParaRPr lang="sk-SK" sz="2600" smtClean="0">
              <a:solidFill>
                <a:schemeClr val="tx2">
                  <a:lumMod val="75000"/>
                </a:schemeClr>
              </a:solidFill>
            </a:endParaRPr>
          </a:p>
          <a:p>
            <a:pPr marL="898525" indent="-255588">
              <a:buFont typeface="Wingdings" pitchFamily="2" charset="2"/>
              <a:buChar char="v"/>
            </a:pPr>
            <a:r>
              <a:rPr lang="sk-SK" sz="2600" smtClean="0">
                <a:solidFill>
                  <a:schemeClr val="tx2">
                    <a:lumMod val="75000"/>
                  </a:schemeClr>
                </a:solidFill>
              </a:rPr>
              <a:t>časové </a:t>
            </a:r>
            <a:r>
              <a:rPr lang="sk-SK" sz="2600" err="1" smtClean="0">
                <a:solidFill>
                  <a:schemeClr val="tx2">
                    <a:lumMod val="75000"/>
                  </a:schemeClr>
                </a:solidFill>
              </a:rPr>
              <a:t>návaznosti</a:t>
            </a:r>
            <a:r>
              <a:rPr lang="sk-SK" sz="26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k-SK" sz="2600" err="1" smtClean="0">
                <a:solidFill>
                  <a:schemeClr val="tx2">
                    <a:lumMod val="75000"/>
                  </a:schemeClr>
                </a:solidFill>
              </a:rPr>
              <a:t>spojů</a:t>
            </a:r>
            <a:endParaRPr lang="sk-SK" sz="2600" smtClean="0">
              <a:solidFill>
                <a:schemeClr val="tx2">
                  <a:lumMod val="75000"/>
                </a:schemeClr>
              </a:solidFill>
            </a:endParaRPr>
          </a:p>
          <a:p>
            <a:pPr marL="898525" indent="-255588">
              <a:buFont typeface="Wingdings" pitchFamily="2" charset="2"/>
              <a:buChar char="v"/>
            </a:pPr>
            <a:r>
              <a:rPr lang="sk-SK" sz="2600" err="1" smtClean="0">
                <a:solidFill>
                  <a:schemeClr val="tx2">
                    <a:lumMod val="75000"/>
                  </a:schemeClr>
                </a:solidFill>
              </a:rPr>
              <a:t>klasifikace</a:t>
            </a:r>
            <a:r>
              <a:rPr lang="sk-SK" sz="26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k-SK" sz="2600" err="1" smtClean="0">
                <a:solidFill>
                  <a:schemeClr val="tx2">
                    <a:lumMod val="75000"/>
                  </a:schemeClr>
                </a:solidFill>
              </a:rPr>
              <a:t>linek</a:t>
            </a:r>
            <a:endParaRPr lang="sk-SK" sz="2600" smtClean="0">
              <a:solidFill>
                <a:schemeClr val="tx2">
                  <a:lumMod val="75000"/>
                </a:schemeClr>
              </a:solidFill>
            </a:endParaRPr>
          </a:p>
          <a:p>
            <a:pPr marL="898525" indent="-255588">
              <a:buFont typeface="Wingdings" pitchFamily="2" charset="2"/>
              <a:buChar char="v"/>
            </a:pPr>
            <a:r>
              <a:rPr lang="sk-SK" sz="2600" smtClean="0">
                <a:solidFill>
                  <a:schemeClr val="tx2">
                    <a:lumMod val="75000"/>
                  </a:schemeClr>
                </a:solidFill>
              </a:rPr>
              <a:t>doporučených </a:t>
            </a:r>
            <a:r>
              <a:rPr lang="sk-SK" sz="2600" err="1" smtClean="0">
                <a:solidFill>
                  <a:schemeClr val="tx2">
                    <a:lumMod val="75000"/>
                  </a:schemeClr>
                </a:solidFill>
              </a:rPr>
              <a:t>intervalů</a:t>
            </a:r>
            <a:r>
              <a:rPr lang="sk-SK" sz="2600" smtClean="0">
                <a:solidFill>
                  <a:schemeClr val="tx2">
                    <a:lumMod val="75000"/>
                  </a:schemeClr>
                </a:solidFill>
              </a:rPr>
              <a:t> železniční dopravy</a:t>
            </a:r>
          </a:p>
          <a:p>
            <a:pPr marL="898525" indent="-255588">
              <a:buFont typeface="Wingdings" pitchFamily="2" charset="2"/>
              <a:buChar char="v"/>
            </a:pPr>
            <a:r>
              <a:rPr lang="sk-SK" sz="2600" smtClean="0">
                <a:solidFill>
                  <a:schemeClr val="tx2">
                    <a:lumMod val="75000"/>
                  </a:schemeClr>
                </a:solidFill>
              </a:rPr>
              <a:t>doporučených </a:t>
            </a:r>
            <a:r>
              <a:rPr lang="sk-SK" sz="2600" err="1" smtClean="0">
                <a:solidFill>
                  <a:schemeClr val="tx2">
                    <a:lumMod val="75000"/>
                  </a:schemeClr>
                </a:solidFill>
              </a:rPr>
              <a:t>intervalů</a:t>
            </a:r>
            <a:r>
              <a:rPr lang="sk-SK" sz="26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k-SK" sz="2600" err="1" smtClean="0">
                <a:solidFill>
                  <a:schemeClr val="tx2">
                    <a:lumMod val="75000"/>
                  </a:schemeClr>
                </a:solidFill>
              </a:rPr>
              <a:t>silniční</a:t>
            </a:r>
            <a:r>
              <a:rPr lang="sk-SK" sz="2600" smtClean="0">
                <a:solidFill>
                  <a:schemeClr val="tx2">
                    <a:lumMod val="75000"/>
                  </a:schemeClr>
                </a:solidFill>
              </a:rPr>
              <a:t> dopravy</a:t>
            </a:r>
          </a:p>
          <a:p>
            <a:r>
              <a:rPr lang="sk-SK" err="1" smtClean="0"/>
              <a:t>Srovnání</a:t>
            </a:r>
            <a:r>
              <a:rPr lang="sk-SK" smtClean="0"/>
              <a:t> kritérií s využitím </a:t>
            </a:r>
            <a:r>
              <a:rPr lang="sk-SK" err="1" smtClean="0"/>
              <a:t>metody</a:t>
            </a:r>
            <a:r>
              <a:rPr lang="sk-SK" smtClean="0"/>
              <a:t> </a:t>
            </a:r>
            <a:r>
              <a:rPr lang="sk-SK" err="1" smtClean="0"/>
              <a:t>vícekriteriálního</a:t>
            </a:r>
            <a:r>
              <a:rPr lang="sk-SK" smtClean="0"/>
              <a:t> </a:t>
            </a:r>
            <a:r>
              <a:rPr lang="sk-SK" err="1" smtClean="0"/>
              <a:t>hodnocení</a:t>
            </a:r>
            <a:r>
              <a:rPr lang="sk-SK" smtClean="0"/>
              <a:t> variant</a:t>
            </a:r>
          </a:p>
          <a:p>
            <a:r>
              <a:rPr lang="sk-SK" err="1" smtClean="0"/>
              <a:t>Připomínkové</a:t>
            </a:r>
            <a:r>
              <a:rPr lang="sk-SK" smtClean="0"/>
              <a:t> </a:t>
            </a:r>
            <a:r>
              <a:rPr lang="sk-SK" err="1" smtClean="0"/>
              <a:t>řízení</a:t>
            </a:r>
            <a:endParaRPr lang="sk-SK" smtClean="0"/>
          </a:p>
          <a:p>
            <a:r>
              <a:rPr lang="sk-SK" smtClean="0"/>
              <a:t>Vlastní </a:t>
            </a:r>
            <a:r>
              <a:rPr lang="sk-SK" err="1" smtClean="0"/>
              <a:t>realizace</a:t>
            </a:r>
            <a:r>
              <a:rPr lang="sk-SK" smtClean="0"/>
              <a:t> </a:t>
            </a:r>
            <a:r>
              <a:rPr lang="sk-SK" err="1" smtClean="0"/>
              <a:t>opatření</a:t>
            </a:r>
            <a:r>
              <a:rPr lang="sk-SK" smtClean="0"/>
              <a:t>, </a:t>
            </a:r>
            <a:r>
              <a:rPr lang="sk-SK" err="1" smtClean="0"/>
              <a:t>smluvní</a:t>
            </a:r>
            <a:r>
              <a:rPr lang="sk-SK" smtClean="0"/>
              <a:t> </a:t>
            </a:r>
            <a:r>
              <a:rPr lang="sk-SK" err="1" smtClean="0"/>
              <a:t>ujednání</a:t>
            </a:r>
            <a:r>
              <a:rPr lang="sk-SK" smtClean="0"/>
              <a:t> a </a:t>
            </a:r>
            <a:r>
              <a:rPr lang="sk-SK" err="1" smtClean="0"/>
              <a:t>zpřístupnění</a:t>
            </a:r>
            <a:r>
              <a:rPr lang="sk-SK" smtClean="0"/>
              <a:t> </a:t>
            </a:r>
            <a:r>
              <a:rPr lang="sk-SK" err="1" smtClean="0"/>
              <a:t>informací</a:t>
            </a:r>
            <a:r>
              <a:rPr lang="sk-SK" smtClean="0"/>
              <a:t> o </a:t>
            </a:r>
            <a:r>
              <a:rPr lang="sk-SK" err="1" smtClean="0"/>
              <a:t>změnách</a:t>
            </a:r>
            <a:r>
              <a:rPr lang="sk-SK" smtClean="0"/>
              <a:t> </a:t>
            </a:r>
            <a:r>
              <a:rPr lang="sk-SK" err="1" smtClean="0"/>
              <a:t>veřejnosti</a:t>
            </a:r>
            <a:r>
              <a:rPr lang="sk-SK" smtClean="0"/>
              <a:t>                 </a:t>
            </a:r>
          </a:p>
          <a:p>
            <a:pPr>
              <a:buNone/>
            </a:pPr>
            <a:endParaRPr lang="sk-SK"/>
          </a:p>
          <a:p>
            <a:endParaRPr lang="sk-SK" smtClean="0"/>
          </a:p>
          <a:p>
            <a:endParaRPr lang="sk-SK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27584" y="188640"/>
            <a:ext cx="7776864" cy="720080"/>
          </a:xfrm>
        </p:spPr>
        <p:txBody>
          <a:bodyPr>
            <a:noAutofit/>
          </a:bodyPr>
          <a:lstStyle/>
          <a:p>
            <a:pPr algn="ctr"/>
            <a:r>
              <a:rPr lang="sk-SK" sz="3200" smtClean="0">
                <a:solidFill>
                  <a:schemeClr val="accent1"/>
                </a:solidFill>
              </a:rPr>
              <a:t>Postup </a:t>
            </a:r>
            <a:r>
              <a:rPr lang="sk-SK" sz="3200" err="1" smtClean="0">
                <a:solidFill>
                  <a:schemeClr val="accent1"/>
                </a:solidFill>
              </a:rPr>
              <a:t>posouzení</a:t>
            </a:r>
            <a:r>
              <a:rPr lang="sk-SK" sz="3200" smtClean="0">
                <a:solidFill>
                  <a:schemeClr val="accent1"/>
                </a:solidFill>
              </a:rPr>
              <a:t> </a:t>
            </a:r>
            <a:r>
              <a:rPr lang="sk-SK" sz="3200" err="1" smtClean="0">
                <a:solidFill>
                  <a:schemeClr val="accent1"/>
                </a:solidFill>
              </a:rPr>
              <a:t>návaznosti</a:t>
            </a:r>
            <a:r>
              <a:rPr lang="sk-SK" sz="3200" smtClean="0">
                <a:solidFill>
                  <a:schemeClr val="accent1"/>
                </a:solidFill>
              </a:rPr>
              <a:t> </a:t>
            </a:r>
            <a:r>
              <a:rPr lang="sk-SK" sz="3200" err="1" smtClean="0">
                <a:solidFill>
                  <a:schemeClr val="accent1"/>
                </a:solidFill>
              </a:rPr>
              <a:t>spojů</a:t>
            </a:r>
            <a:r>
              <a:rPr lang="sk-SK" sz="3200" smtClean="0">
                <a:solidFill>
                  <a:schemeClr val="accent1"/>
                </a:solidFill>
              </a:rPr>
              <a:t> </a:t>
            </a:r>
            <a:endParaRPr lang="sk-SK" sz="32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09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778098"/>
          </a:xfrm>
        </p:spPr>
        <p:txBody>
          <a:bodyPr/>
          <a:lstStyle/>
          <a:p>
            <a:pPr algn="ctr"/>
            <a:r>
              <a:rPr lang="cs-CZ" smtClean="0">
                <a:solidFill>
                  <a:srgbClr val="00B0F0"/>
                </a:solidFill>
              </a:rPr>
              <a:t>Klasifikace linek</a:t>
            </a:r>
            <a:endParaRPr lang="cs-CZ">
              <a:solidFill>
                <a:srgbClr val="00B0F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4536" y="3068960"/>
            <a:ext cx="7414838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913" y="980728"/>
            <a:ext cx="717818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778098"/>
          </a:xfrm>
        </p:spPr>
        <p:txBody>
          <a:bodyPr>
            <a:normAutofit/>
          </a:bodyPr>
          <a:lstStyle/>
          <a:p>
            <a:pPr algn="ctr"/>
            <a:r>
              <a:rPr lang="cs-CZ" smtClean="0">
                <a:solidFill>
                  <a:srgbClr val="00B0F0"/>
                </a:solidFill>
              </a:rPr>
              <a:t>Návaznost spojů</a:t>
            </a:r>
            <a:endParaRPr lang="cs-CZ">
              <a:solidFill>
                <a:srgbClr val="00B0F0"/>
              </a:solidFill>
            </a:endParaRPr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9051" y="1124744"/>
            <a:ext cx="8544949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429000"/>
            <a:ext cx="14097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768" y="3789040"/>
            <a:ext cx="790423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cs-CZ" sz="2000" smtClean="0">
                <a:solidFill>
                  <a:srgbClr val="0070C0"/>
                </a:solidFill>
              </a:rPr>
              <a:t>Tabulka IDS s uvedením koordinátorů a počtů zapojených drážních tratí</a:t>
            </a:r>
            <a:endParaRPr lang="cs-CZ" sz="2000">
              <a:solidFill>
                <a:srgbClr val="0070C0"/>
              </a:solidFill>
            </a:endParaRPr>
          </a:p>
        </p:txBody>
      </p:sp>
      <p:pic>
        <p:nvPicPr>
          <p:cNvPr id="307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2736"/>
            <a:ext cx="9097694" cy="499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 useBgFill="1">
        <p:nvSpPr>
          <p:cNvPr id="30724" name="Rectangle 4"/>
          <p:cNvSpPr>
            <a:spLocks noChangeArrowheads="1"/>
          </p:cNvSpPr>
          <p:nvPr/>
        </p:nvSpPr>
        <p:spPr bwMode="auto">
          <a:xfrm>
            <a:off x="251520" y="6192496"/>
            <a:ext cx="8676456" cy="461665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zdroj: ČESKÉ DRÁHY, 2017. INTEGROVANÉ VLAKY [online]. Praha: České dráhy. [cit. 2017-11-24] Dostupné z:   </a:t>
            </a:r>
            <a:r>
              <a:rPr kumimoji="0" lang="cs-CZ" sz="8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https://www.cd.cz/typy-jizdenek/regionalni-jizdenky-ids/-26623/</a:t>
            </a:r>
            <a:r>
              <a:rPr kumimoji="0" lang="cs-CZ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cs-CZ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MINISTERSTVO SPRAVEDLNOSTI, 2017. Veřejný rejstřík [online]. Praha: Ministerstvo spravedlnosti. [cit. 2017-11-22]</a:t>
            </a:r>
            <a:r>
              <a:rPr kumimoji="0" lang="cs-CZ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cs-CZ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Dostupné z: </a:t>
            </a:r>
            <a:r>
              <a:rPr kumimoji="0" lang="cs-CZ" sz="8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4"/>
              </a:rPr>
              <a:t>http://portal.justice.cz/Justice2/MS/ms.aspx?j=1&amp;o=1&amp;k=170&amp;d=300616</a:t>
            </a:r>
            <a:r>
              <a:rPr kumimoji="0" lang="cs-CZ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vlastní zpracování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la">
  <a:themeElements>
    <a:clrScheme name="Ha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4090</TotalTime>
  <Words>778</Words>
  <Application>Microsoft Office PowerPoint</Application>
  <PresentationFormat>Předvádění na obrazovce (4:3)</PresentationFormat>
  <Paragraphs>193</Paragraphs>
  <Slides>26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Hala</vt:lpstr>
      <vt:lpstr>    Metodika posouzení vzájemné návaznosti osobní veřejné silniční   a železniční dopravy v návaznosti na uživatele</vt:lpstr>
      <vt:lpstr>Obsah prezentace</vt:lpstr>
      <vt:lpstr>Motivy a důvody k řešení </vt:lpstr>
      <vt:lpstr>Cíl práce</vt:lpstr>
      <vt:lpstr>Metodika diplomové práce </vt:lpstr>
      <vt:lpstr>Postup posouzení návaznosti spojů </vt:lpstr>
      <vt:lpstr>Klasifikace linek</vt:lpstr>
      <vt:lpstr>Návaznost spojů</vt:lpstr>
      <vt:lpstr>Tabulka IDS s uvedením koordinátorů a počtů zapojených drážních tratí</vt:lpstr>
      <vt:lpstr> Vybrané IDS </vt:lpstr>
      <vt:lpstr> Aplikace metodiky  </vt:lpstr>
      <vt:lpstr> Aplikace metodiky  </vt:lpstr>
      <vt:lpstr> Aplikace metodiky  </vt:lpstr>
      <vt:lpstr> Kriteriální matice </vt:lpstr>
      <vt:lpstr>Dominance variant</vt:lpstr>
      <vt:lpstr>Výpočet vah</vt:lpstr>
      <vt:lpstr>Stanovená váha</vt:lpstr>
      <vt:lpstr>Graf  kompromisních variant</vt:lpstr>
      <vt:lpstr>Závěrečné shrnutí </vt:lpstr>
      <vt:lpstr>Odpovědi na otázky  vedoucího práce a oponenta</vt:lpstr>
      <vt:lpstr> Odpovědi na otázky  vedoucího práce a oponenta </vt:lpstr>
      <vt:lpstr>Bez přímého spojení</vt:lpstr>
      <vt:lpstr> Odpovědi na otázky  vedoucíhopráce a oponenta </vt:lpstr>
      <vt:lpstr>Odpovědi na otázky  vedoucíhopráce a oponenta</vt:lpstr>
      <vt:lpstr>  Seznam zdrojů  </vt:lpstr>
      <vt:lpstr>Snímek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Nové trendy v Logistike</dc:title>
  <dc:creator>nikusa</dc:creator>
  <cp:lastModifiedBy>Majka</cp:lastModifiedBy>
  <cp:revision>125</cp:revision>
  <dcterms:created xsi:type="dcterms:W3CDTF">2014-10-13T11:21:05Z</dcterms:created>
  <dcterms:modified xsi:type="dcterms:W3CDTF">2018-01-22T14:52:41Z</dcterms:modified>
</cp:coreProperties>
</file>